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2" r:id="rId16"/>
    <p:sldId id="273" r:id="rId17"/>
    <p:sldId id="275" r:id="rId18"/>
    <p:sldId id="276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DEE7EEE-07E1-4FDD-B5F9-ECE5B0D4562E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EC727DF-4CE4-467D-9E70-BD376649364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5.xml"/><Relationship Id="rId4" Type="http://schemas.microsoft.com/office/2007/relationships/hdphoto" Target="../media/hdphoto4.wdp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%22Sea_mouse%22_(Aphrodita_aculeata)_-_geograph.org.uk_-_1735554.jpg" TargetMode="External"/><Relationship Id="rId13" Type="http://schemas.openxmlformats.org/officeDocument/2006/relationships/hyperlink" Target="http://cs.wikipedia.org/wiki/Soubor:Haemopis.sanguisuga.jpg" TargetMode="External"/><Relationship Id="rId3" Type="http://schemas.openxmlformats.org/officeDocument/2006/relationships/hyperlink" Target="http://commons.wikimedia.org/wiki/File:Oligochaeta_anatomy.svg" TargetMode="External"/><Relationship Id="rId7" Type="http://schemas.openxmlformats.org/officeDocument/2006/relationships/hyperlink" Target="http://commons.wikimedia.org/wiki/File:Alitta_virens_head_(anterolateral).jpg?uselang=cs" TargetMode="External"/><Relationship Id="rId12" Type="http://schemas.openxmlformats.org/officeDocument/2006/relationships/hyperlink" Target="http://commons.wikimedia.org/wiki/File:Tubifex02.jpg?uselang=cs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ereis_virens.jpg" TargetMode="External"/><Relationship Id="rId11" Type="http://schemas.openxmlformats.org/officeDocument/2006/relationships/hyperlink" Target="http://cs.wikipedia.org/wiki/Soubor:Redwiggler1.jpg" TargetMode="External"/><Relationship Id="rId5" Type="http://schemas.openxmlformats.org/officeDocument/2006/relationships/hyperlink" Target="http://commons.wikimedia.org/wiki/File:Aphrodite_aculeata_Helgoland.JPG" TargetMode="External"/><Relationship Id="rId10" Type="http://schemas.openxmlformats.org/officeDocument/2006/relationships/hyperlink" Target="http://cs.wikipedia.org/wiki/Soubor:Lumbricus_terrestris_mating.jpg" TargetMode="External"/><Relationship Id="rId4" Type="http://schemas.openxmlformats.org/officeDocument/2006/relationships/hyperlink" Target="http://commons.wikimedia.org/wiki/File:Regenwurm1.jpg?uselang=cs" TargetMode="External"/><Relationship Id="rId9" Type="http://schemas.openxmlformats.org/officeDocument/2006/relationships/hyperlink" Target="http://commons.wikimedia.org/wiki/File:A_good_catch_of_palolo_nps_gov.jpg" TargetMode="External"/><Relationship Id="rId14" Type="http://schemas.openxmlformats.org/officeDocument/2006/relationships/hyperlink" Target="http://cs.wikipedia.org/wiki/Soubor:Sv%C3%B8mmende_blodig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71600" y="1916832"/>
            <a:ext cx="6875463" cy="2776537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VY_32_INOVACE_18_Kroužkovci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Kroužkovci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</a:t>
            </a:r>
            <a:r>
              <a:rPr lang="cs-CZ" sz="1200" dirty="0"/>
              <a:t>SLOVA:		</a:t>
            </a:r>
            <a:r>
              <a:rPr lang="cs-CZ" sz="1200" dirty="0" smtClean="0"/>
              <a:t>mnohoštětinatci, </a:t>
            </a:r>
            <a:r>
              <a:rPr lang="cs-CZ" sz="1200" dirty="0" err="1" smtClean="0"/>
              <a:t>opaskovci</a:t>
            </a:r>
            <a:r>
              <a:rPr lang="cs-CZ" sz="1200" dirty="0" smtClean="0"/>
              <a:t>, </a:t>
            </a:r>
            <a:r>
              <a:rPr lang="cs-CZ" sz="1200" dirty="0" err="1" smtClean="0"/>
              <a:t>máloštětinatci</a:t>
            </a:r>
            <a:r>
              <a:rPr lang="cs-CZ" sz="1200" dirty="0" smtClean="0"/>
              <a:t>, pijavky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Důraz je kladen na žížalu obecnou. Žák se orientuje v systému kroužkovců, jmenuje jejich hlavní znaky a zná významné druhy.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2689401" y="841653"/>
            <a:ext cx="255711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endParaRPr lang="cs-CZ" sz="1600" dirty="0">
              <a:solidFill>
                <a:prstClr val="white"/>
              </a:solidFill>
            </a:endParaRP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33753" y="472321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zsnovstra@email.cz</a:t>
            </a:r>
          </a:p>
        </p:txBody>
      </p:sp>
    </p:spTree>
    <p:extLst>
      <p:ext uri="{BB962C8B-B14F-4D97-AF65-F5344CB8AC3E}">
        <p14:creationId xmlns:p14="http://schemas.microsoft.com/office/powerpoint/2010/main" val="224207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Kroužkovci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Nejen žížaly</a:t>
            </a:r>
            <a:endParaRPr lang="cs-CZ" dirty="0"/>
          </a:p>
        </p:txBody>
      </p:sp>
      <p:pic>
        <p:nvPicPr>
          <p:cNvPr id="1026" name="Picture 2" descr="C:\Users\Tereza\AppData\Local\Microsoft\Windows\Temporary Internet Files\Content.IE5\K43E3B6T\MC9000573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4664"/>
            <a:ext cx="3924106" cy="324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6579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kroužkovci?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Článkované tělo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Kroužky </a:t>
            </a:r>
            <a:r>
              <a:rPr lang="cs-CZ" dirty="0" smtClean="0"/>
              <a:t>(</a:t>
            </a:r>
            <a:r>
              <a:rPr lang="cs-CZ" dirty="0"/>
              <a:t>č</a:t>
            </a:r>
            <a:r>
              <a:rPr lang="cs-CZ" dirty="0" smtClean="0"/>
              <a:t>lánky)</a:t>
            </a:r>
            <a:endParaRPr lang="cs-CZ" dirty="0">
              <a:solidFill>
                <a:schemeClr val="accent1"/>
              </a:solidFill>
            </a:endParaRP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Přepážky </a:t>
            </a:r>
          </a:p>
          <a:p>
            <a:pPr lvl="2"/>
            <a:r>
              <a:rPr lang="cs-CZ" dirty="0" smtClean="0">
                <a:solidFill>
                  <a:schemeClr val="accent3"/>
                </a:solidFill>
              </a:rPr>
              <a:t>Oddělují kroužky</a:t>
            </a:r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41" b="97983" l="3742" r="960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482" y="1556792"/>
            <a:ext cx="4582165" cy="3305637"/>
          </a:xfrm>
          <a:prstGeom prst="rect">
            <a:avLst/>
          </a:prstGeom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7347" l="575" r="9674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373260"/>
            <a:ext cx="3682107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3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kroužkovců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Článkované tělo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Štětinky</a:t>
            </a:r>
          </a:p>
          <a:p>
            <a:pPr lvl="1"/>
            <a:r>
              <a:rPr lang="cs-CZ" dirty="0" smtClean="0"/>
              <a:t>Na povrchu těla</a:t>
            </a:r>
          </a:p>
          <a:p>
            <a:pPr lvl="1"/>
            <a:r>
              <a:rPr lang="cs-CZ" dirty="0" smtClean="0"/>
              <a:t>Pohyb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Výskyt</a:t>
            </a:r>
          </a:p>
          <a:p>
            <a:pPr lvl="1"/>
            <a:r>
              <a:rPr lang="cs-CZ" dirty="0" smtClean="0"/>
              <a:t>Usazeniny </a:t>
            </a:r>
            <a:r>
              <a:rPr lang="cs-CZ" dirty="0" smtClean="0">
                <a:solidFill>
                  <a:schemeClr val="accent3"/>
                </a:solidFill>
              </a:rPr>
              <a:t>moří i sladkých vod</a:t>
            </a:r>
          </a:p>
          <a:p>
            <a:pPr lvl="1"/>
            <a:r>
              <a:rPr lang="cs-CZ" dirty="0" smtClean="0"/>
              <a:t>Vlhká </a:t>
            </a:r>
            <a:r>
              <a:rPr lang="cs-CZ" dirty="0" smtClean="0">
                <a:solidFill>
                  <a:schemeClr val="accent3"/>
                </a:solidFill>
              </a:rPr>
              <a:t>půda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Velikost</a:t>
            </a:r>
          </a:p>
          <a:p>
            <a:pPr lvl="1"/>
            <a:r>
              <a:rPr lang="cs-CZ" dirty="0" smtClean="0"/>
              <a:t>Milimetry až metry</a:t>
            </a:r>
          </a:p>
        </p:txBody>
      </p:sp>
    </p:spTree>
    <p:extLst>
      <p:ext uri="{BB962C8B-B14F-4D97-AF65-F5344CB8AC3E}">
        <p14:creationId xmlns:p14="http://schemas.microsoft.com/office/powerpoint/2010/main" val="315893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kroužkovců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0117" y="3011581"/>
            <a:ext cx="3657600" cy="26044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5" y="2537103"/>
            <a:ext cx="3657600" cy="35363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1. mnohoštětinatci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6708" y="5784841"/>
            <a:ext cx="196720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Afroditka plstnatá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5" y="5733256"/>
            <a:ext cx="163378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141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mnohoštětinatci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 mořích </a:t>
            </a:r>
          </a:p>
          <a:p>
            <a:r>
              <a:rPr lang="cs-CZ" dirty="0" smtClean="0"/>
              <a:t>Mnoho štětinek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ve svazečcích na každém článku</a:t>
            </a:r>
          </a:p>
          <a:p>
            <a:r>
              <a:rPr lang="cs-CZ" dirty="0" smtClean="0"/>
              <a:t>Dýchání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Žábrami</a:t>
            </a:r>
          </a:p>
          <a:p>
            <a:r>
              <a:rPr lang="cs-CZ" dirty="0" smtClean="0"/>
              <a:t>Rozmnožování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Oddělené pohlaví</a:t>
            </a:r>
          </a:p>
          <a:p>
            <a:endParaRPr lang="cs-CZ" dirty="0"/>
          </a:p>
        </p:txBody>
      </p:sp>
      <p:pic>
        <p:nvPicPr>
          <p:cNvPr id="8" name="Zástupný symbol pro obsah 7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195" b="95817" l="9787" r="8978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49465" y="3451535"/>
            <a:ext cx="3657600" cy="260441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220072" y="6150773"/>
            <a:ext cx="196720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Afroditka plstnatá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2030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Mnohoštětinatci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7548" y="3088915"/>
            <a:ext cx="4248472" cy="2624386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55896" y="2981008"/>
            <a:ext cx="4241446" cy="283317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Nereidka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Nereidka (detail hlavy)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46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Mnohoštětinatci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Afroditka plstnatá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Afroditka </a:t>
            </a:r>
            <a:r>
              <a:rPr lang="cs-CZ" dirty="0" smtClean="0"/>
              <a:t>plstnatá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12542" y="2494014"/>
            <a:ext cx="4176465" cy="38862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573016"/>
            <a:ext cx="4076833" cy="1675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65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Mnohoštětinatci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6740" y="2362200"/>
            <a:ext cx="2178520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Palolo</a:t>
            </a:r>
            <a:r>
              <a:rPr lang="cs-CZ" dirty="0" smtClean="0"/>
              <a:t> zelený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7461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Opasek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 přední části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Nutný pro rozmnožování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Sliz 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Přenos spermií </a:t>
            </a:r>
          </a:p>
          <a:p>
            <a:pPr lvl="2"/>
            <a:r>
              <a:rPr lang="cs-CZ" sz="2000" dirty="0" smtClean="0">
                <a:solidFill>
                  <a:schemeClr val="accent3"/>
                </a:solidFill>
              </a:rPr>
              <a:t>Obal kolem vajíček</a:t>
            </a:r>
          </a:p>
          <a:p>
            <a:pPr marL="731520" lvl="2" indent="0">
              <a:buNone/>
            </a:pPr>
            <a:endParaRPr lang="cs-CZ" sz="2000" dirty="0" smtClean="0">
              <a:solidFill>
                <a:schemeClr val="accent3"/>
              </a:solidFill>
            </a:endParaRPr>
          </a:p>
          <a:p>
            <a:r>
              <a:rPr lang="cs-CZ" sz="2600" dirty="0" smtClean="0"/>
              <a:t>Štětiny</a:t>
            </a:r>
          </a:p>
          <a:p>
            <a:pPr lvl="1"/>
            <a:r>
              <a:rPr lang="cs-CZ" sz="2300" dirty="0" smtClean="0">
                <a:solidFill>
                  <a:schemeClr val="accent1"/>
                </a:solidFill>
              </a:rPr>
              <a:t>Na každém článku</a:t>
            </a:r>
          </a:p>
          <a:p>
            <a:pPr lvl="1"/>
            <a:r>
              <a:rPr lang="cs-CZ" sz="2300" dirty="0" smtClean="0">
                <a:solidFill>
                  <a:schemeClr val="accent1"/>
                </a:solidFill>
              </a:rPr>
              <a:t>Velmi drobné</a:t>
            </a:r>
            <a:endParaRPr lang="cs-CZ" sz="2300" dirty="0">
              <a:solidFill>
                <a:schemeClr val="accent1"/>
              </a:solidFill>
            </a:endParaRPr>
          </a:p>
        </p:txBody>
      </p:sp>
      <p:pic>
        <p:nvPicPr>
          <p:cNvPr id="8" name="Zástupný symbol pro obsah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916832"/>
            <a:ext cx="3657600" cy="35363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0" name="Přímá spojnice se šipkou 9"/>
          <p:cNvCxnSpPr>
            <a:endCxn id="11" idx="2"/>
          </p:cNvCxnSpPr>
          <p:nvPr/>
        </p:nvCxnSpPr>
        <p:spPr>
          <a:xfrm flipV="1">
            <a:off x="5724128" y="1170515"/>
            <a:ext cx="964704" cy="15528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224602" y="801183"/>
            <a:ext cx="92845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opasek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335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- </a:t>
            </a:r>
            <a:r>
              <a:rPr lang="cs-CZ" dirty="0" err="1" smtClean="0"/>
              <a:t>máloštětinatci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41" b="97983" l="3742" r="960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068960"/>
            <a:ext cx="3657600" cy="263864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87624" y="3429000"/>
            <a:ext cx="96693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štětinky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08087" y="4456464"/>
            <a:ext cx="114646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svalovina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93971" y="2692503"/>
            <a:ext cx="145424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řbetní céva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41512" y="5733256"/>
            <a:ext cx="81304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střevo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95214" y="5733256"/>
            <a:ext cx="130035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řišní céva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85092" y="2996952"/>
            <a:ext cx="104387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21640" y="5733256"/>
            <a:ext cx="199285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ervová soustava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859868"/>
            <a:ext cx="22493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ylučovací soustava</a:t>
            </a:r>
            <a:endParaRPr lang="cs-CZ" dirty="0"/>
          </a:p>
        </p:txBody>
      </p:sp>
      <p:cxnSp>
        <p:nvCxnSpPr>
          <p:cNvPr id="18" name="Přímá spojnice 17"/>
          <p:cNvCxnSpPr>
            <a:stCxn id="9" idx="3"/>
          </p:cNvCxnSpPr>
          <p:nvPr/>
        </p:nvCxnSpPr>
        <p:spPr>
          <a:xfrm>
            <a:off x="2154555" y="3613666"/>
            <a:ext cx="545237" cy="10336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2" idx="2"/>
          </p:cNvCxnSpPr>
          <p:nvPr/>
        </p:nvCxnSpPr>
        <p:spPr>
          <a:xfrm>
            <a:off x="3321093" y="3061835"/>
            <a:ext cx="386811" cy="1447285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292080" y="3370752"/>
            <a:ext cx="1395216" cy="70632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7" idx="1"/>
          </p:cNvCxnSpPr>
          <p:nvPr/>
        </p:nvCxnSpPr>
        <p:spPr>
          <a:xfrm flipH="1" flipV="1">
            <a:off x="5076056" y="4859868"/>
            <a:ext cx="1224136" cy="18466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6" idx="0"/>
          </p:cNvCxnSpPr>
          <p:nvPr/>
        </p:nvCxnSpPr>
        <p:spPr>
          <a:xfrm flipH="1" flipV="1">
            <a:off x="4355976" y="5157192"/>
            <a:ext cx="1362091" cy="57606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4" idx="0"/>
          </p:cNvCxnSpPr>
          <p:nvPr/>
        </p:nvCxnSpPr>
        <p:spPr>
          <a:xfrm flipH="1" flipV="1">
            <a:off x="3203848" y="5157192"/>
            <a:ext cx="241544" cy="57606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3" idx="0"/>
          </p:cNvCxnSpPr>
          <p:nvPr/>
        </p:nvCxnSpPr>
        <p:spPr>
          <a:xfrm flipV="1">
            <a:off x="1748034" y="4952201"/>
            <a:ext cx="1311798" cy="781055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>
            <a:stCxn id="11" idx="3"/>
          </p:cNvCxnSpPr>
          <p:nvPr/>
        </p:nvCxnSpPr>
        <p:spPr>
          <a:xfrm flipV="1">
            <a:off x="2154555" y="4293096"/>
            <a:ext cx="640659" cy="34803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322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- </a:t>
            </a:r>
            <a:r>
              <a:rPr lang="cs-CZ" dirty="0" err="1"/>
              <a:t>máloštětinatci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390614" y="1628800"/>
            <a:ext cx="4973473" cy="658368"/>
          </a:xfrm>
        </p:spPr>
        <p:txBody>
          <a:bodyPr/>
          <a:lstStyle/>
          <a:p>
            <a:r>
              <a:rPr lang="cs-CZ" dirty="0" smtClean="0"/>
              <a:t>Žížala obecná – popiš stavbu těla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41" b="97983" l="3742" r="960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068960"/>
            <a:ext cx="3657600" cy="263864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87624" y="3429000"/>
            <a:ext cx="96693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štětinky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08087" y="4456464"/>
            <a:ext cx="1146468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svalovina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93971" y="2692503"/>
            <a:ext cx="145424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řbetní céva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41512" y="5733256"/>
            <a:ext cx="81304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střevo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95214" y="5733256"/>
            <a:ext cx="130035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řišní céva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65358" y="3012517"/>
            <a:ext cx="104387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21640" y="5733256"/>
            <a:ext cx="199285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ervová soustava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859868"/>
            <a:ext cx="22493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ylučovací soustava</a:t>
            </a:r>
            <a:endParaRPr lang="cs-CZ" dirty="0"/>
          </a:p>
        </p:txBody>
      </p:sp>
      <p:cxnSp>
        <p:nvCxnSpPr>
          <p:cNvPr id="18" name="Přímá spojnice 17"/>
          <p:cNvCxnSpPr>
            <a:stCxn id="9" idx="3"/>
          </p:cNvCxnSpPr>
          <p:nvPr/>
        </p:nvCxnSpPr>
        <p:spPr>
          <a:xfrm>
            <a:off x="2154555" y="3613666"/>
            <a:ext cx="545237" cy="10336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2" idx="2"/>
          </p:cNvCxnSpPr>
          <p:nvPr/>
        </p:nvCxnSpPr>
        <p:spPr>
          <a:xfrm>
            <a:off x="3321093" y="3061835"/>
            <a:ext cx="386811" cy="1447285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292080" y="3370752"/>
            <a:ext cx="1395216" cy="706320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7" idx="1"/>
          </p:cNvCxnSpPr>
          <p:nvPr/>
        </p:nvCxnSpPr>
        <p:spPr>
          <a:xfrm flipH="1" flipV="1">
            <a:off x="5076056" y="4859868"/>
            <a:ext cx="1224136" cy="18466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16" idx="0"/>
          </p:cNvCxnSpPr>
          <p:nvPr/>
        </p:nvCxnSpPr>
        <p:spPr>
          <a:xfrm flipH="1" flipV="1">
            <a:off x="4355976" y="5157192"/>
            <a:ext cx="1362091" cy="57606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4" idx="0"/>
          </p:cNvCxnSpPr>
          <p:nvPr/>
        </p:nvCxnSpPr>
        <p:spPr>
          <a:xfrm flipH="1" flipV="1">
            <a:off x="3203848" y="5157192"/>
            <a:ext cx="241544" cy="57606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3" idx="0"/>
          </p:cNvCxnSpPr>
          <p:nvPr/>
        </p:nvCxnSpPr>
        <p:spPr>
          <a:xfrm flipV="1">
            <a:off x="1748034" y="4952201"/>
            <a:ext cx="1311798" cy="781055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>
            <a:stCxn id="11" idx="3"/>
          </p:cNvCxnSpPr>
          <p:nvPr/>
        </p:nvCxnSpPr>
        <p:spPr>
          <a:xfrm flipV="1">
            <a:off x="2154555" y="4293096"/>
            <a:ext cx="640659" cy="34803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746478" y="342900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43946" y="301251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66941" y="4452764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00366" y="57332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367856" y="57332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54555" y="269250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0494" y="573325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447250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8045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- </a:t>
            </a:r>
            <a:r>
              <a:rPr lang="cs-CZ" dirty="0" err="1"/>
              <a:t>máloštětinatci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7931224" cy="3886200"/>
          </a:xfrm>
        </p:spPr>
        <p:txBody>
          <a:bodyPr/>
          <a:lstStyle/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Vlhká půda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Rozkládající se rostliny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Ústní a řitní otvor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Střevo</a:t>
            </a:r>
            <a:r>
              <a:rPr lang="cs-CZ" dirty="0" smtClean="0">
                <a:solidFill>
                  <a:schemeClr val="accent1"/>
                </a:solidFill>
              </a:rPr>
              <a:t> prochází celým tělem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Nestrávené zbytky – </a:t>
            </a:r>
            <a:r>
              <a:rPr lang="cs-CZ" dirty="0" smtClean="0">
                <a:solidFill>
                  <a:schemeClr val="accent3"/>
                </a:solidFill>
              </a:rPr>
              <a:t>humus 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Žížala </a:t>
            </a:r>
            <a:r>
              <a:rPr lang="cs-CZ" dirty="0" smtClean="0"/>
              <a:t>obecná</a:t>
            </a:r>
            <a:endParaRPr lang="cs-CZ" dirty="0"/>
          </a:p>
        </p:txBody>
      </p:sp>
      <p:pic>
        <p:nvPicPr>
          <p:cNvPr id="8" name="Zástupný symbol pro obsah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492896"/>
            <a:ext cx="3657600" cy="353639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9160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- </a:t>
            </a:r>
            <a:r>
              <a:rPr lang="cs-CZ" dirty="0" err="1"/>
              <a:t>máloštětinatci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7787208" cy="3886200"/>
          </a:xfrm>
        </p:spPr>
        <p:txBody>
          <a:bodyPr/>
          <a:lstStyle/>
          <a:p>
            <a:r>
              <a:rPr lang="cs-CZ" dirty="0" smtClean="0"/>
              <a:t>Dýchání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Celým povrchem těla</a:t>
            </a:r>
          </a:p>
          <a:p>
            <a:r>
              <a:rPr lang="cs-CZ" dirty="0" smtClean="0"/>
              <a:t>Cévní soustava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Uzavřená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Hřbetní a břišní céva</a:t>
            </a:r>
          </a:p>
          <a:p>
            <a:r>
              <a:rPr lang="cs-CZ" dirty="0" smtClean="0"/>
              <a:t>Vylučovací soustava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Odvod škodlivých látek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 každém článku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Nálevka ústí ven z těla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pic>
        <p:nvPicPr>
          <p:cNvPr id="7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41" b="97983" l="3742" r="960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996952"/>
            <a:ext cx="3657600" cy="2638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85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07678"/>
          </a:xfrm>
        </p:spPr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err="1"/>
              <a:t>máloštětinatci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700808"/>
            <a:ext cx="7787208" cy="4547592"/>
          </a:xfrm>
        </p:spPr>
        <p:txBody>
          <a:bodyPr>
            <a:normAutofit/>
          </a:bodyPr>
          <a:lstStyle/>
          <a:p>
            <a:r>
              <a:rPr lang="cs-CZ" dirty="0" smtClean="0"/>
              <a:t>Nervová soustava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Žebříčkovitá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Spojené nervové uzliny</a:t>
            </a:r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Rozmnožování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Obojetník 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Výměna spermií a vajíček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Vajíčka </a:t>
            </a:r>
          </a:p>
          <a:p>
            <a:pPr lvl="2"/>
            <a:r>
              <a:rPr lang="cs-CZ" dirty="0" smtClean="0">
                <a:solidFill>
                  <a:schemeClr val="accent1"/>
                </a:solidFill>
              </a:rPr>
              <a:t>V obalu z opasku</a:t>
            </a:r>
          </a:p>
          <a:p>
            <a:pPr lvl="2"/>
            <a:r>
              <a:rPr lang="cs-CZ" dirty="0" smtClean="0">
                <a:solidFill>
                  <a:schemeClr val="accent1"/>
                </a:solidFill>
              </a:rPr>
              <a:t>Kladena do půdy</a:t>
            </a:r>
          </a:p>
          <a:p>
            <a:pPr lvl="2"/>
            <a:r>
              <a:rPr lang="cs-CZ" dirty="0" smtClean="0">
                <a:solidFill>
                  <a:schemeClr val="accent3"/>
                </a:solidFill>
              </a:rPr>
              <a:t>Vývin přímý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67544" y="980728"/>
            <a:ext cx="3657600" cy="658368"/>
          </a:xfrm>
        </p:spPr>
        <p:txBody>
          <a:bodyPr/>
          <a:lstStyle/>
          <a:p>
            <a:r>
              <a:rPr lang="cs-CZ" dirty="0" smtClean="0"/>
              <a:t>Žížala obecná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1877" y="3212976"/>
            <a:ext cx="4148897" cy="3168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570033" y="3212976"/>
            <a:ext cx="18002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Pářící se žížaly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7067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err="1"/>
              <a:t>máloštětinatci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429000"/>
            <a:ext cx="3524535" cy="277761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 kompostu a hnoji</a:t>
            </a:r>
          </a:p>
          <a:p>
            <a:r>
              <a:rPr lang="cs-CZ" dirty="0" smtClean="0"/>
              <a:t>Červená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err="1" smtClean="0"/>
              <a:t>Nítěnka</a:t>
            </a:r>
            <a:r>
              <a:rPr lang="cs-CZ" dirty="0" smtClean="0"/>
              <a:t> obecná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Žížala </a:t>
            </a:r>
            <a:r>
              <a:rPr lang="cs-CZ" dirty="0" smtClean="0"/>
              <a:t>hnojní</a:t>
            </a:r>
            <a:endParaRPr lang="cs-CZ" dirty="0"/>
          </a:p>
        </p:txBody>
      </p:sp>
      <p:pic>
        <p:nvPicPr>
          <p:cNvPr id="8" name="Zástupný symbol pro obsah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430" y="2362200"/>
            <a:ext cx="314314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957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</a:t>
            </a:r>
            <a:r>
              <a:rPr lang="cs-CZ" dirty="0" err="1" smtClean="0"/>
              <a:t>Opaskovci</a:t>
            </a:r>
            <a:r>
              <a:rPr lang="cs-CZ" dirty="0" smtClean="0"/>
              <a:t> - pijavky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Kulaté přísavky</a:t>
            </a:r>
          </a:p>
          <a:p>
            <a:endParaRPr lang="cs-CZ" dirty="0" smtClean="0"/>
          </a:p>
          <a:p>
            <a:r>
              <a:rPr lang="cs-CZ" dirty="0" smtClean="0"/>
              <a:t>Potrava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1. paraziti</a:t>
            </a:r>
          </a:p>
          <a:p>
            <a:pPr lvl="2"/>
            <a:r>
              <a:rPr lang="cs-CZ" dirty="0" smtClean="0">
                <a:solidFill>
                  <a:schemeClr val="accent1"/>
                </a:solidFill>
              </a:rPr>
              <a:t>Sají krev hostitele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3"/>
                </a:solidFill>
              </a:rPr>
              <a:t>2. lov vodních živočichů</a:t>
            </a:r>
            <a:endParaRPr lang="cs-CZ" dirty="0">
              <a:solidFill>
                <a:schemeClr val="accent3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716016" y="3705479"/>
            <a:ext cx="4320480" cy="3157694"/>
            <a:chOff x="3851920" y="3429000"/>
            <a:chExt cx="4896544" cy="3157694"/>
          </a:xfrm>
        </p:grpSpPr>
        <p:pic>
          <p:nvPicPr>
            <p:cNvPr id="7" name="Obrázek 6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851920" y="3429000"/>
              <a:ext cx="4896544" cy="3157694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8" name="TextovéPole 7"/>
            <p:cNvSpPr txBox="1"/>
            <p:nvPr/>
          </p:nvSpPr>
          <p:spPr>
            <a:xfrm>
              <a:off x="3851920" y="3429000"/>
              <a:ext cx="1958618" cy="369332"/>
            </a:xfrm>
            <a:prstGeom prst="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dirty="0" smtClean="0"/>
                <a:t>Pijavka koňská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973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2. </a:t>
            </a:r>
            <a:r>
              <a:rPr lang="cs-CZ" dirty="0" err="1"/>
              <a:t>Opaskovci</a:t>
            </a:r>
            <a:r>
              <a:rPr lang="cs-CZ" dirty="0"/>
              <a:t> - pijavky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Až 10 cm</a:t>
            </a:r>
          </a:p>
          <a:p>
            <a:r>
              <a:rPr lang="cs-CZ" dirty="0" smtClean="0"/>
              <a:t>Lov vodních živočichů</a:t>
            </a:r>
          </a:p>
          <a:p>
            <a:r>
              <a:rPr lang="cs-CZ" dirty="0" smtClean="0"/>
              <a:t>Není parazit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Parazit</a:t>
            </a:r>
          </a:p>
          <a:p>
            <a:r>
              <a:rPr lang="cs-CZ" dirty="0" smtClean="0"/>
              <a:t>Využití v lékařství</a:t>
            </a:r>
          </a:p>
          <a:p>
            <a:r>
              <a:rPr lang="cs-CZ" dirty="0" smtClean="0"/>
              <a:t>15 cm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Pijavka koňská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Pijavka lékařská</a:t>
            </a:r>
            <a:endParaRPr lang="cs-CZ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868574"/>
            <a:ext cx="2977970" cy="23629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256" b="90000" l="1248" r="978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494221"/>
            <a:ext cx="4363151" cy="3344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3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File:Oligochaeta </a:t>
            </a:r>
            <a:r>
              <a:rPr lang="cs-CZ" dirty="0" err="1"/>
              <a:t>anatomy.svg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2006-12-06 [cit. 2012-08-15].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commons.wikimedia.org/wiki/File:Oligochaeta_anatomy.svg</a:t>
            </a:r>
            <a:endParaRPr lang="cs-CZ" dirty="0" smtClean="0"/>
          </a:p>
          <a:p>
            <a:r>
              <a:rPr lang="cs-CZ" dirty="0"/>
              <a:t> File:Regenwurm1.jpg.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2008-08-22 [cit. 2012-08-15].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commons.wikimedia.org/wiki/File:Regenwurm1.jpg?uselang=cs</a:t>
            </a:r>
            <a:endParaRPr lang="cs-CZ" dirty="0" smtClean="0"/>
          </a:p>
          <a:p>
            <a:r>
              <a:rPr lang="cs-CZ" dirty="0"/>
              <a:t>File:Aphrodite </a:t>
            </a:r>
            <a:r>
              <a:rPr lang="cs-CZ" dirty="0" err="1"/>
              <a:t>aculeata</a:t>
            </a:r>
            <a:r>
              <a:rPr lang="cs-CZ" dirty="0"/>
              <a:t> Helgoland.JPG.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2012-03-04 [cit. 2012-08-15].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commons.wikimedia.org/wiki/File:Aphrodite_aculeata_Helgoland.JPG</a:t>
            </a:r>
            <a:endParaRPr lang="cs-CZ" dirty="0" smtClean="0"/>
          </a:p>
          <a:p>
            <a:r>
              <a:rPr lang="cs-CZ" dirty="0"/>
              <a:t> File:Nereis virens.jpg.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2011-11-18 [cit. 2012-08-15].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commons.wikimedia.org/wiki/File:Nereis_virens.jpg</a:t>
            </a:r>
            <a:endParaRPr lang="cs-CZ" dirty="0" smtClean="0"/>
          </a:p>
          <a:p>
            <a:r>
              <a:rPr lang="cs-CZ" dirty="0"/>
              <a:t>File:Alitta </a:t>
            </a:r>
            <a:r>
              <a:rPr lang="cs-CZ" dirty="0" err="1"/>
              <a:t>virens</a:t>
            </a:r>
            <a:r>
              <a:rPr lang="cs-CZ" dirty="0"/>
              <a:t> </a:t>
            </a:r>
            <a:r>
              <a:rPr lang="cs-CZ" dirty="0" err="1"/>
              <a:t>head</a:t>
            </a:r>
            <a:r>
              <a:rPr lang="cs-CZ" dirty="0"/>
              <a:t> (</a:t>
            </a:r>
            <a:r>
              <a:rPr lang="cs-CZ" dirty="0" err="1"/>
              <a:t>anterolateral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2011-06-06 [cit. 2012-08-15]. Dostupné z: </a:t>
            </a:r>
            <a:r>
              <a:rPr lang="cs-CZ" dirty="0">
                <a:hlinkClick r:id="rId7"/>
              </a:rPr>
              <a:t>http://commons.wikimedia.org/wiki/File:Alitta_virens_head_%</a:t>
            </a:r>
            <a:r>
              <a:rPr lang="cs-CZ" dirty="0" smtClean="0">
                <a:hlinkClick r:id="rId7"/>
              </a:rPr>
              <a:t>28anterolateral%29.jpg?uselang=cs</a:t>
            </a:r>
            <a:endParaRPr lang="cs-CZ" dirty="0" smtClean="0"/>
          </a:p>
          <a:p>
            <a:r>
              <a:rPr lang="cs-CZ" dirty="0"/>
              <a:t>File:"Sea </a:t>
            </a:r>
            <a:r>
              <a:rPr lang="cs-CZ" dirty="0" err="1"/>
              <a:t>mouse</a:t>
            </a:r>
            <a:r>
              <a:rPr lang="cs-CZ" dirty="0"/>
              <a:t>" (</a:t>
            </a:r>
            <a:r>
              <a:rPr lang="cs-CZ" dirty="0" err="1"/>
              <a:t>Aphrodita</a:t>
            </a:r>
            <a:r>
              <a:rPr lang="cs-CZ" dirty="0"/>
              <a:t> </a:t>
            </a:r>
            <a:r>
              <a:rPr lang="cs-CZ" dirty="0" err="1"/>
              <a:t>aculeata</a:t>
            </a:r>
            <a:r>
              <a:rPr lang="cs-CZ" dirty="0"/>
              <a:t>) - geograph.org.uk - 1735554.jpg.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2011-03-05 [cit. 2012-08-15]. Dostupné z: </a:t>
            </a:r>
            <a:r>
              <a:rPr lang="cs-CZ" dirty="0">
                <a:hlinkClick r:id="rId8"/>
              </a:rPr>
              <a:t>http://commons.wikimedia.org/wiki/File:%22Sea_mouse%22_%28Aphrodita_aculeata%29_-_geograph.org.uk_-_</a:t>
            </a:r>
            <a:r>
              <a:rPr lang="cs-CZ" dirty="0" smtClean="0">
                <a:hlinkClick r:id="rId8"/>
              </a:rPr>
              <a:t>1735554.jpg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en-US" dirty="0"/>
              <a:t>File:A good catch of </a:t>
            </a:r>
            <a:r>
              <a:rPr lang="en-US" dirty="0" err="1"/>
              <a:t>palolo</a:t>
            </a:r>
            <a:r>
              <a:rPr lang="en-US" dirty="0"/>
              <a:t> </a:t>
            </a:r>
            <a:r>
              <a:rPr lang="en-US" dirty="0" err="1"/>
              <a:t>nps</a:t>
            </a:r>
            <a:r>
              <a:rPr lang="en-US" dirty="0"/>
              <a:t> gov.jpg.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2011-06-14 [cit. 2012-08-15].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9"/>
              </a:rPr>
              <a:t>http://</a:t>
            </a:r>
            <a:r>
              <a:rPr lang="en-US" dirty="0" smtClean="0">
                <a:hlinkClick r:id="rId9"/>
              </a:rPr>
              <a:t>commons.wikimedia.org/wiki/File:A_good_catch_of_palolo_nps_gov.jpg</a:t>
            </a:r>
            <a:endParaRPr lang="cs-CZ" dirty="0" smtClean="0"/>
          </a:p>
          <a:p>
            <a:r>
              <a:rPr lang="cs-CZ" dirty="0" err="1"/>
              <a:t>Soubor:Lumbricus</a:t>
            </a:r>
            <a:r>
              <a:rPr lang="cs-CZ" dirty="0"/>
              <a:t> </a:t>
            </a:r>
            <a:r>
              <a:rPr lang="cs-CZ" dirty="0" err="1"/>
              <a:t>terrestris</a:t>
            </a:r>
            <a:r>
              <a:rPr lang="cs-CZ" dirty="0"/>
              <a:t> mating.jpg.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2012-07-16 [cit. 2012-08-15].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cs.wikipedia.org/wiki/Soubor:Lumbricus_terrestris_mating.jpg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en-US" dirty="0" smtClean="0"/>
              <a:t> </a:t>
            </a:r>
            <a:r>
              <a:rPr lang="cs-CZ" dirty="0"/>
              <a:t>Soubor:Redwiggler1.jpg.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2007-09-24 [cit. 2012-08-15].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cs.wikipedia.org/wiki/Soubor:Redwiggler1.jpg</a:t>
            </a:r>
            <a:endParaRPr lang="cs-CZ" dirty="0" smtClean="0"/>
          </a:p>
          <a:p>
            <a:r>
              <a:rPr lang="cs-CZ" dirty="0"/>
              <a:t> File:Tubifex02.jpg.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2009-03-05 [cit. 2012-08-15].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commons.wikimedia.org/wiki/File:Tubifex02.jpg?uselang=cs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Soubor:Haemopis.sanguisuga.jpg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2007-02-13 [cit. 2012-08-15].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cs.wikipedia.org/wiki/Soubor:Haemopis.sanguisuga.jpg</a:t>
            </a:r>
            <a:endParaRPr lang="cs-CZ" dirty="0" smtClean="0"/>
          </a:p>
          <a:p>
            <a:r>
              <a:rPr lang="cs-CZ" dirty="0" err="1"/>
              <a:t>Soubor:Svømmende</a:t>
            </a:r>
            <a:r>
              <a:rPr lang="cs-CZ" dirty="0"/>
              <a:t> blodigle.JPG.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2007-01-29 [cit. 2012-08-15].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cs.wikipedia.org/wiki/Soubor:Sv%C3%B8mmende_blodigle.JPG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20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113</TotalTime>
  <Words>791</Words>
  <Application>Microsoft Office PowerPoint</Application>
  <PresentationFormat>Předvádění na obrazovce (4:3)</PresentationFormat>
  <Paragraphs>167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Arkýř</vt:lpstr>
      <vt:lpstr>Prezentace aplikace PowerPoint</vt:lpstr>
      <vt:lpstr>Kroužkovci</vt:lpstr>
      <vt:lpstr>Proč kroužkovci?</vt:lpstr>
      <vt:lpstr>Znaky kroužkovců</vt:lpstr>
      <vt:lpstr>Dělení kroužkovců</vt:lpstr>
      <vt:lpstr>1. mnohoštětinatci</vt:lpstr>
      <vt:lpstr>1. Mnohoštětinatci</vt:lpstr>
      <vt:lpstr>1. Mnohoštětinatci</vt:lpstr>
      <vt:lpstr>1. Mnohoštětinatci</vt:lpstr>
      <vt:lpstr>2. opaskovci</vt:lpstr>
      <vt:lpstr>2. Opaskovci - máloštětinatci</vt:lpstr>
      <vt:lpstr>2. Opaskovci - máloštětinatci</vt:lpstr>
      <vt:lpstr>2. Opaskovci - máloštětinatci</vt:lpstr>
      <vt:lpstr>2. Opaskovci - máloštětinatci</vt:lpstr>
      <vt:lpstr>2. Opaskovci - máloštětinatci</vt:lpstr>
      <vt:lpstr>2. Opaskovci - máloštětinatci</vt:lpstr>
      <vt:lpstr>2. Opaskovci - pijavky</vt:lpstr>
      <vt:lpstr>2. Opaskovci - pijavky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19</cp:revision>
  <dcterms:created xsi:type="dcterms:W3CDTF">2012-08-15T07:34:43Z</dcterms:created>
  <dcterms:modified xsi:type="dcterms:W3CDTF">2013-06-12T19:24:37Z</dcterms:modified>
</cp:coreProperties>
</file>