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77" r:id="rId3"/>
    <p:sldId id="257" r:id="rId4"/>
    <p:sldId id="259" r:id="rId5"/>
    <p:sldId id="272" r:id="rId6"/>
    <p:sldId id="271" r:id="rId7"/>
    <p:sldId id="273" r:id="rId8"/>
    <p:sldId id="261" r:id="rId9"/>
    <p:sldId id="260" r:id="rId10"/>
    <p:sldId id="274" r:id="rId11"/>
    <p:sldId id="265" r:id="rId12"/>
    <p:sldId id="269" r:id="rId13"/>
    <p:sldId id="270" r:id="rId14"/>
    <p:sldId id="263" r:id="rId15"/>
    <p:sldId id="275" r:id="rId16"/>
    <p:sldId id="27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F56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75000"/>
              </a:schemeClr>
            </a:gs>
            <a:gs pos="58000">
              <a:schemeClr val="accent3">
                <a:lumMod val="75000"/>
              </a:schemeClr>
            </a:gs>
            <a:gs pos="83000">
              <a:srgbClr val="BFD254"/>
            </a:gs>
            <a:gs pos="100000">
              <a:srgbClr val="E7F561"/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pPr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0781068"/>
              </p:ext>
            </p:extLst>
          </p:nvPr>
        </p:nvGraphicFramePr>
        <p:xfrm>
          <a:off x="755576" y="2636912"/>
          <a:ext cx="7200800" cy="3155403"/>
        </p:xfrm>
        <a:graphic>
          <a:graphicData uri="http://schemas.openxmlformats.org/drawingml/2006/table">
            <a:tbl>
              <a:tblPr/>
              <a:tblGrid>
                <a:gridCol w="1242035"/>
                <a:gridCol w="5958765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636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VY_32_INOVACE_05_LITERATURA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3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PRO DĚTI_AUTORSKÁ 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POHÁDKA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81746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2878985061"/>
              </p:ext>
            </p:extLst>
          </p:nvPr>
        </p:nvGraphicFramePr>
        <p:xfrm>
          <a:off x="1431335" y="1594447"/>
          <a:ext cx="6281329" cy="4690125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autorská pohádka a k seznámení s některými autory a jejich díly.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348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Umí charakterizovat prózu s dívčí hrdinkou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 uvede příklady.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J.Karafiát, K.Čapek, J.Lada, J.Čapek, M-Majerová, J.Wolker, M.Macourek, H.CH. Andersen, O. Wilde,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874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Objev lidových pohádek podnítil i </a:t>
            </a:r>
            <a:r>
              <a:rPr lang="cs-CZ" b="1" dirty="0"/>
              <a:t>autorskou pohádkovou tvorbu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Autorská </a:t>
            </a:r>
            <a:r>
              <a:rPr lang="cs-CZ" b="1" dirty="0"/>
              <a:t>pohádka</a:t>
            </a:r>
            <a:r>
              <a:rPr lang="cs-CZ" dirty="0"/>
              <a:t> patří k žánrům nejvíce </a:t>
            </a:r>
            <a:r>
              <a:rPr lang="cs-CZ" dirty="0" smtClean="0"/>
              <a:t>frekventovaným a </a:t>
            </a:r>
            <a:r>
              <a:rPr lang="cs-CZ" dirty="0"/>
              <a:t>čtenářsky </a:t>
            </a:r>
            <a:r>
              <a:rPr lang="cs-CZ" dirty="0" smtClean="0"/>
              <a:t>přitažlivým.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351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/>
              <a:t> 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Počátky </a:t>
            </a:r>
            <a:r>
              <a:rPr lang="cs-CZ" b="1" dirty="0"/>
              <a:t>autorské pohádky pro děti</a:t>
            </a:r>
            <a:r>
              <a:rPr lang="cs-CZ" dirty="0"/>
              <a:t> spojujeme s dílem evangelického kněze </a:t>
            </a:r>
            <a:r>
              <a:rPr lang="cs-CZ" b="1" dirty="0"/>
              <a:t>Jana Karafiáta</a:t>
            </a:r>
            <a:r>
              <a:rPr lang="cs-CZ" dirty="0"/>
              <a:t> </a:t>
            </a:r>
            <a:r>
              <a:rPr lang="cs-CZ" b="1" dirty="0"/>
              <a:t>Broučci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meziválečné </a:t>
            </a:r>
            <a:r>
              <a:rPr lang="cs-CZ" b="1" dirty="0"/>
              <a:t>období</a:t>
            </a:r>
            <a:r>
              <a:rPr lang="cs-CZ" dirty="0"/>
              <a:t> </a:t>
            </a:r>
            <a:r>
              <a:rPr lang="cs-CZ" dirty="0" smtClean="0"/>
              <a:t> - </a:t>
            </a:r>
            <a:r>
              <a:rPr lang="cs-CZ" b="1" dirty="0" smtClean="0"/>
              <a:t>vznik </a:t>
            </a:r>
            <a:r>
              <a:rPr lang="cs-CZ" b="1" dirty="0"/>
              <a:t>moderní autorské pohádky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Jiří Mahen Co </a:t>
            </a:r>
            <a:r>
              <a:rPr lang="cs-CZ" b="1" dirty="0"/>
              <a:t>mi</a:t>
            </a:r>
            <a:r>
              <a:rPr lang="cs-CZ" dirty="0"/>
              <a:t> </a:t>
            </a:r>
            <a:r>
              <a:rPr lang="cs-CZ" b="1" dirty="0"/>
              <a:t>liška </a:t>
            </a:r>
            <a:r>
              <a:rPr lang="cs-CZ" b="1" dirty="0" smtClean="0"/>
              <a:t>vyprávěla</a:t>
            </a:r>
            <a:r>
              <a:rPr lang="cs-CZ" dirty="0" smtClean="0"/>
              <a:t> (1922</a:t>
            </a:r>
            <a:r>
              <a:rPr lang="cs-CZ" dirty="0"/>
              <a:t>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Karel Čapek</a:t>
            </a:r>
            <a:r>
              <a:rPr lang="cs-CZ" dirty="0"/>
              <a:t> </a:t>
            </a:r>
            <a:r>
              <a:rPr lang="cs-CZ" b="1" dirty="0" smtClean="0"/>
              <a:t> </a:t>
            </a:r>
            <a:r>
              <a:rPr lang="cs-CZ" b="1" dirty="0"/>
              <a:t>Nůše pohádek</a:t>
            </a:r>
            <a:r>
              <a:rPr lang="cs-CZ" dirty="0"/>
              <a:t> (1919),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20</a:t>
            </a:r>
            <a:r>
              <a:rPr lang="cs-CZ" b="1" dirty="0"/>
              <a:t>. </a:t>
            </a:r>
            <a:r>
              <a:rPr lang="cs-CZ" b="1" dirty="0" smtClean="0"/>
              <a:t>léta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b="1" dirty="0" smtClean="0"/>
              <a:t>Jiří </a:t>
            </a:r>
            <a:r>
              <a:rPr lang="cs-CZ" b="1" dirty="0"/>
              <a:t>Wolker</a:t>
            </a:r>
            <a:r>
              <a:rPr lang="cs-CZ" dirty="0"/>
              <a:t> (</a:t>
            </a:r>
            <a:r>
              <a:rPr lang="cs-CZ" b="1" dirty="0"/>
              <a:t>O kominíkovi</a:t>
            </a:r>
            <a:r>
              <a:rPr lang="cs-CZ" dirty="0"/>
              <a:t>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Helena </a:t>
            </a:r>
            <a:r>
              <a:rPr lang="cs-CZ" b="1" dirty="0"/>
              <a:t>Malířová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Marie </a:t>
            </a:r>
            <a:r>
              <a:rPr lang="cs-CZ" b="1" dirty="0"/>
              <a:t>Majerová</a:t>
            </a:r>
            <a:r>
              <a:rPr lang="cs-CZ" dirty="0"/>
              <a:t> (</a:t>
            </a:r>
            <a:r>
              <a:rPr lang="cs-CZ" b="1" dirty="0"/>
              <a:t>Zlatý pramen</a:t>
            </a:r>
            <a:r>
              <a:rPr lang="cs-CZ" dirty="0"/>
              <a:t>, 1918) 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780928"/>
            <a:ext cx="1742306" cy="2412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60903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04664"/>
            <a:ext cx="6480719" cy="61926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500" b="1" dirty="0"/>
              <a:t>30. </a:t>
            </a:r>
            <a:r>
              <a:rPr lang="cs-CZ" sz="3500" b="1" dirty="0" smtClean="0"/>
              <a:t>léta</a:t>
            </a:r>
            <a:endParaRPr lang="cs-CZ" sz="3500" dirty="0"/>
          </a:p>
          <a:p>
            <a:pPr marL="0" indent="0">
              <a:buNone/>
            </a:pPr>
            <a:r>
              <a:rPr lang="cs-CZ" sz="3500" b="1" dirty="0"/>
              <a:t>Karel Čapek</a:t>
            </a:r>
            <a:r>
              <a:rPr lang="cs-CZ" sz="3500" dirty="0"/>
              <a:t> (</a:t>
            </a:r>
            <a:r>
              <a:rPr lang="cs-CZ" sz="3500" b="1" dirty="0"/>
              <a:t>Devatero pohádek a ještě jedna od Josefa Čapka jako přívažek</a:t>
            </a:r>
            <a:r>
              <a:rPr lang="cs-CZ" sz="3500" dirty="0"/>
              <a:t>, 1932</a:t>
            </a:r>
            <a:r>
              <a:rPr lang="cs-CZ" sz="3500" dirty="0" smtClean="0"/>
              <a:t>)</a:t>
            </a:r>
          </a:p>
          <a:p>
            <a:pPr marL="0" indent="0">
              <a:buNone/>
            </a:pPr>
            <a:r>
              <a:rPr lang="cs-CZ" sz="3500" dirty="0" smtClean="0"/>
              <a:t>vzniká groteskně </a:t>
            </a:r>
            <a:r>
              <a:rPr lang="cs-CZ" sz="3500" dirty="0"/>
              <a:t>pojatá autorská pohádka </a:t>
            </a:r>
            <a:endParaRPr lang="cs-CZ" sz="3500" dirty="0" smtClean="0"/>
          </a:p>
          <a:p>
            <a:pPr marL="0" indent="0">
              <a:buNone/>
            </a:pPr>
            <a:r>
              <a:rPr lang="cs-CZ" sz="3500" b="1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parodijní</a:t>
            </a:r>
            <a:r>
              <a:rPr lang="cs-CZ" sz="3500" dirty="0"/>
              <a:t>, jejíž tvůrce parodizuje a parafrázuje tradiční folklórní model </a:t>
            </a:r>
            <a:r>
              <a:rPr lang="cs-CZ" sz="3500" b="1" dirty="0" smtClean="0"/>
              <a:t>Josef </a:t>
            </a:r>
            <a:r>
              <a:rPr lang="cs-CZ" sz="3500" b="1" dirty="0"/>
              <a:t>Lada</a:t>
            </a:r>
            <a:r>
              <a:rPr lang="cs-CZ" sz="3500" dirty="0"/>
              <a:t> </a:t>
            </a:r>
            <a:r>
              <a:rPr lang="cs-CZ" sz="3500" b="1" dirty="0"/>
              <a:t>Bubáci a hastrmani</a:t>
            </a:r>
            <a:r>
              <a:rPr lang="cs-CZ" sz="3500" dirty="0"/>
              <a:t> (1939</a:t>
            </a:r>
            <a:r>
              <a:rPr lang="cs-CZ" sz="3500" dirty="0" smtClean="0"/>
              <a:t>)</a:t>
            </a:r>
          </a:p>
          <a:p>
            <a:pPr marL="0" lvl="0" indent="0">
              <a:buNone/>
            </a:pPr>
            <a:r>
              <a:rPr lang="cs-CZ" sz="3500" b="1" dirty="0"/>
              <a:t>Karel Poláček</a:t>
            </a:r>
            <a:r>
              <a:rPr lang="cs-CZ" sz="3500" dirty="0"/>
              <a:t> </a:t>
            </a:r>
            <a:r>
              <a:rPr lang="cs-CZ" sz="3500" b="1" dirty="0"/>
              <a:t>Edudant a Francimor</a:t>
            </a:r>
            <a:r>
              <a:rPr lang="cs-CZ" sz="3500" dirty="0"/>
              <a:t> (1933</a:t>
            </a:r>
            <a:r>
              <a:rPr lang="cs-CZ" sz="3500" dirty="0" smtClean="0"/>
              <a:t>). 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2" y="3518164"/>
            <a:ext cx="1884363" cy="2809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76672"/>
            <a:ext cx="1691679" cy="237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55067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5" y="476672"/>
            <a:ext cx="6840760" cy="61926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animistická</a:t>
            </a:r>
            <a:r>
              <a:rPr lang="cs-CZ" dirty="0"/>
              <a:t> se zvířecím hrdinou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Josef </a:t>
            </a:r>
            <a:r>
              <a:rPr lang="cs-CZ" b="1" dirty="0"/>
              <a:t>Lada</a:t>
            </a:r>
            <a:r>
              <a:rPr lang="cs-CZ" dirty="0"/>
              <a:t> </a:t>
            </a:r>
            <a:r>
              <a:rPr lang="cs-CZ" b="1" dirty="0"/>
              <a:t>O</a:t>
            </a:r>
            <a:r>
              <a:rPr lang="cs-CZ" dirty="0"/>
              <a:t> </a:t>
            </a:r>
            <a:r>
              <a:rPr lang="cs-CZ" b="1" dirty="0"/>
              <a:t>Mikešovi</a:t>
            </a:r>
            <a:r>
              <a:rPr lang="cs-CZ" dirty="0"/>
              <a:t> (1934 – 1936), </a:t>
            </a:r>
            <a:r>
              <a:rPr lang="cs-CZ" b="1" dirty="0" smtClean="0"/>
              <a:t>Josef Čapek </a:t>
            </a:r>
            <a:r>
              <a:rPr lang="cs-CZ" b="1" dirty="0"/>
              <a:t>Povídání o pejskovi a kočičce</a:t>
            </a:r>
          </a:p>
          <a:p>
            <a:pPr marL="0" indent="0">
              <a:buNone/>
            </a:pPr>
            <a:r>
              <a:rPr lang="cs-CZ" b="1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biologická</a:t>
            </a:r>
            <a:r>
              <a:rPr lang="cs-CZ" dirty="0"/>
              <a:t>, přinášející navíc poučení o přírodě </a:t>
            </a:r>
            <a:r>
              <a:rPr lang="cs-CZ" b="1" dirty="0" smtClean="0"/>
              <a:t>O</a:t>
            </a:r>
            <a:r>
              <a:rPr lang="cs-CZ" b="1" dirty="0"/>
              <a:t>. Sekora</a:t>
            </a:r>
            <a:r>
              <a:rPr lang="cs-CZ" dirty="0"/>
              <a:t>, </a:t>
            </a:r>
            <a:r>
              <a:rPr lang="cs-CZ" b="1" dirty="0"/>
              <a:t>R. Těsnohlídek</a:t>
            </a:r>
            <a:r>
              <a:rPr lang="cs-CZ" dirty="0"/>
              <a:t>, </a:t>
            </a:r>
            <a:r>
              <a:rPr lang="cs-CZ" b="1" dirty="0"/>
              <a:t>J. </a:t>
            </a:r>
            <a:r>
              <a:rPr lang="cs-CZ" b="1" dirty="0" smtClean="0"/>
              <a:t>Mahen</a:t>
            </a:r>
          </a:p>
          <a:p>
            <a:pPr marL="0" indent="0">
              <a:buNone/>
            </a:pPr>
            <a:r>
              <a:rPr lang="cs-CZ" b="1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Novelistická </a:t>
            </a:r>
            <a:r>
              <a:rPr lang="cs-CZ" dirty="0"/>
              <a:t>pohádka je bezprostředně spjatá se současným životem (</a:t>
            </a:r>
            <a:r>
              <a:rPr lang="cs-CZ" b="1" dirty="0"/>
              <a:t>K. Čapek</a:t>
            </a:r>
            <a:r>
              <a:rPr lang="cs-CZ" dirty="0"/>
              <a:t>, </a:t>
            </a:r>
            <a:r>
              <a:rPr lang="cs-CZ" b="1" dirty="0"/>
              <a:t>V.</a:t>
            </a:r>
            <a:r>
              <a:rPr lang="cs-CZ" dirty="0"/>
              <a:t> </a:t>
            </a:r>
            <a:r>
              <a:rPr lang="cs-CZ" b="1" dirty="0"/>
              <a:t>Vančura</a:t>
            </a:r>
            <a:r>
              <a:rPr lang="cs-CZ" dirty="0"/>
              <a:t>, </a:t>
            </a:r>
            <a:r>
              <a:rPr lang="cs-CZ" b="1" dirty="0"/>
              <a:t>K. Poláček</a:t>
            </a:r>
            <a:r>
              <a:rPr lang="cs-CZ" dirty="0"/>
              <a:t>, </a:t>
            </a:r>
            <a:r>
              <a:rPr lang="cs-CZ" b="1" dirty="0"/>
              <a:t>J. Wolker</a:t>
            </a:r>
            <a:r>
              <a:rPr lang="cs-CZ" dirty="0"/>
              <a:t>, </a:t>
            </a:r>
            <a:r>
              <a:rPr lang="cs-CZ" b="1" dirty="0"/>
              <a:t>M. </a:t>
            </a:r>
            <a:r>
              <a:rPr lang="cs-CZ" b="1" dirty="0" smtClean="0"/>
              <a:t>Majerová)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Vladislav </a:t>
            </a:r>
            <a:r>
              <a:rPr lang="cs-CZ" b="1" dirty="0" smtClean="0"/>
              <a:t>Vančura </a:t>
            </a:r>
            <a:r>
              <a:rPr lang="cs-CZ" b="1" dirty="0"/>
              <a:t>Kubula a Kuba Kubikula </a:t>
            </a:r>
            <a:r>
              <a:rPr lang="cs-CZ" dirty="0"/>
              <a:t>(1931),</a:t>
            </a:r>
          </a:p>
          <a:p>
            <a:pPr marL="0" lvl="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48902" y="3140967"/>
            <a:ext cx="1798637" cy="240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795" y="473015"/>
            <a:ext cx="1693164" cy="23443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65439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29600" cy="597666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Nonsensová </a:t>
            </a:r>
            <a:r>
              <a:rPr lang="cs-CZ" dirty="0"/>
              <a:t>pohádka je založena na </a:t>
            </a:r>
            <a:r>
              <a:rPr lang="cs-CZ" dirty="0" smtClean="0"/>
              <a:t>absurditě</a:t>
            </a:r>
          </a:p>
          <a:p>
            <a:pPr marL="0" lvl="0" indent="0">
              <a:buNone/>
            </a:pPr>
            <a:r>
              <a:rPr lang="cs-CZ" dirty="0" smtClean="0"/>
              <a:t>V</a:t>
            </a:r>
            <a:r>
              <a:rPr lang="cs-CZ" dirty="0"/>
              <a:t> české literatuře pro děti vidíme její počátky v knize </a:t>
            </a:r>
            <a:r>
              <a:rPr lang="cs-CZ" b="1" dirty="0"/>
              <a:t>Anička skřítek a Slaměný Hubert </a:t>
            </a:r>
            <a:r>
              <a:rPr lang="cs-CZ" dirty="0"/>
              <a:t>(1938) </a:t>
            </a:r>
            <a:r>
              <a:rPr lang="cs-CZ" b="1" dirty="0"/>
              <a:t>Vítězslava Nezvala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b="1" cap="small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Sociální </a:t>
            </a:r>
            <a:r>
              <a:rPr lang="cs-CZ" b="1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(proletářská) </a:t>
            </a:r>
            <a:r>
              <a:rPr lang="cs-CZ" dirty="0"/>
              <a:t>pohádka sloužila jako nástroj sociální a třídní výchovy proletářských dětí (</a:t>
            </a:r>
            <a:r>
              <a:rPr lang="cs-CZ" b="1" dirty="0"/>
              <a:t>J. Wolker</a:t>
            </a:r>
            <a:r>
              <a:rPr lang="cs-CZ" dirty="0"/>
              <a:t>, </a:t>
            </a:r>
            <a:r>
              <a:rPr lang="cs-CZ" b="1" dirty="0"/>
              <a:t>H. Malířová</a:t>
            </a:r>
            <a:r>
              <a:rPr lang="cs-CZ" dirty="0"/>
              <a:t>, </a:t>
            </a:r>
            <a:r>
              <a:rPr lang="cs-CZ" b="1" dirty="0"/>
              <a:t>M. Majerová</a:t>
            </a:r>
            <a:r>
              <a:rPr lang="cs-CZ" dirty="0"/>
              <a:t>)</a:t>
            </a:r>
            <a:r>
              <a:rPr lang="cs-CZ" b="1" dirty="0"/>
              <a:t>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Jiří</a:t>
            </a:r>
            <a:r>
              <a:rPr lang="cs-CZ" dirty="0" smtClean="0"/>
              <a:t> </a:t>
            </a:r>
            <a:r>
              <a:rPr lang="cs-CZ" b="1" dirty="0"/>
              <a:t>Wolker</a:t>
            </a:r>
            <a:r>
              <a:rPr lang="cs-CZ" dirty="0"/>
              <a:t> zachycoval v moderní pohádce sociální protikladnost doby (</a:t>
            </a:r>
            <a:r>
              <a:rPr lang="cs-CZ" b="1" dirty="0"/>
              <a:t>O milionáři, který ukradl slunce</a:t>
            </a:r>
            <a:r>
              <a:rPr lang="cs-CZ" dirty="0"/>
              <a:t>, </a:t>
            </a:r>
            <a:r>
              <a:rPr lang="cs-CZ" b="1" dirty="0"/>
              <a:t>O kominíkovi</a:t>
            </a:r>
            <a:r>
              <a:rPr lang="cs-CZ" dirty="0"/>
              <a:t>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0727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363272" cy="6669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V době okupace</a:t>
            </a:r>
            <a:r>
              <a:rPr lang="cs-CZ" dirty="0"/>
              <a:t> pohádka pomáhala překonávat protektorátní </a:t>
            </a:r>
            <a:r>
              <a:rPr lang="cs-CZ" dirty="0" smtClean="0"/>
              <a:t>atmosféru</a:t>
            </a:r>
          </a:p>
          <a:p>
            <a:pPr marL="0" indent="0">
              <a:buNone/>
            </a:pPr>
            <a:r>
              <a:rPr lang="cs-CZ" b="1" dirty="0" smtClean="0"/>
              <a:t>V</a:t>
            </a:r>
            <a:r>
              <a:rPr lang="cs-CZ" b="1" dirty="0"/>
              <a:t>. Tille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Pohádky </a:t>
            </a:r>
            <a:r>
              <a:rPr lang="cs-CZ" b="1" dirty="0"/>
              <a:t>pro </a:t>
            </a:r>
            <a:r>
              <a:rPr lang="cs-CZ" b="1" dirty="0" smtClean="0"/>
              <a:t>děti</a:t>
            </a: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Marie Majerová</a:t>
            </a:r>
            <a:r>
              <a:rPr lang="cs-CZ" dirty="0"/>
              <a:t> </a:t>
            </a:r>
            <a:r>
              <a:rPr lang="cs-CZ" b="1" dirty="0" smtClean="0"/>
              <a:t>Čarovný svět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(1913</a:t>
            </a:r>
            <a:r>
              <a:rPr lang="cs-CZ" dirty="0"/>
              <a:t>)</a:t>
            </a:r>
            <a:r>
              <a:rPr lang="cs-CZ" dirty="0" smtClean="0"/>
              <a:t> </a:t>
            </a:r>
            <a:r>
              <a:rPr lang="cs-CZ" b="1" dirty="0"/>
              <a:t>Zlatý </a:t>
            </a:r>
            <a:r>
              <a:rPr lang="cs-CZ" b="1" dirty="0" smtClean="0"/>
              <a:t>pramen</a:t>
            </a:r>
            <a:r>
              <a:rPr lang="cs-CZ" dirty="0" smtClean="0"/>
              <a:t> (1918</a:t>
            </a:r>
            <a:r>
              <a:rPr lang="cs-CZ" dirty="0"/>
              <a:t>).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Jiří</a:t>
            </a:r>
            <a:r>
              <a:rPr lang="cs-CZ" dirty="0" smtClean="0"/>
              <a:t> </a:t>
            </a:r>
            <a:r>
              <a:rPr lang="cs-CZ" b="1" dirty="0"/>
              <a:t>Horák</a:t>
            </a:r>
            <a:r>
              <a:rPr lang="cs-CZ" dirty="0"/>
              <a:t> </a:t>
            </a:r>
            <a:r>
              <a:rPr lang="cs-CZ" b="1" dirty="0" smtClean="0"/>
              <a:t>Český </a:t>
            </a:r>
            <a:r>
              <a:rPr lang="cs-CZ" b="1" dirty="0"/>
              <a:t>Honza</a:t>
            </a:r>
            <a:r>
              <a:rPr lang="cs-CZ" dirty="0"/>
              <a:t> (1940) a </a:t>
            </a:r>
            <a:r>
              <a:rPr lang="cs-CZ" b="1" dirty="0"/>
              <a:t>České pohádky</a:t>
            </a:r>
            <a:r>
              <a:rPr lang="cs-CZ" dirty="0"/>
              <a:t> (1944),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Vojtěch Martínek</a:t>
            </a:r>
            <a:r>
              <a:rPr lang="cs-CZ" dirty="0"/>
              <a:t> </a:t>
            </a:r>
            <a:r>
              <a:rPr lang="cs-CZ" b="1" dirty="0" smtClean="0"/>
              <a:t>Svět </a:t>
            </a:r>
            <a:r>
              <a:rPr lang="cs-CZ" b="1" dirty="0"/>
              <a:t>kouzel a divů</a:t>
            </a:r>
            <a:r>
              <a:rPr lang="cs-CZ" dirty="0"/>
              <a:t> (1927), </a:t>
            </a:r>
            <a:r>
              <a:rPr lang="cs-CZ" b="1" dirty="0"/>
              <a:t>Duhový pták</a:t>
            </a:r>
            <a:r>
              <a:rPr lang="cs-CZ" dirty="0"/>
              <a:t> (1929), </a:t>
            </a:r>
            <a:r>
              <a:rPr lang="cs-CZ" b="1" dirty="0"/>
              <a:t>Knížka o dracích, čarodějnicích a princeznách</a:t>
            </a:r>
            <a:r>
              <a:rPr lang="cs-CZ" dirty="0"/>
              <a:t> (1930). </a:t>
            </a:r>
            <a:r>
              <a:rPr lang="cs-CZ" b="1" dirty="0" smtClean="0"/>
              <a:t>Čarovné </a:t>
            </a:r>
            <a:r>
              <a:rPr lang="cs-CZ" b="1" dirty="0"/>
              <a:t>kvítí</a:t>
            </a:r>
            <a:r>
              <a:rPr lang="cs-CZ" dirty="0"/>
              <a:t> (1944).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836712"/>
            <a:ext cx="1535807" cy="21102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5796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21296"/>
            <a:ext cx="8229600" cy="63367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/>
              <a:t>Od 90. let 20. století</a:t>
            </a:r>
            <a:r>
              <a:rPr lang="cs-CZ" dirty="0"/>
              <a:t> se v autorské pohádkové tvorbě uplatňují </a:t>
            </a:r>
            <a:r>
              <a:rPr lang="cs-CZ" dirty="0" smtClean="0"/>
              <a:t>   </a:t>
            </a:r>
            <a:r>
              <a:rPr lang="cs-CZ" b="1" dirty="0" smtClean="0"/>
              <a:t>3 nové přístupy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0" lvl="0" indent="0">
              <a:buNone/>
            </a:pPr>
            <a:r>
              <a:rPr lang="cs-CZ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imitačně-inovační</a:t>
            </a:r>
            <a:r>
              <a:rPr lang="cs-CZ" dirty="0"/>
              <a:t> </a:t>
            </a:r>
            <a:r>
              <a:rPr lang="cs-CZ" dirty="0" smtClean="0"/>
              <a:t>např</a:t>
            </a:r>
            <a:r>
              <a:rPr lang="cs-CZ" dirty="0"/>
              <a:t>. </a:t>
            </a:r>
            <a:r>
              <a:rPr lang="cs-CZ" b="1" dirty="0"/>
              <a:t>Jana Šimková</a:t>
            </a:r>
            <a:r>
              <a:rPr lang="cs-CZ" dirty="0"/>
              <a:t> </a:t>
            </a:r>
            <a:r>
              <a:rPr lang="cs-CZ" b="1" dirty="0" smtClean="0"/>
              <a:t>Pam </a:t>
            </a:r>
            <a:r>
              <a:rPr lang="cs-CZ" b="1" dirty="0"/>
              <a:t>a Pum</a:t>
            </a:r>
            <a:r>
              <a:rPr lang="cs-CZ" dirty="0"/>
              <a:t> </a:t>
            </a:r>
            <a:r>
              <a:rPr lang="cs-CZ" dirty="0" smtClean="0"/>
              <a:t>(1992</a:t>
            </a:r>
            <a:r>
              <a:rPr lang="cs-CZ" dirty="0"/>
              <a:t>), </a:t>
            </a:r>
            <a:r>
              <a:rPr lang="cs-CZ" b="1" dirty="0"/>
              <a:t>Emil Šaloun</a:t>
            </a:r>
            <a:r>
              <a:rPr lang="cs-CZ" dirty="0"/>
              <a:t> </a:t>
            </a:r>
            <a:r>
              <a:rPr lang="cs-CZ" b="1" dirty="0" smtClean="0"/>
              <a:t>Vodník </a:t>
            </a:r>
            <a:r>
              <a:rPr lang="cs-CZ" b="1" dirty="0"/>
              <a:t>Žblabuňka</a:t>
            </a:r>
            <a:r>
              <a:rPr lang="cs-CZ" dirty="0"/>
              <a:t> </a:t>
            </a:r>
            <a:r>
              <a:rPr lang="cs-CZ" dirty="0" smtClean="0"/>
              <a:t>(1995</a:t>
            </a:r>
            <a:r>
              <a:rPr lang="cs-CZ" dirty="0"/>
              <a:t>), </a:t>
            </a:r>
            <a:r>
              <a:rPr lang="cs-CZ" b="1" dirty="0"/>
              <a:t>Jaromír </a:t>
            </a:r>
            <a:r>
              <a:rPr lang="cs-CZ" b="1" dirty="0" smtClean="0"/>
              <a:t>Kyncl Rákosníček </a:t>
            </a:r>
            <a:r>
              <a:rPr lang="cs-CZ" b="1" dirty="0"/>
              <a:t>a hvězdy</a:t>
            </a:r>
            <a:r>
              <a:rPr lang="cs-CZ" dirty="0"/>
              <a:t> </a:t>
            </a:r>
            <a:r>
              <a:rPr lang="cs-CZ" dirty="0" smtClean="0"/>
              <a:t>(1996)</a:t>
            </a:r>
            <a:endParaRPr lang="cs-CZ" dirty="0"/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14119"/>
            <a:ext cx="2462213" cy="251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42144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6563072" cy="6912768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nonsensově-parodický</a:t>
            </a:r>
            <a:r>
              <a:rPr lang="cs-CZ" dirty="0"/>
              <a:t> např. </a:t>
            </a:r>
            <a:endParaRPr lang="cs-CZ" dirty="0" smtClean="0"/>
          </a:p>
          <a:p>
            <a:pPr marL="0" lvl="0" indent="0">
              <a:buNone/>
            </a:pPr>
            <a:r>
              <a:rPr lang="cs-CZ" b="1" dirty="0" smtClean="0"/>
              <a:t>Miloš Macourek Mach </a:t>
            </a:r>
            <a:r>
              <a:rPr lang="cs-CZ" b="1" dirty="0"/>
              <a:t>a Šebestová </a:t>
            </a:r>
            <a:endParaRPr lang="cs-CZ" b="1" dirty="0" smtClean="0"/>
          </a:p>
          <a:p>
            <a:pPr marL="0" lvl="0" indent="0">
              <a:buNone/>
            </a:pPr>
            <a:r>
              <a:rPr lang="cs-CZ" b="1" dirty="0" smtClean="0"/>
              <a:t>na </a:t>
            </a:r>
            <a:r>
              <a:rPr lang="cs-CZ" b="1" dirty="0"/>
              <a:t>prázdninách</a:t>
            </a:r>
            <a:r>
              <a:rPr lang="cs-CZ" dirty="0"/>
              <a:t> </a:t>
            </a:r>
            <a:r>
              <a:rPr lang="cs-CZ" dirty="0" smtClean="0"/>
              <a:t>(1993</a:t>
            </a:r>
            <a:r>
              <a:rPr lang="cs-CZ" dirty="0"/>
              <a:t>); </a:t>
            </a:r>
          </a:p>
          <a:p>
            <a:pPr marL="0" lvl="0" indent="0">
              <a:buNone/>
            </a:pPr>
            <a:r>
              <a:rPr lang="cs-CZ" b="1" dirty="0"/>
              <a:t>Z. </a:t>
            </a:r>
            <a:r>
              <a:rPr lang="cs-CZ" b="1" dirty="0" smtClean="0"/>
              <a:t>Svěrák</a:t>
            </a:r>
            <a:r>
              <a:rPr lang="cs-CZ" dirty="0" smtClean="0"/>
              <a:t> </a:t>
            </a:r>
            <a:r>
              <a:rPr lang="cs-CZ" b="1" dirty="0"/>
              <a:t>Tatínku, ta se ti povedla</a:t>
            </a:r>
            <a:r>
              <a:rPr lang="cs-CZ" dirty="0"/>
              <a:t> (1991), </a:t>
            </a:r>
            <a:r>
              <a:rPr lang="cs-CZ" b="1" dirty="0" smtClean="0"/>
              <a:t>Ludvík Středa</a:t>
            </a:r>
            <a:r>
              <a:rPr lang="cs-CZ" dirty="0" smtClean="0"/>
              <a:t> </a:t>
            </a:r>
            <a:r>
              <a:rPr lang="cs-CZ" b="1" dirty="0"/>
              <a:t>Tatínkovy pohádky</a:t>
            </a:r>
            <a:r>
              <a:rPr lang="cs-CZ" dirty="0"/>
              <a:t> (1997</a:t>
            </a:r>
            <a:r>
              <a:rPr lang="cs-CZ" dirty="0" smtClean="0"/>
              <a:t>), </a:t>
            </a:r>
            <a:r>
              <a:rPr lang="cs-CZ" b="1" dirty="0" smtClean="0"/>
              <a:t>Arnošt Goldflam</a:t>
            </a:r>
            <a:r>
              <a:rPr lang="cs-CZ" dirty="0" smtClean="0"/>
              <a:t> </a:t>
            </a:r>
            <a:r>
              <a:rPr lang="cs-CZ" b="1" dirty="0"/>
              <a:t>Tatínek není k zahození</a:t>
            </a:r>
            <a:r>
              <a:rPr lang="cs-CZ" dirty="0"/>
              <a:t> (2004);</a:t>
            </a:r>
          </a:p>
          <a:p>
            <a:pPr marL="0" lvl="0" indent="0">
              <a:buNone/>
            </a:pPr>
            <a:r>
              <a:rPr lang="cs-CZ" cap="small" dirty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imaginativní</a:t>
            </a:r>
            <a:r>
              <a:rPr lang="cs-CZ" dirty="0"/>
              <a:t>, např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r>
              <a:rPr lang="cs-CZ" b="1" dirty="0" smtClean="0"/>
              <a:t>Karel Šiktanc Královské</a:t>
            </a:r>
            <a:r>
              <a:rPr lang="cs-CZ" dirty="0" smtClean="0"/>
              <a:t> </a:t>
            </a:r>
            <a:r>
              <a:rPr lang="cs-CZ" b="1" dirty="0"/>
              <a:t>pohádky</a:t>
            </a:r>
            <a:r>
              <a:rPr lang="cs-CZ" dirty="0"/>
              <a:t> </a:t>
            </a:r>
            <a:r>
              <a:rPr lang="cs-CZ" dirty="0" smtClean="0"/>
              <a:t>(1994</a:t>
            </a:r>
            <a:r>
              <a:rPr lang="cs-CZ" dirty="0"/>
              <a:t>), </a:t>
            </a:r>
            <a:r>
              <a:rPr lang="cs-CZ" b="1" dirty="0"/>
              <a:t>Jan </a:t>
            </a:r>
            <a:r>
              <a:rPr lang="cs-CZ" b="1" dirty="0" smtClean="0"/>
              <a:t>Vladislav Co </a:t>
            </a:r>
            <a:r>
              <a:rPr lang="cs-CZ" b="1" dirty="0"/>
              <a:t>vyprávěl vítr bílé růži</a:t>
            </a:r>
            <a:r>
              <a:rPr lang="cs-CZ" dirty="0"/>
              <a:t> </a:t>
            </a:r>
            <a:r>
              <a:rPr lang="cs-CZ" dirty="0" smtClean="0"/>
              <a:t>(1991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46666" y="3573016"/>
            <a:ext cx="1743075" cy="2030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2261" y="548680"/>
            <a:ext cx="1999781" cy="2285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9009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6491064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Světová pohádková tvorba</a:t>
            </a:r>
          </a:p>
          <a:p>
            <a:pPr marL="0" indent="0">
              <a:buNone/>
            </a:pPr>
            <a:r>
              <a:rPr lang="cs-CZ" dirty="0" smtClean="0"/>
              <a:t>První </a:t>
            </a:r>
            <a:r>
              <a:rPr lang="cs-CZ" dirty="0"/>
              <a:t>autorská generace byla většinou inspirována sběratelskou </a:t>
            </a:r>
            <a:r>
              <a:rPr lang="cs-CZ" dirty="0" smtClean="0"/>
              <a:t>činností </a:t>
            </a:r>
            <a:r>
              <a:rPr lang="cs-CZ" dirty="0"/>
              <a:t>romantiků.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Hans </a:t>
            </a:r>
            <a:r>
              <a:rPr lang="cs-CZ" b="1" dirty="0"/>
              <a:t>Christian Andersen</a:t>
            </a:r>
            <a:r>
              <a:rPr lang="cs-CZ" dirty="0"/>
              <a:t> (1805 – </a:t>
            </a:r>
            <a:r>
              <a:rPr lang="cs-CZ" dirty="0" smtClean="0"/>
              <a:t>1875)</a:t>
            </a:r>
          </a:p>
          <a:p>
            <a:pPr marL="0" indent="0">
              <a:buNone/>
            </a:pPr>
            <a:r>
              <a:rPr lang="cs-CZ" b="1" dirty="0" smtClean="0"/>
              <a:t>Pohádky </a:t>
            </a:r>
            <a:r>
              <a:rPr lang="cs-CZ" b="1" dirty="0"/>
              <a:t>vyprávěné pro děti</a:t>
            </a:r>
            <a:r>
              <a:rPr lang="cs-CZ" dirty="0"/>
              <a:t>, </a:t>
            </a:r>
            <a:r>
              <a:rPr lang="cs-CZ" b="1" dirty="0"/>
              <a:t>Nové pohádky</a:t>
            </a:r>
            <a:r>
              <a:rPr lang="cs-CZ" dirty="0"/>
              <a:t> nebo </a:t>
            </a:r>
            <a:r>
              <a:rPr lang="cs-CZ" b="1" dirty="0"/>
              <a:t>Povídky</a:t>
            </a:r>
            <a:r>
              <a:rPr lang="cs-CZ" dirty="0"/>
              <a:t>. </a:t>
            </a:r>
            <a:r>
              <a:rPr lang="cs-CZ" dirty="0" smtClean="0"/>
              <a:t>K</a:t>
            </a:r>
            <a:r>
              <a:rPr lang="cs-CZ" dirty="0"/>
              <a:t> nejznámějším pohádkám patří: </a:t>
            </a:r>
            <a:r>
              <a:rPr lang="cs-CZ" b="1" dirty="0"/>
              <a:t>Sněhová královna</a:t>
            </a:r>
            <a:r>
              <a:rPr lang="cs-CZ" dirty="0"/>
              <a:t>, </a:t>
            </a:r>
            <a:r>
              <a:rPr lang="cs-CZ" b="1" dirty="0"/>
              <a:t>O princezně na hrášku</a:t>
            </a:r>
            <a:r>
              <a:rPr lang="cs-CZ" dirty="0"/>
              <a:t>, </a:t>
            </a:r>
            <a:r>
              <a:rPr lang="cs-CZ" b="1" dirty="0" smtClean="0"/>
              <a:t>Ošklivé </a:t>
            </a:r>
            <a:r>
              <a:rPr lang="cs-CZ" b="1" dirty="0"/>
              <a:t>káčátko</a:t>
            </a:r>
            <a:r>
              <a:rPr lang="cs-CZ" dirty="0"/>
              <a:t>, </a:t>
            </a:r>
            <a:r>
              <a:rPr lang="cs-CZ" b="1" dirty="0" smtClean="0"/>
              <a:t>Císařovy </a:t>
            </a:r>
            <a:r>
              <a:rPr lang="cs-CZ" b="1" dirty="0"/>
              <a:t>nové šaty</a:t>
            </a:r>
            <a:r>
              <a:rPr lang="cs-CZ" dirty="0"/>
              <a:t>, </a:t>
            </a:r>
            <a:r>
              <a:rPr lang="cs-CZ" b="1" dirty="0"/>
              <a:t>Malá mořská víla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6" name="Picture 2" descr="C:\Users\Marcela\Desktop\100CANON\IMG_600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11" t="4677" r="4135" b="328"/>
          <a:stretch/>
        </p:blipFill>
        <p:spPr bwMode="auto">
          <a:xfrm>
            <a:off x="6732240" y="2780928"/>
            <a:ext cx="2154020" cy="2881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19588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6903318" cy="648072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/>
              <a:t>Oscar Wilde</a:t>
            </a:r>
            <a:r>
              <a:rPr lang="cs-CZ" dirty="0"/>
              <a:t> (1854 – </a:t>
            </a:r>
            <a:r>
              <a:rPr lang="cs-CZ" dirty="0" smtClean="0"/>
              <a:t>1900)</a:t>
            </a:r>
          </a:p>
          <a:p>
            <a:pPr marL="0" indent="0">
              <a:buNone/>
            </a:pPr>
            <a:r>
              <a:rPr lang="cs-CZ" b="1" dirty="0" smtClean="0"/>
              <a:t>Šťastný </a:t>
            </a:r>
            <a:r>
              <a:rPr lang="cs-CZ" b="1" dirty="0"/>
              <a:t>princ a jiné pohádky</a:t>
            </a:r>
            <a:r>
              <a:rPr lang="cs-CZ" dirty="0"/>
              <a:t> (1888) a </a:t>
            </a:r>
            <a:r>
              <a:rPr lang="cs-CZ" b="1" dirty="0"/>
              <a:t>Dům granátových jablek</a:t>
            </a:r>
            <a:r>
              <a:rPr lang="cs-CZ" dirty="0"/>
              <a:t> (1891</a:t>
            </a:r>
            <a:r>
              <a:rPr lang="cs-CZ" dirty="0" smtClean="0"/>
              <a:t>). </a:t>
            </a:r>
            <a:r>
              <a:rPr lang="cs-CZ" b="1" dirty="0" smtClean="0"/>
              <a:t>Slavík </a:t>
            </a:r>
            <a:r>
              <a:rPr lang="cs-CZ" b="1" dirty="0"/>
              <a:t>a růže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Carlo Collodi</a:t>
            </a:r>
            <a:r>
              <a:rPr lang="cs-CZ" dirty="0" smtClean="0"/>
              <a:t> </a:t>
            </a:r>
            <a:r>
              <a:rPr lang="cs-CZ" b="1" dirty="0"/>
              <a:t>Pinocchiova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dobrodružství</a:t>
            </a:r>
            <a:r>
              <a:rPr lang="cs-CZ" dirty="0" smtClean="0"/>
              <a:t>.</a:t>
            </a: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dirty="0" smtClean="0"/>
              <a:t>V 19</a:t>
            </a:r>
            <a:r>
              <a:rPr lang="cs-CZ" b="1" dirty="0"/>
              <a:t>. stol.</a:t>
            </a:r>
            <a:r>
              <a:rPr lang="cs-CZ" dirty="0"/>
              <a:t> </a:t>
            </a:r>
            <a:r>
              <a:rPr lang="cs-CZ" dirty="0" smtClean="0"/>
              <a:t>Se objevují texty </a:t>
            </a:r>
            <a:r>
              <a:rPr lang="cs-CZ" dirty="0"/>
              <a:t>založené na absurditě a nesmyslu, tzv. </a:t>
            </a:r>
            <a:r>
              <a:rPr lang="cs-CZ" b="1" dirty="0"/>
              <a:t>nonsensová literatura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Lewis </a:t>
            </a:r>
            <a:r>
              <a:rPr lang="cs-CZ" b="1" dirty="0"/>
              <a:t>Carroll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b="1" dirty="0" smtClean="0"/>
              <a:t>Alenka v kraji divů a za zrcadlem</a:t>
            </a:r>
            <a:endParaRPr lang="cs-CZ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056415"/>
            <a:ext cx="1549458" cy="20813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4462" y="4005064"/>
            <a:ext cx="1792065" cy="2500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C:\Users\Marcela\Desktop\IMG_6210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566" t="8304" r="15656" b="9340"/>
          <a:stretch/>
        </p:blipFill>
        <p:spPr bwMode="auto">
          <a:xfrm>
            <a:off x="7315491" y="404664"/>
            <a:ext cx="1711036" cy="2479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5278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6563072" cy="57214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200" dirty="0"/>
              <a:t> </a:t>
            </a:r>
          </a:p>
          <a:p>
            <a:pPr marL="0" indent="0">
              <a:buNone/>
            </a:pPr>
            <a:r>
              <a:rPr lang="cs-CZ" b="1" dirty="0" smtClean="0"/>
              <a:t>Alan </a:t>
            </a:r>
            <a:r>
              <a:rPr lang="cs-CZ" b="1" dirty="0"/>
              <a:t>Alexander Milne</a:t>
            </a:r>
            <a:r>
              <a:rPr lang="cs-CZ" dirty="0"/>
              <a:t> (1882 – 1956) knihami </a:t>
            </a:r>
            <a:r>
              <a:rPr lang="cs-CZ" b="1" dirty="0"/>
              <a:t>Medvídek Pú</a:t>
            </a:r>
            <a:r>
              <a:rPr lang="cs-CZ" dirty="0"/>
              <a:t> (1926) a </a:t>
            </a:r>
            <a:r>
              <a:rPr lang="cs-CZ" b="1" dirty="0"/>
              <a:t>Dům u medvídka</a:t>
            </a:r>
            <a:r>
              <a:rPr lang="cs-CZ" dirty="0"/>
              <a:t> (1928</a:t>
            </a:r>
            <a:r>
              <a:rPr lang="cs-CZ" dirty="0" smtClean="0"/>
              <a:t>).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James </a:t>
            </a:r>
            <a:r>
              <a:rPr lang="cs-CZ" b="1" dirty="0"/>
              <a:t>Matthew Barrie</a:t>
            </a:r>
            <a:r>
              <a:rPr lang="cs-CZ" dirty="0"/>
              <a:t> (1860 – 1937) napsal dramatickou báchorku pro děti </a:t>
            </a:r>
            <a:r>
              <a:rPr lang="cs-CZ" b="1" dirty="0"/>
              <a:t>Petr Pan</a:t>
            </a:r>
            <a:r>
              <a:rPr lang="cs-CZ" dirty="0"/>
              <a:t> (1904).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Antoine </a:t>
            </a:r>
            <a:r>
              <a:rPr lang="cs-CZ" b="1" dirty="0"/>
              <a:t>de Saint-Exupéry</a:t>
            </a:r>
            <a:r>
              <a:rPr lang="cs-CZ" dirty="0"/>
              <a:t> (1900 – </a:t>
            </a:r>
            <a:r>
              <a:rPr lang="cs-CZ" dirty="0" smtClean="0"/>
              <a:t>1944) </a:t>
            </a:r>
            <a:r>
              <a:rPr lang="cs-CZ" b="1" dirty="0" smtClean="0"/>
              <a:t>Malý</a:t>
            </a:r>
            <a:r>
              <a:rPr lang="cs-CZ" dirty="0" smtClean="0"/>
              <a:t> </a:t>
            </a:r>
            <a:r>
              <a:rPr lang="cs-CZ" b="1" dirty="0" smtClean="0"/>
              <a:t>princ</a:t>
            </a:r>
            <a:r>
              <a:rPr lang="cs-CZ" dirty="0" smtClean="0"/>
              <a:t>, autor </a:t>
            </a:r>
            <a:r>
              <a:rPr lang="cs-CZ" dirty="0"/>
              <a:t>text doplnil </a:t>
            </a:r>
            <a:r>
              <a:rPr lang="cs-CZ" b="1" dirty="0"/>
              <a:t>vlastními kresbami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Marcela\Desktop\100CANON\IMG_599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89" t="10680" r="13294" b="10700"/>
          <a:stretch/>
        </p:blipFill>
        <p:spPr bwMode="auto">
          <a:xfrm>
            <a:off x="6804248" y="3284984"/>
            <a:ext cx="2133066" cy="3139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1686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6275040" cy="633670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5800" b="1" dirty="0"/>
              <a:t>Směřování moderní pohádky k umělé mytologii</a:t>
            </a:r>
            <a:r>
              <a:rPr lang="cs-CZ" sz="5800" dirty="0"/>
              <a:t> (2. pol. 20. stol.)</a:t>
            </a:r>
          </a:p>
          <a:p>
            <a:pPr marL="0" indent="0">
              <a:buNone/>
            </a:pPr>
            <a:r>
              <a:rPr lang="cs-CZ" sz="5800" b="1" dirty="0" smtClean="0"/>
              <a:t>Tove </a:t>
            </a:r>
            <a:r>
              <a:rPr lang="cs-CZ" sz="5800" b="1" dirty="0"/>
              <a:t>Janssonová</a:t>
            </a:r>
            <a:r>
              <a:rPr lang="cs-CZ" sz="5800" dirty="0"/>
              <a:t> (1914 – 2001), </a:t>
            </a:r>
            <a:r>
              <a:rPr lang="cs-CZ" sz="5800" dirty="0" smtClean="0"/>
              <a:t>proslula </a:t>
            </a:r>
            <a:r>
              <a:rPr lang="cs-CZ" sz="5800" dirty="0"/>
              <a:t>jako autorka pohádkového cyklu o </a:t>
            </a:r>
            <a:r>
              <a:rPr lang="cs-CZ" sz="5800" b="1" dirty="0"/>
              <a:t>skřítcích muminech</a:t>
            </a:r>
            <a:r>
              <a:rPr lang="cs-CZ" sz="5800" dirty="0"/>
              <a:t>. </a:t>
            </a:r>
            <a:r>
              <a:rPr lang="cs-CZ" sz="5800" dirty="0" smtClean="0"/>
              <a:t>např</a:t>
            </a:r>
            <a:r>
              <a:rPr lang="cs-CZ" sz="5800" dirty="0"/>
              <a:t>. </a:t>
            </a:r>
            <a:r>
              <a:rPr lang="cs-CZ" sz="5800" b="1" dirty="0"/>
              <a:t>Kometa</a:t>
            </a:r>
            <a:r>
              <a:rPr lang="cs-CZ" sz="5800" dirty="0"/>
              <a:t> (1946), </a:t>
            </a:r>
            <a:r>
              <a:rPr lang="cs-CZ" sz="5800" b="1" dirty="0"/>
              <a:t>Tatínek píše paměti</a:t>
            </a:r>
            <a:r>
              <a:rPr lang="cs-CZ" sz="5800" dirty="0"/>
              <a:t> (1950), </a:t>
            </a:r>
            <a:r>
              <a:rPr lang="cs-CZ" sz="5800" b="1" dirty="0"/>
              <a:t>Čarovná zima</a:t>
            </a:r>
            <a:r>
              <a:rPr lang="cs-CZ" sz="5800" dirty="0"/>
              <a:t> (1957).</a:t>
            </a:r>
          </a:p>
          <a:p>
            <a:pPr marL="0" indent="0">
              <a:buNone/>
            </a:pPr>
            <a:r>
              <a:rPr lang="cs-CZ" sz="5800" dirty="0"/>
              <a:t> </a:t>
            </a:r>
          </a:p>
          <a:p>
            <a:pPr marL="0" indent="0">
              <a:buNone/>
            </a:pPr>
            <a:r>
              <a:rPr lang="cs-CZ" sz="5800" dirty="0" smtClean="0"/>
              <a:t> </a:t>
            </a:r>
            <a:r>
              <a:rPr lang="cs-CZ" sz="5800" b="1" dirty="0"/>
              <a:t>J. R. R. </a:t>
            </a:r>
            <a:r>
              <a:rPr lang="cs-CZ" sz="5800" b="1" dirty="0" smtClean="0"/>
              <a:t>Tolkien </a:t>
            </a:r>
            <a:r>
              <a:rPr lang="cs-CZ" sz="5800" dirty="0" smtClean="0"/>
              <a:t> </a:t>
            </a:r>
            <a:r>
              <a:rPr lang="cs-CZ" sz="5800" b="1" dirty="0" smtClean="0"/>
              <a:t>Hobit</a:t>
            </a:r>
            <a:r>
              <a:rPr lang="cs-CZ" sz="5800" dirty="0" smtClean="0"/>
              <a:t> </a:t>
            </a:r>
            <a:r>
              <a:rPr lang="cs-CZ" sz="5800" dirty="0"/>
              <a:t>(1937), trilogie </a:t>
            </a:r>
            <a:r>
              <a:rPr lang="cs-CZ" sz="5800" b="1" dirty="0"/>
              <a:t>Pán prstenů</a:t>
            </a:r>
            <a:r>
              <a:rPr lang="cs-CZ" sz="5800" dirty="0"/>
              <a:t> (1954 – 1955</a:t>
            </a:r>
            <a:r>
              <a:rPr lang="cs-CZ" sz="5800" dirty="0" smtClean="0"/>
              <a:t>)</a:t>
            </a:r>
          </a:p>
          <a:p>
            <a:pPr marL="0" indent="0">
              <a:buNone/>
            </a:pPr>
            <a:endParaRPr lang="cs-CZ" sz="5800" dirty="0"/>
          </a:p>
          <a:p>
            <a:pPr marL="0" indent="0">
              <a:buNone/>
            </a:pPr>
            <a:r>
              <a:rPr lang="cs-CZ" sz="5800" b="1" dirty="0"/>
              <a:t>Clive Staples Lewis</a:t>
            </a:r>
            <a:r>
              <a:rPr lang="cs-CZ" sz="5800" dirty="0"/>
              <a:t> </a:t>
            </a:r>
            <a:r>
              <a:rPr lang="cs-CZ" sz="5800" b="1" dirty="0" smtClean="0"/>
              <a:t>Letopisy </a:t>
            </a:r>
            <a:r>
              <a:rPr lang="cs-CZ" sz="5800" b="1" dirty="0"/>
              <a:t>Narnie</a:t>
            </a:r>
            <a:r>
              <a:rPr lang="cs-CZ" sz="5800" dirty="0"/>
              <a:t>, </a:t>
            </a:r>
            <a:r>
              <a:rPr lang="cs-CZ" sz="5800" dirty="0" smtClean="0"/>
              <a:t>(</a:t>
            </a:r>
            <a:r>
              <a:rPr lang="cs-CZ" sz="5800" dirty="0"/>
              <a:t>1898 – 1963)  </a:t>
            </a:r>
          </a:p>
          <a:p>
            <a:pPr marL="0" indent="0">
              <a:buNone/>
            </a:pPr>
            <a:r>
              <a:rPr lang="cs-CZ" sz="5800" dirty="0"/>
              <a:t> 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67577" y="4437112"/>
            <a:ext cx="1408113" cy="2152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628800"/>
            <a:ext cx="1527182" cy="2290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50055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K diskutovaným a rozporuplně přijímaným autorům dětské literatury se řadí anglický prozaik norského původu </a:t>
            </a:r>
            <a:r>
              <a:rPr lang="cs-CZ" b="1" dirty="0" smtClean="0"/>
              <a:t>Roald </a:t>
            </a:r>
            <a:r>
              <a:rPr lang="cs-CZ" b="1" dirty="0"/>
              <a:t>Dahl</a:t>
            </a:r>
            <a:r>
              <a:rPr lang="cs-CZ" dirty="0"/>
              <a:t> (1916 – 1990): </a:t>
            </a:r>
            <a:r>
              <a:rPr lang="cs-CZ" b="1" dirty="0"/>
              <a:t>Jakub a obří broskev</a:t>
            </a:r>
            <a:r>
              <a:rPr lang="cs-CZ" dirty="0"/>
              <a:t> (1961), </a:t>
            </a:r>
            <a:r>
              <a:rPr lang="cs-CZ" b="1" dirty="0"/>
              <a:t>Čarodějnice</a:t>
            </a:r>
            <a:r>
              <a:rPr lang="cs-CZ" dirty="0"/>
              <a:t> (1983), </a:t>
            </a:r>
            <a:r>
              <a:rPr lang="cs-CZ" b="1" dirty="0"/>
              <a:t>Karlík a továrna na čokoládu</a:t>
            </a:r>
            <a:r>
              <a:rPr lang="cs-CZ" dirty="0"/>
              <a:t> (1964), </a:t>
            </a:r>
            <a:r>
              <a:rPr lang="cs-CZ" b="1" dirty="0"/>
              <a:t>Obr Dobr</a:t>
            </a:r>
            <a:r>
              <a:rPr lang="cs-CZ" dirty="0"/>
              <a:t> (</a:t>
            </a:r>
            <a:r>
              <a:rPr lang="cs-CZ" b="1" dirty="0"/>
              <a:t>Moc hodný obr</a:t>
            </a:r>
            <a:r>
              <a:rPr lang="cs-CZ" dirty="0"/>
              <a:t>, 1982), </a:t>
            </a:r>
            <a:r>
              <a:rPr lang="cs-CZ" b="1" dirty="0"/>
              <a:t>Matylda</a:t>
            </a:r>
            <a:r>
              <a:rPr lang="cs-CZ" dirty="0"/>
              <a:t> (1988).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 descr="C:\Users\Marcela\Desktop\IMG_621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15" t="5447" r="7539" b="6802"/>
          <a:stretch/>
        </p:blipFill>
        <p:spPr bwMode="auto">
          <a:xfrm>
            <a:off x="1907704" y="3692446"/>
            <a:ext cx="1868699" cy="2748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Desktop\IMG_6212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986" t="10110" r="13465" b="4978"/>
          <a:stretch/>
        </p:blipFill>
        <p:spPr bwMode="auto">
          <a:xfrm>
            <a:off x="4427984" y="3626420"/>
            <a:ext cx="1794340" cy="2839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17220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8229600" cy="6696744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endParaRPr lang="cs-CZ" sz="4200" dirty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sz="7200" dirty="0">
                <a:solidFill>
                  <a:prstClr val="black"/>
                </a:solidFill>
              </a:rPr>
              <a:t>v</a:t>
            </a:r>
            <a:r>
              <a:rPr lang="cs-CZ" sz="7200" dirty="0" smtClean="0">
                <a:solidFill>
                  <a:prstClr val="black"/>
                </a:solidFill>
              </a:rPr>
              <a:t>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Karafiát, J.: Broučci</a:t>
            </a:r>
            <a:r>
              <a:rPr lang="cs-CZ" sz="7200" dirty="0"/>
              <a:t>	 </a:t>
            </a: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Čapek, K.: </a:t>
            </a:r>
            <a:r>
              <a:rPr lang="cs-CZ" sz="7200" dirty="0"/>
              <a:t>D</a:t>
            </a:r>
            <a:r>
              <a:rPr lang="cs-CZ" sz="7200" dirty="0" smtClean="0"/>
              <a:t>evatero pohádek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Lada, J.: Bubáci a Hastrmani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Lada, J.: Mikeš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Čapek, J.: Povídání o pejskovi a kočičce</a:t>
            </a:r>
          </a:p>
          <a:p>
            <a:pPr lvl="0">
              <a:buFont typeface="Wingdings" pitchFamily="2" charset="2"/>
              <a:buChar char="v"/>
            </a:pPr>
            <a:r>
              <a:rPr lang="cs-CZ" sz="7200" dirty="0" smtClean="0"/>
              <a:t>Majerová, M.: </a:t>
            </a:r>
            <a:r>
              <a:rPr lang="cs-CZ" sz="7200" dirty="0"/>
              <a:t>Č</a:t>
            </a:r>
            <a:r>
              <a:rPr lang="cs-CZ" sz="7200" dirty="0" smtClean="0"/>
              <a:t>arovný svět</a:t>
            </a:r>
          </a:p>
          <a:p>
            <a:pPr lvl="0">
              <a:buFont typeface="Wingdings" pitchFamily="2" charset="2"/>
              <a:buChar char="v"/>
            </a:pPr>
            <a:r>
              <a:rPr lang="cs-CZ" sz="7200" dirty="0" smtClean="0"/>
              <a:t>Kyncl, J.: Rákosníček a rybník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Macourek, M.: Mach a Šebestová ve škole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Svěrák, Z.: Tatínku, ta se ti povedla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Andersen, H. Ch.: pohádky a povídky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Wilde, O.: </a:t>
            </a:r>
            <a:r>
              <a:rPr lang="cs-CZ" sz="7200" dirty="0"/>
              <a:t>T</a:t>
            </a:r>
            <a:r>
              <a:rPr lang="cs-CZ" sz="7200" dirty="0" smtClean="0"/>
              <a:t>he Young King and Other Stories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Collodi, C.: Pinocchiova dobrodružství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Carroll, L.: Alenka v kraji divů a za zrcadlem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Saint-</a:t>
            </a:r>
            <a:r>
              <a:rPr lang="cs-CZ" sz="7200" dirty="0"/>
              <a:t>E</a:t>
            </a:r>
            <a:r>
              <a:rPr lang="cs-CZ" sz="7200" dirty="0" smtClean="0"/>
              <a:t>xupery, A.: malý princ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Tolkien, J. R. R. Pán prstenů, Návrat krále</a:t>
            </a:r>
            <a:endParaRPr lang="cs-CZ" sz="7200" dirty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Lewis, C.S</a:t>
            </a:r>
            <a:r>
              <a:rPr lang="cs-CZ" sz="7200" smtClean="0"/>
              <a:t>.: Letopisy </a:t>
            </a:r>
            <a:r>
              <a:rPr lang="cs-CZ" sz="7200" dirty="0" smtClean="0"/>
              <a:t>Narnie, Lev, čarodějnice a skříň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Dahl, R.: The Witches</a:t>
            </a:r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Dahl, R.: </a:t>
            </a:r>
            <a:r>
              <a:rPr lang="cs-CZ" sz="7200" dirty="0"/>
              <a:t>J</a:t>
            </a:r>
            <a:r>
              <a:rPr lang="cs-CZ" sz="7200" dirty="0" smtClean="0"/>
              <a:t>irkova zázračná medicína</a:t>
            </a:r>
          </a:p>
          <a:p>
            <a:pPr>
              <a:buFont typeface="Wingdings" pitchFamily="2" charset="2"/>
              <a:buChar char="v"/>
            </a:pPr>
            <a:endParaRPr lang="cs-CZ" sz="7200" dirty="0" smtClean="0"/>
          </a:p>
          <a:p>
            <a:pPr>
              <a:buFont typeface="Wingdings" pitchFamily="2" charset="2"/>
              <a:buChar char="v"/>
            </a:pPr>
            <a:r>
              <a:rPr lang="cs-CZ" sz="7200" dirty="0" smtClean="0"/>
              <a:t>[cit. 2012-11-08].</a:t>
            </a:r>
          </a:p>
          <a:p>
            <a:pPr>
              <a:buFont typeface="Wingdings" pitchFamily="2" charset="2"/>
              <a:buChar char="v"/>
            </a:pPr>
            <a:endParaRPr lang="cs-CZ" sz="8000" dirty="0" smtClean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4500" dirty="0" smtClean="0"/>
          </a:p>
          <a:p>
            <a:pPr marL="0" indent="0">
              <a:buNone/>
            </a:pPr>
            <a:r>
              <a:rPr lang="cs-CZ" sz="4500" dirty="0" smtClean="0"/>
              <a:t> </a:t>
            </a:r>
            <a:endParaRPr lang="cs-CZ" sz="45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688055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385</Words>
  <Application>Microsoft Office PowerPoint</Application>
  <PresentationFormat>Předvádění na obrazovce (4:3)</PresentationFormat>
  <Paragraphs>122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Dum</cp:lastModifiedBy>
  <cp:revision>41</cp:revision>
  <dcterms:created xsi:type="dcterms:W3CDTF">2012-08-20T19:24:43Z</dcterms:created>
  <dcterms:modified xsi:type="dcterms:W3CDTF">2013-06-18T20:22:56Z</dcterms:modified>
</cp:coreProperties>
</file>