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0" r:id="rId2"/>
    <p:sldId id="271" r:id="rId3"/>
    <p:sldId id="256" r:id="rId4"/>
    <p:sldId id="257" r:id="rId5"/>
    <p:sldId id="266" r:id="rId6"/>
    <p:sldId id="268" r:id="rId7"/>
    <p:sldId id="258" r:id="rId8"/>
    <p:sldId id="259" r:id="rId9"/>
    <p:sldId id="267" r:id="rId10"/>
    <p:sldId id="261" r:id="rId11"/>
    <p:sldId id="265" r:id="rId12"/>
    <p:sldId id="269" r:id="rId13"/>
    <p:sldId id="262" r:id="rId14"/>
    <p:sldId id="263" r:id="rId15"/>
    <p:sldId id="264" r:id="rId16"/>
    <p:sldId id="273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D822"/>
    <a:srgbClr val="F93E1F"/>
    <a:srgbClr val="F3F7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38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7D530D-16A4-4CC4-B46A-EE172B8A9902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55FC02-1D4E-44BB-B632-0A84C4A4A4E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961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55FC02-1D4E-44BB-B632-0A84C4A4A4ED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34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000">
              <a:srgbClr val="E6D822"/>
            </a:gs>
            <a:gs pos="24000">
              <a:srgbClr val="F3F74B"/>
            </a:gs>
            <a:gs pos="2000">
              <a:schemeClr val="tx1">
                <a:lumMod val="85000"/>
                <a:lumOff val="15000"/>
              </a:schemeClr>
            </a:gs>
            <a:gs pos="83000">
              <a:srgbClr val="F93E1F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1za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://cs.wikipedia.org/wiki/Pold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ignal_de_Botrange" TargetMode="External"/><Relationship Id="rId5" Type="http://schemas.openxmlformats.org/officeDocument/2006/relationships/hyperlink" Target="http://cs.wikipedia.org/wiki/Ardenny" TargetMode="External"/><Relationship Id="rId4" Type="http://schemas.openxmlformats.org/officeDocument/2006/relationships/hyperlink" Target="http://cs.wikipedia.org/wiki/%C5%A0eld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Bruse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ent" TargetMode="External"/><Relationship Id="rId7" Type="http://schemas.openxmlformats.org/officeDocument/2006/relationships/image" Target="../media/image15.jpeg"/><Relationship Id="rId2" Type="http://schemas.openxmlformats.org/officeDocument/2006/relationships/hyperlink" Target="http://cs.wikipedia.org/wiki/Antverp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hyperlink" Target="http://cs.wikipedia.org/wiki/Lutych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Reie&amp;action=edit&amp;redlink=1" TargetMode="External"/><Relationship Id="rId2" Type="http://schemas.openxmlformats.org/officeDocument/2006/relationships/hyperlink" Target="http://cs.wikipedia.org/wiki/Brugg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7441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VY_32_INOVACE_07_PUTOVÁNÍ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_BELGIE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588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738925"/>
              </p:ext>
            </p:extLst>
          </p:nvPr>
        </p:nvGraphicFramePr>
        <p:xfrm>
          <a:off x="1619672" y="1916832"/>
          <a:ext cx="6768752" cy="4422931"/>
        </p:xfrm>
        <a:graphic>
          <a:graphicData uri="http://schemas.openxmlformats.org/drawingml/2006/table">
            <a:tbl>
              <a:tblPr/>
              <a:tblGrid>
                <a:gridCol w="1680394"/>
                <a:gridCol w="508835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Vlámové, Valoni, Máza, Šelda, Ardenny , Brusel, Antverpy,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Gent, Lutych, Bruggy, Tintin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211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15785"/>
            <a:ext cx="3007221" cy="2004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78622"/>
            <a:ext cx="4716980" cy="507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62063" y="1798476"/>
            <a:ext cx="219424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BELGIE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191547" cy="47811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Belgie</a:t>
            </a:r>
            <a:r>
              <a:rPr lang="cs-CZ" dirty="0"/>
              <a:t> </a:t>
            </a:r>
            <a:r>
              <a:rPr lang="cs-CZ" dirty="0" smtClean="0"/>
              <a:t>, oficiálně </a:t>
            </a:r>
            <a:r>
              <a:rPr lang="cs-CZ" b="1" dirty="0"/>
              <a:t>Belgické království</a:t>
            </a:r>
            <a:r>
              <a:rPr lang="cs-CZ" dirty="0"/>
              <a:t>, je federativní konstituční monarchie ležící v západní Evropě.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Belgie </a:t>
            </a:r>
            <a:r>
              <a:rPr lang="cs-CZ" dirty="0"/>
              <a:t>hraničí s Francií (620 km) na jihu, s Lucemburskem (148 km) a Německem (167 km) na východě a s Nizozemskem (450 km) na severu.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Ze </a:t>
            </a:r>
            <a:r>
              <a:rPr lang="cs-CZ" dirty="0"/>
              <a:t>severozápadu omývá Belgii Severní moře (66 km).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59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22960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sz="3500" dirty="0"/>
              <a:t> zemi jsou tři oficiální jazyky: </a:t>
            </a:r>
            <a:r>
              <a:rPr lang="cs-CZ" sz="3500" b="1" dirty="0"/>
              <a:t>nizozemština, francouzština a němčina</a:t>
            </a:r>
            <a:r>
              <a:rPr lang="cs-CZ" sz="3500" dirty="0"/>
              <a:t>. Nizozemsky mluví přibližně 60 % obyvatel, francouzsky 40 % a německy necelé 1 </a:t>
            </a:r>
            <a:r>
              <a:rPr lang="cs-CZ" sz="3500" dirty="0" smtClean="0"/>
              <a:t>%. </a:t>
            </a:r>
            <a:r>
              <a:rPr lang="cs-CZ" sz="3500" dirty="0"/>
              <a:t>Brusel, ve kterém žije 8 % obyvatel, je oficiálně bilingvní (francouzsko-nizozemský</a:t>
            </a:r>
            <a:r>
              <a:rPr lang="cs-CZ" sz="3500" dirty="0" smtClean="0"/>
              <a:t>). </a:t>
            </a:r>
          </a:p>
          <a:p>
            <a:pPr marL="0" indent="0">
              <a:buNone/>
            </a:pP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174099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579296" cy="648072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Kulturně, politicky a sociologicky se Belgie skládá ze dvou velkých společenství, nizozemsky mluvících </a:t>
            </a:r>
            <a:r>
              <a:rPr lang="cs-CZ" b="1" dirty="0"/>
              <a:t>Vlámů</a:t>
            </a:r>
            <a:r>
              <a:rPr lang="cs-CZ" dirty="0"/>
              <a:t> </a:t>
            </a:r>
            <a:r>
              <a:rPr lang="cs-CZ" dirty="0" smtClean="0"/>
              <a:t>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frankofonních </a:t>
            </a:r>
            <a:r>
              <a:rPr lang="cs-CZ" b="1" dirty="0" smtClean="0"/>
              <a:t>Valonů.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Vlámové </a:t>
            </a:r>
            <a:r>
              <a:rPr lang="cs-CZ" dirty="0"/>
              <a:t>tvoří (58 %) a </a:t>
            </a:r>
            <a:r>
              <a:rPr lang="cs-CZ" dirty="0"/>
              <a:t>Valoni</a:t>
            </a:r>
            <a:r>
              <a:rPr lang="cs-CZ" dirty="0"/>
              <a:t> (31 %). Zbývajících 11 % představují příslušníci dalších evropských národů.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86170"/>
            <a:ext cx="2427734" cy="2427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2376264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80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dirty="0"/>
              <a:t>Belgická federace se skládá ze 3 </a:t>
            </a:r>
            <a:r>
              <a:rPr lang="cs-CZ" sz="3500" i="1" dirty="0"/>
              <a:t>společenství</a:t>
            </a:r>
            <a:r>
              <a:rPr lang="cs-CZ" sz="3500" dirty="0"/>
              <a:t>, rozdělených podle jazykového principu,</a:t>
            </a:r>
          </a:p>
          <a:p>
            <a:pPr marL="0" indent="0">
              <a:buNone/>
            </a:pPr>
            <a:r>
              <a:rPr lang="cs-CZ" sz="3500" dirty="0" smtClean="0"/>
              <a:t>Vlámského společenství, Valonsko-bruselská federace a Německojazyčného </a:t>
            </a:r>
            <a:r>
              <a:rPr lang="cs-CZ" sz="3500" dirty="0"/>
              <a:t>společenství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a </a:t>
            </a:r>
            <a:r>
              <a:rPr lang="cs-CZ" sz="3500" dirty="0"/>
              <a:t>ze 3 </a:t>
            </a:r>
            <a:r>
              <a:rPr lang="cs-CZ" sz="3500" i="1" dirty="0"/>
              <a:t>regionů</a:t>
            </a:r>
            <a:r>
              <a:rPr lang="cs-CZ" sz="3500" dirty="0"/>
              <a:t>, rozčleněných podle principu územního:</a:t>
            </a:r>
          </a:p>
          <a:p>
            <a:pPr marL="0" indent="0">
              <a:buNone/>
            </a:pPr>
            <a:r>
              <a:rPr lang="cs-CZ" sz="3500" dirty="0"/>
              <a:t>Vlámský region (</a:t>
            </a:r>
            <a:r>
              <a:rPr lang="cs-CZ" sz="3500" dirty="0" smtClean="0"/>
              <a:t>Flandry</a:t>
            </a:r>
            <a:r>
              <a:rPr lang="cs-CZ" sz="3500" dirty="0" smtClean="0"/>
              <a:t>), Valonský </a:t>
            </a:r>
            <a:r>
              <a:rPr lang="cs-CZ" sz="3500" dirty="0" smtClean="0"/>
              <a:t>region a Region </a:t>
            </a:r>
            <a:r>
              <a:rPr lang="cs-CZ" sz="3500" dirty="0"/>
              <a:t>Brusel-hlavní město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Každý </a:t>
            </a:r>
            <a:r>
              <a:rPr lang="cs-CZ" sz="3500" dirty="0"/>
              <a:t>region a každé společenství má svůj vlastní </a:t>
            </a:r>
            <a:r>
              <a:rPr lang="cs-CZ" sz="3500" dirty="0" smtClean="0"/>
              <a:t>parlament a vládu </a:t>
            </a:r>
            <a:r>
              <a:rPr lang="cs-CZ" sz="3500" dirty="0"/>
              <a:t>(či radu), s výjimkou Vlámska a Vlámského </a:t>
            </a:r>
            <a:r>
              <a:rPr lang="cs-CZ" sz="3500" dirty="0" smtClean="0"/>
              <a:t>společenství</a:t>
            </a:r>
            <a:r>
              <a:rPr lang="cs-CZ" sz="3500" dirty="0"/>
              <a:t> </a:t>
            </a:r>
            <a:r>
              <a:rPr lang="cs-CZ" sz="3500" dirty="0" smtClean="0"/>
              <a:t>-  mají je dohromady. </a:t>
            </a:r>
            <a:r>
              <a:rPr lang="cs-CZ" sz="3500" dirty="0"/>
              <a:t>Včetně orgánů federálních tak v Belgii působí 6 vlád a 6 parlamentů zároveň.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36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7067128" cy="65973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Belgie se dá </a:t>
            </a:r>
            <a:r>
              <a:rPr lang="cs-CZ" dirty="0"/>
              <a:t>rozdělit na 3 oblasti: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Nížiny </a:t>
            </a:r>
            <a:r>
              <a:rPr lang="cs-CZ" dirty="0"/>
              <a:t>při pobřeží sestávají </a:t>
            </a:r>
            <a:r>
              <a:rPr lang="cs-CZ" dirty="0" smtClean="0"/>
              <a:t>převážně z</a:t>
            </a:r>
            <a:r>
              <a:rPr lang="cs-CZ" dirty="0"/>
              <a:t> písečných dun a tzv. </a:t>
            </a:r>
            <a:r>
              <a:rPr lang="cs-CZ" dirty="0">
                <a:hlinkClick r:id="rId2" tooltip="Polder"/>
              </a:rPr>
              <a:t>polderů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Centrální </a:t>
            </a:r>
            <a:r>
              <a:rPr lang="cs-CZ" dirty="0"/>
              <a:t>rovina (plató) </a:t>
            </a:r>
            <a:r>
              <a:rPr lang="cs-CZ" dirty="0" smtClean="0"/>
              <a:t>zabírá </a:t>
            </a:r>
            <a:r>
              <a:rPr lang="cs-CZ" dirty="0"/>
              <a:t>většinu Belgie. Je to jemně zvlněná oblast s úrodnou půdou, protkaná sítí mnoha vodních toků – mezi nejvýznamnější patří </a:t>
            </a:r>
            <a:r>
              <a:rPr lang="cs-CZ" dirty="0">
                <a:hlinkClick r:id="rId3" tooltip="Máza"/>
              </a:rPr>
              <a:t>Máza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>
                <a:hlinkClick r:id="rId4" tooltip="Šelda"/>
              </a:rPr>
              <a:t>Šelda</a:t>
            </a:r>
            <a:r>
              <a:rPr lang="cs-CZ" dirty="0"/>
              <a:t> 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Třetí </a:t>
            </a:r>
            <a:r>
              <a:rPr lang="cs-CZ" dirty="0"/>
              <a:t>oblast, </a:t>
            </a:r>
            <a:r>
              <a:rPr lang="cs-CZ" dirty="0">
                <a:hlinkClick r:id="rId5" tooltip="Ardenny"/>
              </a:rPr>
              <a:t>Ardenny</a:t>
            </a:r>
            <a:r>
              <a:rPr lang="cs-CZ" dirty="0"/>
              <a:t> </a:t>
            </a:r>
            <a:r>
              <a:rPr lang="cs-CZ" dirty="0" smtClean="0"/>
              <a:t>, je </a:t>
            </a:r>
            <a:r>
              <a:rPr lang="cs-CZ" dirty="0"/>
              <a:t>hornatá a zalesněná, s nepříliš úrodnou půdou a nevhodná pro zemědělství. Částečně zasahuje i do severní Francie. </a:t>
            </a:r>
            <a:r>
              <a:rPr lang="cs-CZ" dirty="0" smtClean="0"/>
              <a:t>Nachází </a:t>
            </a:r>
          </a:p>
          <a:p>
            <a:pPr marL="0" indent="0">
              <a:buNone/>
            </a:pPr>
            <a:r>
              <a:rPr lang="cs-CZ" dirty="0" smtClean="0"/>
              <a:t>se zde nejvyšší bod Belgie, </a:t>
            </a:r>
            <a:r>
              <a:rPr lang="cs-CZ" dirty="0" err="1" smtClean="0">
                <a:hlinkClick r:id="rId6" tooltip="Signal de Botrange"/>
              </a:rPr>
              <a:t>Signal</a:t>
            </a:r>
            <a:r>
              <a:rPr lang="cs-CZ" dirty="0" smtClean="0">
                <a:hlinkClick r:id="rId6" tooltip="Signal de Botrange"/>
              </a:rPr>
              <a:t> de </a:t>
            </a:r>
            <a:r>
              <a:rPr lang="cs-CZ" dirty="0" err="1" smtClean="0">
                <a:hlinkClick r:id="rId6" tooltip="Signal de Botrange"/>
              </a:rPr>
              <a:t>Botrange</a:t>
            </a:r>
            <a:r>
              <a:rPr lang="cs-CZ" dirty="0" smtClean="0"/>
              <a:t>, o výšce 694 metrů.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238" y="3833664"/>
            <a:ext cx="2268252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370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735516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Belgické </a:t>
            </a:r>
            <a:r>
              <a:rPr lang="cs-CZ" b="1" dirty="0"/>
              <a:t>klima je přímořské</a:t>
            </a:r>
            <a:r>
              <a:rPr lang="cs-CZ" dirty="0"/>
              <a:t>, spadá do mírného podnebného pásu. Srážky jsou časté ve všech ročních obdobích. Průměrná teplota v lednu je 3 °C, v červenci 18 °C.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Vzhledem </a:t>
            </a:r>
            <a:r>
              <a:rPr lang="cs-CZ" dirty="0"/>
              <a:t>k vysoké hustotě zalidnění (jedné z nejvyšších na světě) a ke svému umístění, musí Belgie čelit vážným ekologickým problémům.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Například </a:t>
            </a:r>
            <a:r>
              <a:rPr lang="cs-CZ" b="1" dirty="0" smtClean="0"/>
              <a:t>kvalita </a:t>
            </a:r>
            <a:r>
              <a:rPr lang="cs-CZ" b="1" dirty="0"/>
              <a:t>říční vody </a:t>
            </a:r>
            <a:r>
              <a:rPr lang="cs-CZ" dirty="0"/>
              <a:t>v Belgii je nejhorší v Evropě a jednou z </a:t>
            </a:r>
            <a:r>
              <a:rPr lang="cs-CZ" dirty="0" smtClean="0"/>
              <a:t>nejhorších v 122 zkoumaných zemí světa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Marcela\AppData\Local\Microsoft\Windows\Temporary Internet Files\Content.IE5\3VGWMC9E\MP90043045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01" r="32605"/>
          <a:stretch/>
        </p:blipFill>
        <p:spPr bwMode="auto">
          <a:xfrm>
            <a:off x="7522439" y="1268760"/>
            <a:ext cx="1330919" cy="354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17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hlinkClick r:id="rId2" tooltip="Brusel"/>
              </a:rPr>
              <a:t>Brusel</a:t>
            </a:r>
            <a:r>
              <a:rPr lang="cs-CZ" dirty="0" smtClean="0"/>
              <a:t> </a:t>
            </a:r>
            <a:r>
              <a:rPr lang="cs-CZ" dirty="0"/>
              <a:t>(1 018 029 </a:t>
            </a:r>
            <a:r>
              <a:rPr lang="cs-CZ" dirty="0" smtClean="0"/>
              <a:t>)je </a:t>
            </a:r>
            <a:r>
              <a:rPr lang="cs-CZ" dirty="0"/>
              <a:t>hlavní město Belgie. Je sídlem </a:t>
            </a:r>
            <a:r>
              <a:rPr lang="cs-CZ" b="1" dirty="0"/>
              <a:t>NATO</a:t>
            </a:r>
            <a:r>
              <a:rPr lang="cs-CZ" dirty="0"/>
              <a:t> a některých institucí </a:t>
            </a:r>
            <a:r>
              <a:rPr lang="cs-CZ" b="1" dirty="0"/>
              <a:t>Evropské unie</a:t>
            </a:r>
            <a:r>
              <a:rPr lang="cs-CZ" dirty="0"/>
              <a:t>, a proto bývá neoficiálně označován jako „</a:t>
            </a:r>
            <a:r>
              <a:rPr lang="cs-CZ" i="1" dirty="0"/>
              <a:t>hlavní město Evropy</a:t>
            </a:r>
            <a:r>
              <a:rPr lang="cs-CZ" dirty="0"/>
              <a:t>“. </a:t>
            </a:r>
          </a:p>
        </p:txBody>
      </p:sp>
      <p:pic>
        <p:nvPicPr>
          <p:cNvPr id="7170" name="Picture 2" descr="F:\IMG_28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63" y="2887049"/>
            <a:ext cx="2592289" cy="345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F:\IMG_283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93096"/>
            <a:ext cx="1779663" cy="2372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:\IMG_2837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131"/>
          <a:stretch/>
        </p:blipFill>
        <p:spPr bwMode="auto">
          <a:xfrm>
            <a:off x="5724127" y="2077075"/>
            <a:ext cx="3074607" cy="195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F:\IMG_290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63114"/>
            <a:ext cx="172819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60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 tooltip="Antverpy"/>
              </a:rPr>
              <a:t>Antverpy</a:t>
            </a:r>
            <a:r>
              <a:rPr lang="cs-CZ" dirty="0"/>
              <a:t> (448 709</a:t>
            </a:r>
            <a:r>
              <a:rPr lang="cs-CZ" dirty="0" smtClean="0"/>
              <a:t>)</a:t>
            </a:r>
            <a:r>
              <a:rPr lang="cs-CZ" dirty="0"/>
              <a:t> jsou se svými přibližně 464 000 obyvateli druhé největší belgické město. Město má velký přístav,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druhý </a:t>
            </a:r>
            <a:r>
              <a:rPr lang="cs-CZ" dirty="0"/>
              <a:t>největší v Evropě.</a:t>
            </a:r>
          </a:p>
          <a:p>
            <a:pPr marL="0" indent="0">
              <a:buNone/>
            </a:pPr>
            <a:endParaRPr lang="cs-CZ" dirty="0" smtClean="0">
              <a:hlinkClick r:id="rId3" tooltip="Gent"/>
            </a:endParaRPr>
          </a:p>
          <a:p>
            <a:pPr marL="0" indent="0">
              <a:buNone/>
            </a:pPr>
            <a:endParaRPr lang="cs-CZ" dirty="0" smtClean="0">
              <a:hlinkClick r:id="rId3" tooltip="Gent"/>
            </a:endParaRPr>
          </a:p>
          <a:p>
            <a:pPr marL="0" indent="0">
              <a:buNone/>
            </a:pPr>
            <a:r>
              <a:rPr lang="cs-CZ" dirty="0" smtClean="0">
                <a:hlinkClick r:id="rId3" tooltip="Gent"/>
              </a:rPr>
              <a:t>Gent</a:t>
            </a:r>
            <a:endParaRPr lang="cs-CZ" dirty="0" smtClean="0">
              <a:hlinkClick r:id="rId4" tooltip="Lutych"/>
            </a:endParaRPr>
          </a:p>
          <a:p>
            <a:pPr marL="0" indent="0">
              <a:buNone/>
            </a:pPr>
            <a:endParaRPr lang="cs-CZ" dirty="0" smtClean="0">
              <a:hlinkClick r:id="rId4" tooltip="Lutych"/>
            </a:endParaRPr>
          </a:p>
          <a:p>
            <a:pPr marL="0" indent="0">
              <a:buNone/>
            </a:pPr>
            <a:endParaRPr lang="cs-CZ" dirty="0">
              <a:hlinkClick r:id="rId4" tooltip="Lutych"/>
            </a:endParaRPr>
          </a:p>
          <a:p>
            <a:pPr marL="0" indent="0">
              <a:buNone/>
            </a:pPr>
            <a:r>
              <a:rPr lang="cs-CZ" dirty="0" smtClean="0">
                <a:hlinkClick r:id="rId4" tooltip="Lutych"/>
              </a:rPr>
              <a:t>Lutych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60159"/>
            <a:ext cx="5322168" cy="193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F:\IMG_303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487" y="2689290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IMG_309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795" y="1484784"/>
            <a:ext cx="3127896" cy="2345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260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 tooltip="Bruggy"/>
              </a:rPr>
              <a:t>Bruggy</a:t>
            </a:r>
            <a:r>
              <a:rPr lang="cs-CZ" dirty="0"/>
              <a:t> </a:t>
            </a:r>
            <a:r>
              <a:rPr lang="cs-CZ" dirty="0" smtClean="0"/>
              <a:t>bývají </a:t>
            </a:r>
            <a:r>
              <a:rPr lang="cs-CZ" dirty="0"/>
              <a:t>často označovány jako „Benátky severu“, jelikož jsou protkány sítí kanálů, tvořených řekou </a:t>
            </a:r>
            <a:r>
              <a:rPr lang="cs-CZ" dirty="0">
                <a:hlinkClick r:id="rId3" tooltip="Reie (stránka neexistuje)"/>
              </a:rPr>
              <a:t>Reie</a:t>
            </a:r>
            <a:r>
              <a:rPr lang="cs-CZ" dirty="0"/>
              <a:t>. Plavba čluny po městských kanálech je oblíbenou turistickou atrakcí. </a:t>
            </a:r>
          </a:p>
        </p:txBody>
      </p:sp>
      <p:pic>
        <p:nvPicPr>
          <p:cNvPr id="1026" name="Picture 2" descr="F:\IMG_299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F:\IMG_2974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45"/>
          <a:stretch/>
        </p:blipFill>
        <p:spPr bwMode="auto">
          <a:xfrm>
            <a:off x="5580112" y="2996952"/>
            <a:ext cx="3184957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20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6923112" cy="65527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Belgie </a:t>
            </a:r>
            <a:r>
              <a:rPr lang="cs-CZ" dirty="0"/>
              <a:t>je známá výtvarným uměním a architekturou. Na jejím území se vyvíjely všechny významné evropské umělecké slohy, od románských, gotických, barokních a renesančních architektur, přes vlámské renesanční a barokní obrazy, až k renesanční vokální hudbě v jižní části nížin. Řada osobností tohoto regionu ovlivnila světové umění, vědu i sport. Byli to </a:t>
            </a:r>
            <a:r>
              <a:rPr lang="cs-CZ" dirty="0" smtClean="0"/>
              <a:t>například:</a:t>
            </a:r>
          </a:p>
          <a:p>
            <a:pPr marL="0" indent="0">
              <a:buNone/>
            </a:pPr>
            <a:r>
              <a:rPr lang="cs-CZ" b="1" dirty="0" smtClean="0"/>
              <a:t>Adolphe</a:t>
            </a:r>
            <a:r>
              <a:rPr lang="cs-CZ" b="1" dirty="0" smtClean="0"/>
              <a:t> </a:t>
            </a:r>
            <a:r>
              <a:rPr lang="cs-CZ" b="1" dirty="0"/>
              <a:t>Sax</a:t>
            </a:r>
            <a:r>
              <a:rPr lang="cs-CZ" b="1" dirty="0"/>
              <a:t>, </a:t>
            </a:r>
            <a:r>
              <a:rPr lang="cs-CZ" dirty="0"/>
              <a:t>vynálezce </a:t>
            </a:r>
            <a:r>
              <a:rPr lang="cs-CZ" dirty="0" smtClean="0"/>
              <a:t>saxofonu, </a:t>
            </a:r>
          </a:p>
          <a:p>
            <a:pPr marL="0" indent="0">
              <a:buNone/>
            </a:pPr>
            <a:r>
              <a:rPr lang="cs-CZ" b="1" dirty="0" smtClean="0"/>
              <a:t>Hergé</a:t>
            </a:r>
            <a:r>
              <a:rPr lang="cs-CZ" dirty="0" smtClean="0"/>
              <a:t> belgický </a:t>
            </a:r>
            <a:r>
              <a:rPr lang="cs-CZ" dirty="0"/>
              <a:t>kreslíř 20. stol, tvůrce komiksové postavičky </a:t>
            </a:r>
            <a:r>
              <a:rPr lang="cs-CZ" dirty="0"/>
              <a:t>Tintin</a:t>
            </a:r>
            <a:r>
              <a:rPr lang="cs-CZ" dirty="0"/>
              <a:t>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698" y="1442901"/>
            <a:ext cx="1562100" cy="23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11"/>
          <a:stretch/>
        </p:blipFill>
        <p:spPr bwMode="auto">
          <a:xfrm>
            <a:off x="6828326" y="4210535"/>
            <a:ext cx="1638111" cy="24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228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 Belgii je velmi rozvinutá síť </a:t>
            </a:r>
            <a:r>
              <a:rPr lang="cs-CZ" b="1" dirty="0"/>
              <a:t>železnic</a:t>
            </a:r>
            <a:r>
              <a:rPr lang="cs-CZ" dirty="0"/>
              <a:t>, </a:t>
            </a:r>
            <a:r>
              <a:rPr lang="cs-CZ" b="1" dirty="0"/>
              <a:t>dálnic</a:t>
            </a:r>
            <a:r>
              <a:rPr lang="cs-CZ" dirty="0"/>
              <a:t>, </a:t>
            </a:r>
            <a:r>
              <a:rPr lang="cs-CZ" b="1" dirty="0"/>
              <a:t>silnic a vodních cest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b="1" dirty="0"/>
              <a:t>Bruggách a Antverpách </a:t>
            </a:r>
            <a:r>
              <a:rPr lang="cs-CZ" dirty="0"/>
              <a:t>se nachází jedny z největších evropských </a:t>
            </a:r>
            <a:r>
              <a:rPr lang="cs-CZ" b="1" dirty="0"/>
              <a:t>přístavů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b="1" dirty="0"/>
              <a:t>Bruselu</a:t>
            </a:r>
            <a:r>
              <a:rPr lang="cs-CZ" dirty="0"/>
              <a:t> se taktéž nachází </a:t>
            </a:r>
            <a:r>
              <a:rPr lang="cs-CZ" b="1" dirty="0"/>
              <a:t>metro</a:t>
            </a:r>
            <a:r>
              <a:rPr lang="cs-CZ" dirty="0"/>
              <a:t> a významné mezinárodní </a:t>
            </a:r>
            <a:r>
              <a:rPr lang="cs-CZ" b="1" dirty="0"/>
              <a:t>letiště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Marcela\AppData\Local\Microsoft\Windows\Temporary Internet Files\Content.IE5\TGN36CYC\MP900400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3" y="4149080"/>
            <a:ext cx="3168352" cy="231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AppData\Local\Microsoft\Windows\Temporary Internet Files\Content.IE5\TGN36CYC\MP9004423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149079"/>
            <a:ext cx="4129218" cy="231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407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elgické pralinky jsou vyhlášenou specialitou.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410" y="1628800"/>
            <a:ext cx="2786063" cy="418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2618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267464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 X 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45435"/>
          </a:xfrm>
          <a:ln>
            <a:noFill/>
          </a:ln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Hlavním městem Belgie jsou Bruggy.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Belgie sousedí s Lucemburskem.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Belgii omývá Severní moře.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 smtClean="0"/>
              <a:t>Máza</a:t>
            </a:r>
            <a:r>
              <a:rPr lang="cs-CZ" dirty="0" smtClean="0"/>
              <a:t> a Šelda jsou jezera.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Ardeny jsou pohoří.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Antverpy jsou druhé největší město.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Belgie má nejkvalitnější říční vodu.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Belgii žijí Flámové a </a:t>
            </a:r>
            <a:r>
              <a:rPr lang="cs-CZ" dirty="0" smtClean="0"/>
              <a:t>Valoni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85458" y="1849131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ANO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85458" y="2413929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ANO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78625" y="3573016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ANO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71855" y="4195758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ANO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85458" y="1093607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NE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85458" y="2996952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NE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99375" y="4797152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NE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99375" y="5445224"/>
            <a:ext cx="914400" cy="45720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NE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0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0872" y="1412777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http://cs.wikipedia.org/wiki/Soubor:Flag_of_Belgium_(civil).svg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http://cs.wikipedia.org/wiki/Soubor:Belgie-mapa.PNG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cs.wikipedia.org/wiki/Belgie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cs.wikipedia.org/wiki/Soubor:Vlaams_GewestLocatie.png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://cs.wikipedia.org/wiki/Soubor:Franse_GemeenschapLocatie.png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http://cs.wikipedia.org/wiki/Soubor:Botrange01.jpg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http://cs.wikipedia.org/wiki/Soubor:Liege_from_citadel.jpg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http://cs.wikipedia.org/wiki/Soubor:Adolphe_Sax.jpg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obrázky z galerie Office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Hergé</a:t>
            </a:r>
            <a:r>
              <a:rPr lang="cs-CZ" sz="1800" dirty="0" smtClean="0"/>
              <a:t>.: </a:t>
            </a:r>
            <a:r>
              <a:rPr lang="cs-CZ" sz="1800" dirty="0"/>
              <a:t>T</a:t>
            </a:r>
            <a:r>
              <a:rPr lang="cs-CZ" sz="1800" dirty="0" smtClean="0"/>
              <a:t>intin</a:t>
            </a:r>
            <a:r>
              <a:rPr lang="cs-CZ" sz="1800" dirty="0" smtClean="0"/>
              <a:t> a </a:t>
            </a:r>
            <a:r>
              <a:rPr lang="cs-CZ" sz="1800" dirty="0"/>
              <a:t>A</a:t>
            </a:r>
            <a:r>
              <a:rPr lang="cs-CZ" sz="1800" dirty="0" smtClean="0"/>
              <a:t>lf – Art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2013-05-12].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28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466</Words>
  <Application>Microsoft Office PowerPoint</Application>
  <PresentationFormat>Předvádění na obrazovce (4:3)</PresentationFormat>
  <Paragraphs>103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 X NE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30</cp:revision>
  <dcterms:created xsi:type="dcterms:W3CDTF">2012-08-20T19:24:43Z</dcterms:created>
  <dcterms:modified xsi:type="dcterms:W3CDTF">2013-05-26T21:42:44Z</dcterms:modified>
</cp:coreProperties>
</file>