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0" r:id="rId2"/>
    <p:sldId id="271" r:id="rId3"/>
    <p:sldId id="257" r:id="rId4"/>
    <p:sldId id="258" r:id="rId5"/>
    <p:sldId id="266" r:id="rId6"/>
    <p:sldId id="267" r:id="rId7"/>
    <p:sldId id="260" r:id="rId8"/>
    <p:sldId id="268" r:id="rId9"/>
    <p:sldId id="261" r:id="rId10"/>
    <p:sldId id="269" r:id="rId11"/>
    <p:sldId id="263" r:id="rId12"/>
    <p:sldId id="262" r:id="rId13"/>
    <p:sldId id="265" r:id="rId14"/>
    <p:sldId id="273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CA664"/>
    <a:srgbClr val="F8553A"/>
    <a:srgbClr val="F551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2F5BB3-898D-4E6C-B0EC-9B260A548492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F6E806-0BCD-4DD1-A031-59642851919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4018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2A2877-9562-49E2-9894-F0FD0132520E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8837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5514D"/>
            </a:gs>
            <a:gs pos="50000">
              <a:srgbClr val="F8553A"/>
            </a:gs>
            <a:gs pos="100000">
              <a:srgbClr val="3CA66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lexandr_Luka%C5%A1enko" TargetMode="External"/><Relationship Id="rId2" Type="http://schemas.openxmlformats.org/officeDocument/2006/relationships/hyperlink" Target="http://cs.wikipedia.org/wiki/Sov%C4%9Btsk%C3%BD_svaz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Minsk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zjar%C5%BEynskaja_hara" TargetMode="External"/><Relationship Id="rId7" Type="http://schemas.openxmlformats.org/officeDocument/2006/relationships/image" Target="../media/image9.png"/><Relationship Id="rId2" Type="http://schemas.openxmlformats.org/officeDocument/2006/relationships/hyperlink" Target="http://cs.wikipedia.org/wiki/V%C3%BDchodoevropsk%C3%A1_rovi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N%C4%9Bmen" TargetMode="External"/><Relationship Id="rId5" Type="http://schemas.openxmlformats.org/officeDocument/2006/relationships/hyperlink" Target="http://cs.wikipedia.org/wiki/Z%C3%A1padn%C3%AD_Dvina" TargetMode="External"/><Relationship Id="rId4" Type="http://schemas.openxmlformats.org/officeDocument/2006/relationships/hyperlink" Target="http://cs.wikipedia.org/wiki/Dn%C4%9Bpr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sv%C4%9Bjsk%C3%A9_jezero" TargetMode="External"/><Relationship Id="rId2" Type="http://schemas.openxmlformats.org/officeDocument/2006/relationships/hyperlink" Target="http://cs.wikipedia.org/wiki/Nara%C4%8D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hyperlink" Target="http://cs.wikipedia.org/wiki/Vyhanavsk%C3%A9_jezero" TargetMode="External"/><Relationship Id="rId4" Type="http://schemas.openxmlformats.org/officeDocument/2006/relationships/hyperlink" Target="http://cs.wikipedia.org/wiki/Poles%C3%AD_(region)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ubr" TargetMode="External"/><Relationship Id="rId2" Type="http://schemas.openxmlformats.org/officeDocument/2006/relationships/hyperlink" Target="http://cs.wikipedia.org/wiki/B%C4%9Blov%C4%9B%C5%BEsk%C3%BD_prale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Narewka_(%C5%99eka)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irsk%C3%BD_z%C3%A1mek" TargetMode="External"/><Relationship Id="rId2" Type="http://schemas.openxmlformats.org/officeDocument/2006/relationships/hyperlink" Target="http://cs.wikipedia.org/wiki/Len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itebsk" TargetMode="External"/><Relationship Id="rId7" Type="http://schemas.openxmlformats.org/officeDocument/2006/relationships/image" Target="../media/image14.png"/><Relationship Id="rId2" Type="http://schemas.openxmlformats.org/officeDocument/2006/relationships/hyperlink" Target="http://cs.wikipedia.org/wiki/Hrodna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hyperlink" Target="http://cs.wikipedia.org/wiki/Polock" TargetMode="External"/><Relationship Id="rId4" Type="http://schemas.openxmlformats.org/officeDocument/2006/relationships/hyperlink" Target="http://cs.wikipedia.org/wiki/Marc_Chagall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1168228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VY_32_INOVACE_20_PUTOVÁNÍ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PO EVROPĚ</a:t>
                      </a: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_BĚLORUSKO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3796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7479338"/>
              </p:ext>
            </p:extLst>
          </p:nvPr>
        </p:nvGraphicFramePr>
        <p:xfrm>
          <a:off x="1431335" y="1844824"/>
          <a:ext cx="6281329" cy="441320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3626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určena pro žáky 5. ročníku a slouží k doplnění učiva o Evropě.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OČEKÁVANÝ VÝSTUP:</a:t>
                      </a:r>
                      <a:endParaRPr lang="cs-CZ" sz="8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Určí polohu státu v Evropě a uvede některé zajímavosti.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Minsk, Dněpr, Dvina, Němen, Narač,  Grodno, Polock, M. Chagal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1943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773" y="4079413"/>
            <a:ext cx="3377952" cy="1688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340768"/>
            <a:ext cx="4139136" cy="44276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850826" y="2492895"/>
            <a:ext cx="307173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/>
              <a:t>BĚLORUSKO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380470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61926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Bělorusko</a:t>
            </a:r>
            <a:r>
              <a:rPr lang="cs-CZ" dirty="0"/>
              <a:t>, oficiálním názvem </a:t>
            </a:r>
            <a:r>
              <a:rPr lang="cs-CZ" b="1" dirty="0"/>
              <a:t>Běloruská </a:t>
            </a:r>
            <a:r>
              <a:rPr lang="cs-CZ" b="1" dirty="0" smtClean="0"/>
              <a:t>republika</a:t>
            </a:r>
            <a:r>
              <a:rPr lang="cs-CZ" dirty="0" smtClean="0"/>
              <a:t>, je </a:t>
            </a:r>
            <a:r>
              <a:rPr lang="cs-CZ" dirty="0"/>
              <a:t>vnitrozemský stát ve východní Evropě.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Hraničí </a:t>
            </a:r>
            <a:r>
              <a:rPr lang="cs-CZ" dirty="0"/>
              <a:t>s Polskem (407 km), s Litvou (660 km) a Lotyšskem (167 km) na západě, Ruskem (900 km) na severu a východě a Ukrajinou (975 km) na jihu. </a:t>
            </a:r>
          </a:p>
          <a:p>
            <a:pPr marL="0" indent="0">
              <a:buNone/>
            </a:pPr>
            <a:r>
              <a:rPr lang="cs-CZ" dirty="0"/>
              <a:t>Země má necelých 10 milionů obyvatel, z nichž většinu tvoří </a:t>
            </a:r>
            <a:r>
              <a:rPr lang="cs-CZ" dirty="0" smtClean="0"/>
              <a:t>Bělorusové</a:t>
            </a:r>
            <a:r>
              <a:rPr lang="cs-CZ" dirty="0"/>
              <a:t>.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Nejpoužívanějším </a:t>
            </a:r>
            <a:r>
              <a:rPr lang="cs-CZ" dirty="0"/>
              <a:t>jazykem je však v současnosti </a:t>
            </a:r>
            <a:r>
              <a:rPr lang="cs-CZ" b="1" dirty="0"/>
              <a:t>ruština</a:t>
            </a:r>
            <a:r>
              <a:rPr lang="cs-CZ" dirty="0"/>
              <a:t>, která má stejně jako </a:t>
            </a:r>
            <a:r>
              <a:rPr lang="cs-CZ" b="1" dirty="0"/>
              <a:t>běloruština</a:t>
            </a:r>
            <a:r>
              <a:rPr lang="cs-CZ" dirty="0"/>
              <a:t> úřední status.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9901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Bělorusko je nezávislé od roku 1991, kdy se stalo jednou z nástupnických republik </a:t>
            </a:r>
            <a:r>
              <a:rPr lang="cs-CZ" dirty="0">
                <a:hlinkClick r:id="rId2" tooltip="Sovětský svaz"/>
              </a:rPr>
              <a:t>Sovětského svazu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Od </a:t>
            </a:r>
            <a:r>
              <a:rPr lang="cs-CZ" dirty="0"/>
              <a:t>roku 1994 je prezidentem země </a:t>
            </a:r>
            <a:r>
              <a:rPr lang="cs-CZ" dirty="0">
                <a:hlinkClick r:id="rId3" tooltip="Alexandr Lukašenko"/>
              </a:rPr>
              <a:t>Alexandr Lukašenko</a:t>
            </a:r>
            <a:r>
              <a:rPr lang="cs-CZ" dirty="0"/>
              <a:t>, který je západními zeměmi kritizován za nedemokratické postupy a potlačování opozice.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Bělorusko </a:t>
            </a:r>
            <a:r>
              <a:rPr lang="cs-CZ" dirty="0"/>
              <a:t>je jediný stát v Evropě, který v praxi vykonává </a:t>
            </a:r>
            <a:r>
              <a:rPr lang="cs-CZ" b="1" dirty="0"/>
              <a:t>trest smrti.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5485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Hlavním městem je </a:t>
            </a:r>
            <a:r>
              <a:rPr lang="cs-CZ" dirty="0">
                <a:hlinkClick r:id="rId2" tooltip="Minsk"/>
              </a:rPr>
              <a:t>Minsk</a:t>
            </a:r>
            <a:r>
              <a:rPr lang="cs-CZ" dirty="0"/>
              <a:t>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976" y="1281791"/>
            <a:ext cx="3593976" cy="2695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692696"/>
            <a:ext cx="3456384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903" y="4256694"/>
            <a:ext cx="3054121" cy="22905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0519" y="3611371"/>
            <a:ext cx="3882008" cy="2911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5237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04664"/>
            <a:ext cx="8075240" cy="62646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Bělorusko se rozkládá v nížinné oblasti v západní části </a:t>
            </a:r>
            <a:r>
              <a:rPr lang="cs-CZ" dirty="0">
                <a:hlinkClick r:id="rId2" tooltip="Východoevropská rovina"/>
              </a:rPr>
              <a:t>Východoevropské roviny</a:t>
            </a:r>
            <a:r>
              <a:rPr lang="cs-CZ" dirty="0"/>
              <a:t> s nevelkými výškovými rozdíly. Nejvyšším bodem země je se svými 345 m vrch </a:t>
            </a:r>
            <a:r>
              <a:rPr lang="cs-CZ" dirty="0">
                <a:hlinkClick r:id="rId3" tooltip="Dzjaržynskaja hara"/>
              </a:rPr>
              <a:t>Dzjaržynskaja hara</a:t>
            </a:r>
            <a:r>
              <a:rPr lang="cs-CZ" dirty="0"/>
              <a:t> západně od </a:t>
            </a:r>
            <a:r>
              <a:rPr lang="cs-CZ" dirty="0" smtClean="0"/>
              <a:t>Minsku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 smtClean="0"/>
              <a:t>Bělorusko </a:t>
            </a:r>
            <a:r>
              <a:rPr lang="cs-CZ" dirty="0"/>
              <a:t>leží na hranici povodí několika velkých evropských řek a současně na </a:t>
            </a:r>
            <a:r>
              <a:rPr lang="cs-CZ" b="1" dirty="0"/>
              <a:t>rozvodí Černého a Baltského moře.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Nejvýznamnější </a:t>
            </a:r>
            <a:r>
              <a:rPr lang="cs-CZ" dirty="0"/>
              <a:t>řeky jsou </a:t>
            </a:r>
            <a:r>
              <a:rPr lang="cs-CZ" dirty="0">
                <a:hlinkClick r:id="rId4" tooltip="Dněpr"/>
              </a:rPr>
              <a:t>Dněpr</a:t>
            </a:r>
            <a:r>
              <a:rPr lang="cs-CZ" dirty="0"/>
              <a:t> 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>
                <a:hlinkClick r:id="rId5" tooltip="Západní Dvina"/>
              </a:rPr>
              <a:t>Západní </a:t>
            </a:r>
            <a:r>
              <a:rPr lang="cs-CZ" dirty="0">
                <a:hlinkClick r:id="rId5" tooltip="Západní Dvina"/>
              </a:rPr>
              <a:t>Dvina</a:t>
            </a:r>
            <a:r>
              <a:rPr lang="cs-CZ" dirty="0"/>
              <a:t>, </a:t>
            </a:r>
            <a:r>
              <a:rPr lang="cs-CZ" b="1" dirty="0" smtClean="0">
                <a:hlinkClick r:id="rId6" tooltip="Němen"/>
              </a:rPr>
              <a:t>Němen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Řeky </a:t>
            </a:r>
            <a:r>
              <a:rPr lang="cs-CZ" dirty="0"/>
              <a:t>se využívají pro lodní dopravu, splavování dřeva a v menší míře i jako zdroj energie. </a:t>
            </a:r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717032"/>
            <a:ext cx="1946721" cy="1538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4132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Bělorusko má přes 11.000 jezer. </a:t>
            </a:r>
            <a:r>
              <a:rPr lang="cs-CZ" dirty="0" smtClean="0"/>
              <a:t>Nejvýznamnější </a:t>
            </a:r>
            <a:r>
              <a:rPr lang="cs-CZ" dirty="0"/>
              <a:t>hluboká jezera ledovcového původu </a:t>
            </a:r>
            <a:r>
              <a:rPr lang="cs-CZ" dirty="0" smtClean="0"/>
              <a:t>jsou </a:t>
            </a:r>
            <a:r>
              <a:rPr lang="cs-CZ" dirty="0"/>
              <a:t>charakteristické pro sever republiky. Největší z nich jsou jezero </a:t>
            </a:r>
            <a:r>
              <a:rPr lang="cs-CZ" dirty="0">
                <a:hlinkClick r:id="rId2" tooltip="Narač"/>
              </a:rPr>
              <a:t>Narač</a:t>
            </a:r>
            <a:r>
              <a:rPr lang="cs-CZ" dirty="0"/>
              <a:t> (79,6 km²) a </a:t>
            </a:r>
            <a:r>
              <a:rPr lang="cs-CZ" dirty="0">
                <a:hlinkClick r:id="rId3" tooltip="Asvějské jezero"/>
              </a:rPr>
              <a:t>Asvějské jezero</a:t>
            </a:r>
            <a:r>
              <a:rPr lang="cs-CZ" dirty="0"/>
              <a:t> (52,8 km²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dirty="0" smtClean="0"/>
              <a:t>Na </a:t>
            </a:r>
            <a:r>
              <a:rPr lang="cs-CZ" dirty="0"/>
              <a:t>jihu v </a:t>
            </a:r>
            <a:r>
              <a:rPr lang="cs-CZ" dirty="0">
                <a:hlinkClick r:id="rId4" tooltip="Polesí (region)"/>
              </a:rPr>
              <a:t>Polesí</a:t>
            </a:r>
            <a:r>
              <a:rPr lang="cs-CZ" dirty="0"/>
              <a:t> je mnoho mělkých jezer uprostřed bažin, z nichž nejvýznamnější jsou </a:t>
            </a:r>
            <a:r>
              <a:rPr lang="cs-CZ" b="1" dirty="0"/>
              <a:t>Červené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b="1" dirty="0" smtClean="0">
                <a:hlinkClick r:id="rId5" tooltip="Vyhanavské jezero"/>
              </a:rPr>
              <a:t>Vyhanavské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861048"/>
            <a:ext cx="3377952" cy="2533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5510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62068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Klimatické podmínky v Bělorusku mají oproti střední Evropě výrazněji kontinentální charakter, s chladnější zimou. Průměrné lednové teploty se pohybují od -5,1 na západě do -7,5 °C na východě, v červenci je pak po celé zemi průměrná teplota kolem 18 °C.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Vlhkost </a:t>
            </a:r>
            <a:r>
              <a:rPr lang="cs-CZ" dirty="0"/>
              <a:t>podnebí je důsledkem vlivu atlantského proudění a blízkosti Baltského moře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53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74513"/>
            <a:ext cx="8229600" cy="6480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Země má nadprůměrné zalesnění, zhruba jedna třetina státu jsou lesy. Na severu převažuje </a:t>
            </a:r>
            <a:r>
              <a:rPr lang="cs-CZ" b="1" dirty="0"/>
              <a:t>smrk, borovice, jedle, bříza, na jihu pak dub, buk a jilm</a:t>
            </a:r>
            <a:r>
              <a:rPr lang="cs-CZ" dirty="0"/>
              <a:t>. Jehličnany jsou silně zastoupeny v </a:t>
            </a:r>
            <a:r>
              <a:rPr lang="cs-CZ" b="1" dirty="0"/>
              <a:t>Polesí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 smtClean="0"/>
              <a:t>Běloruské </a:t>
            </a:r>
            <a:r>
              <a:rPr lang="cs-CZ" dirty="0"/>
              <a:t>lesy jsou mimořádně bohaté na živočišné druhy. Vyskytuje se zde </a:t>
            </a:r>
            <a:r>
              <a:rPr lang="cs-CZ" b="1" dirty="0"/>
              <a:t>los, rys, medvěd hnědý, </a:t>
            </a:r>
            <a:r>
              <a:rPr lang="cs-CZ" dirty="0"/>
              <a:t>méně často pak </a:t>
            </a:r>
            <a:r>
              <a:rPr lang="cs-CZ" b="1" dirty="0"/>
              <a:t>vlk</a:t>
            </a:r>
            <a:r>
              <a:rPr lang="cs-CZ" dirty="0"/>
              <a:t>. V polsko-běloruském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národním </a:t>
            </a:r>
            <a:r>
              <a:rPr lang="cs-CZ" dirty="0"/>
              <a:t>parku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2" tooltip="Bělověžský prales"/>
              </a:rPr>
              <a:t>Bělověžský </a:t>
            </a:r>
            <a:r>
              <a:rPr lang="cs-CZ" dirty="0">
                <a:hlinkClick r:id="rId2" tooltip="Bělověžský prales"/>
              </a:rPr>
              <a:t>prales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lze </a:t>
            </a:r>
            <a:r>
              <a:rPr lang="cs-CZ" dirty="0"/>
              <a:t>pak spatřit </a:t>
            </a:r>
            <a:r>
              <a:rPr lang="cs-CZ" dirty="0">
                <a:hlinkClick r:id="rId3" tooltip="Zubr"/>
              </a:rPr>
              <a:t>zubry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509120"/>
            <a:ext cx="2875314" cy="2159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6563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Bělověžský prales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zbytek původního panenského </a:t>
            </a:r>
            <a:r>
              <a:rPr lang="cs-CZ" dirty="0" smtClean="0"/>
              <a:t>pralesa,  </a:t>
            </a:r>
            <a:r>
              <a:rPr lang="cs-CZ" dirty="0"/>
              <a:t>který v minulosti pokrýval klimaticky mírné pásmo evropské pevniny.</a:t>
            </a:r>
          </a:p>
          <a:p>
            <a:pPr marL="0" indent="0">
              <a:buNone/>
            </a:pPr>
            <a:r>
              <a:rPr lang="cs-CZ" dirty="0" smtClean="0"/>
              <a:t>Leží </a:t>
            </a:r>
            <a:r>
              <a:rPr lang="cs-CZ" dirty="0"/>
              <a:t>po obou stranách hranice Polska a </a:t>
            </a:r>
            <a:r>
              <a:rPr lang="cs-CZ" dirty="0" smtClean="0"/>
              <a:t>Běloruska</a:t>
            </a:r>
            <a:r>
              <a:rPr lang="cs-CZ" dirty="0"/>
              <a:t> </a:t>
            </a:r>
            <a:r>
              <a:rPr lang="cs-CZ" dirty="0" smtClean="0"/>
              <a:t>mezi </a:t>
            </a:r>
            <a:r>
              <a:rPr lang="cs-CZ" dirty="0"/>
              <a:t>řekami </a:t>
            </a:r>
            <a:r>
              <a:rPr lang="cs-CZ" dirty="0">
                <a:hlinkClick r:id="rId2" tooltip="Narewka (řeka)"/>
              </a:rPr>
              <a:t>Narewka</a:t>
            </a:r>
            <a:r>
              <a:rPr lang="cs-CZ" dirty="0"/>
              <a:t> a Hwoźna. Reliéf krajiny je rovinný s výškou 150 až 170 m nad mořem. Klima je mírně kontinentální.</a:t>
            </a:r>
          </a:p>
          <a:p>
            <a:pPr marL="0" indent="0">
              <a:buNone/>
            </a:pPr>
            <a:r>
              <a:rPr lang="cs-CZ" dirty="0" smtClean="0"/>
              <a:t>Oblast </a:t>
            </a:r>
            <a:r>
              <a:rPr lang="cs-CZ" dirty="0"/>
              <a:t>zařazená na </a:t>
            </a:r>
            <a:r>
              <a:rPr lang="cs-CZ" b="1" dirty="0"/>
              <a:t>Seznam světového dědictví UNESCO</a:t>
            </a:r>
            <a:r>
              <a:rPr lang="cs-CZ" dirty="0"/>
              <a:t> tvoří v obou zemích území o rozloze 876 km². Hranice mezi Polskem a Běloruskem probíhá napříč pralesem a je zcela uzavřena nejen pro turisty, ale i pro jakoukoliv větší zvěř.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7300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7211144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Bělorusko je průmyslově-zemědělský stát se vzrůstající hospodářsko-politickou izolací. Hlavní průmyslová odvětví jsou </a:t>
            </a:r>
            <a:r>
              <a:rPr lang="cs-CZ" b="1" dirty="0"/>
              <a:t>strojírenství, těžba a zpracování draselných solí, papírenský, textilní, potravinářský a chemický průmysl. </a:t>
            </a:r>
            <a:r>
              <a:rPr lang="cs-CZ" dirty="0"/>
              <a:t>V zemědělství převažuje živočišná výroba zejména chov </a:t>
            </a:r>
            <a:r>
              <a:rPr lang="cs-CZ" b="1" dirty="0"/>
              <a:t>prasat, skotu, koní a </a:t>
            </a:r>
            <a:r>
              <a:rPr lang="cs-CZ" b="1" dirty="0" smtClean="0"/>
              <a:t>drůbeže</a:t>
            </a:r>
            <a:r>
              <a:rPr lang="cs-CZ" b="1" dirty="0"/>
              <a:t> </a:t>
            </a:r>
            <a:r>
              <a:rPr lang="cs-CZ" dirty="0" smtClean="0"/>
              <a:t>nad </a:t>
            </a:r>
            <a:r>
              <a:rPr lang="cs-CZ" dirty="0"/>
              <a:t>výrobou rostlinnou.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Pěstují </a:t>
            </a:r>
            <a:r>
              <a:rPr lang="cs-CZ" dirty="0"/>
              <a:t>se </a:t>
            </a:r>
            <a:r>
              <a:rPr lang="cs-CZ" b="1" dirty="0"/>
              <a:t>brambory, ječmen, žito, cukrová řepa a </a:t>
            </a:r>
            <a:r>
              <a:rPr lang="cs-CZ" b="1" dirty="0">
                <a:hlinkClick r:id="rId2" tooltip="Len"/>
              </a:rPr>
              <a:t>len</a:t>
            </a:r>
            <a:r>
              <a:rPr lang="cs-CZ" b="1" dirty="0"/>
              <a:t>. </a:t>
            </a:r>
            <a:endParaRPr lang="cs-CZ" b="1" dirty="0" smtClean="0">
              <a:hlinkClick r:id="rId3" tooltip="Mirský zámek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32" r="26658"/>
          <a:stretch/>
        </p:blipFill>
        <p:spPr bwMode="auto">
          <a:xfrm>
            <a:off x="7536548" y="1933132"/>
            <a:ext cx="139931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46721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Z dalších historicky či kulturně zajímavějších měst lze jmenovat </a:t>
            </a:r>
            <a:r>
              <a:rPr lang="cs-CZ" b="1" dirty="0">
                <a:hlinkClick r:id="rId2" tooltip="Hrodna"/>
              </a:rPr>
              <a:t>Grodno</a:t>
            </a:r>
            <a:r>
              <a:rPr lang="cs-CZ" dirty="0"/>
              <a:t> (zachovaná část historické zástavby), </a:t>
            </a:r>
            <a:r>
              <a:rPr lang="cs-CZ" dirty="0">
                <a:hlinkClick r:id="rId3" tooltip="Vitebsk"/>
              </a:rPr>
              <a:t>Vitebsk</a:t>
            </a:r>
            <a:r>
              <a:rPr lang="cs-CZ" dirty="0"/>
              <a:t>, který je rodištěm </a:t>
            </a:r>
            <a:r>
              <a:rPr lang="cs-CZ" dirty="0">
                <a:hlinkClick r:id="rId4" tooltip="Marc Chagall"/>
              </a:rPr>
              <a:t>Marka Chagalla</a:t>
            </a:r>
            <a:r>
              <a:rPr lang="cs-CZ" dirty="0"/>
              <a:t>, či </a:t>
            </a:r>
            <a:r>
              <a:rPr lang="cs-CZ" b="1" dirty="0">
                <a:hlinkClick r:id="rId5" tooltip="Polock"/>
              </a:rPr>
              <a:t>Polock</a:t>
            </a:r>
            <a:r>
              <a:rPr lang="cs-CZ" dirty="0"/>
              <a:t> bohatý na sakrální památky.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0897" y="2907869"/>
            <a:ext cx="3638351" cy="3395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148016"/>
            <a:ext cx="3007419" cy="31548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4576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707088" cy="706090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Z nabídky vyber správnou odpověď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10445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Délka hranice s Ukrajinou     km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Nejvyšší bod země      m n.m.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Město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Jezero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Malíř  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827584" y="6237312"/>
            <a:ext cx="6707088" cy="490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dirty="0" smtClean="0"/>
              <a:t>Chagal, 975,  Minsk,  345,  Dněpr,  Narač </a:t>
            </a:r>
            <a:endParaRPr lang="cs-CZ" sz="36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1275179" y="4886258"/>
            <a:ext cx="200477" cy="136815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2411760" y="1844824"/>
            <a:ext cx="2376264" cy="4403906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2123728" y="3645024"/>
            <a:ext cx="4824536" cy="274468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1835696" y="4117268"/>
            <a:ext cx="3716172" cy="212004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2958925" y="2492896"/>
            <a:ext cx="1613075" cy="3744416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2123728" y="2996952"/>
            <a:ext cx="1670395" cy="325177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1967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352928" cy="56612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http://commons.wikimedia.org/wiki/File:Belarus-CIA_WFB_Map.png?uselang=cs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http://cs.wikipedia.org/wiki/Soubor:Flag_of_Belarus.svg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http://cs.wikipedia.org/wiki/B%C4%9Blorusko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http://cs.wikipedia.org/wiki/Soubor:Victory-square.jpg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http://commons.wikimedia.org/wiki/File:Minsk_yard_gate.jpg?uselang=cs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http://commons.wikimedia.org/wiki/File:Minsk_circus_01.jpg?uselang=cs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http://commons.wikimedia.org/wiki/File:Minsk_skaryny_ave_02.jpg?uselang=cs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http://cs.wikipedia.org/wiki/Soubor:Nemunas-en.png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http://cs.wikipedia.org/wiki/Soubor:LakeVigonoshanskoe.JPG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</a:t>
            </a:r>
            <a:r>
              <a:rPr lang="cs-CZ" sz="1600" dirty="0" smtClean="0"/>
              <a:t>commons.wikimedia.org/wiki/File:Bialowieza2.jpg?uselang=cs</a:t>
            </a:r>
            <a:endParaRPr lang="cs-CZ" sz="1600" dirty="0"/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http://commons.wikimedia.org/wiki/File:Linum_usitatissimum_L_ag1.jpg?uselang=cs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http://commons.wikimedia.org/wiki/File:%D0%A1%D0%B0%D0%B2%D0%B5%D1%86%D0%BA%D0%B0%D1%8F19.JPG?uselang=cs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http://commons.wikimedia.org/wiki/File:Po%C5%82acak,_Pa%C5%82ata._%D0%9F%D0%BE%D0%BB%D0%B0%D1%86%D0%B0%D0%BA,_%D0%9F%D0%B0%D0%BB%D0%B0%D1%82%D0%B0_(1912).jpg?uselang=cs</a:t>
            </a:r>
          </a:p>
          <a:p>
            <a:pPr>
              <a:buFont typeface="Wingdings" pitchFamily="2" charset="2"/>
              <a:buChar char="v"/>
            </a:pPr>
            <a:endParaRPr lang="cs-CZ" sz="1600" dirty="0"/>
          </a:p>
          <a:p>
            <a:pPr marL="0" indent="0">
              <a:buNone/>
            </a:pPr>
            <a:endParaRPr lang="cs-CZ" sz="1600" dirty="0"/>
          </a:p>
          <a:p>
            <a:pPr>
              <a:buFont typeface="Wingdings" pitchFamily="2" charset="2"/>
              <a:buChar char="v"/>
            </a:pPr>
            <a:r>
              <a:rPr lang="cs-CZ" sz="1600" dirty="0"/>
              <a:t>[cit. </a:t>
            </a:r>
            <a:r>
              <a:rPr lang="cs-CZ" sz="1600" dirty="0" smtClean="0"/>
              <a:t>2013-05-19]. </a:t>
            </a:r>
            <a:endParaRPr lang="cs-CZ" sz="16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175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369</Words>
  <Application>Microsoft Office PowerPoint</Application>
  <PresentationFormat>Předvádění na obrazovce (4:3)</PresentationFormat>
  <Paragraphs>82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 nabídky vyber správnou odpověď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28</cp:revision>
  <dcterms:created xsi:type="dcterms:W3CDTF">2012-08-20T19:24:43Z</dcterms:created>
  <dcterms:modified xsi:type="dcterms:W3CDTF">2013-06-16T20:52:28Z</dcterms:modified>
</cp:coreProperties>
</file>