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65" r:id="rId3"/>
    <p:sldId id="256" r:id="rId4"/>
    <p:sldId id="257" r:id="rId5"/>
    <p:sldId id="263" r:id="rId6"/>
    <p:sldId id="258" r:id="rId7"/>
    <p:sldId id="262" r:id="rId8"/>
    <p:sldId id="260" r:id="rId9"/>
    <p:sldId id="259" r:id="rId10"/>
    <p:sldId id="261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5A65"/>
    <a:srgbClr val="47C1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4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5C1699-9787-433C-ABD8-CC71057055D3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2A2877-9562-49E2-9894-F0FD0132520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269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2A2877-9562-49E2-9894-F0FD0132520E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5997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2A2877-9562-49E2-9894-F0FD0132520E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837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50000">
              <a:srgbClr val="47C178"/>
            </a:gs>
            <a:gs pos="100000">
              <a:srgbClr val="F05A65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Turecko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fi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olnodunajsk%C3%A1_n%C3%AD%C5%BEina" TargetMode="External"/><Relationship Id="rId3" Type="http://schemas.openxmlformats.org/officeDocument/2006/relationships/hyperlink" Target="http://cs.wikipedia.org/wiki/Vito%C5%A1a" TargetMode="External"/><Relationship Id="rId7" Type="http://schemas.openxmlformats.org/officeDocument/2006/relationships/hyperlink" Target="http://cs.wikipedia.org/wiki/Rodopy" TargetMode="External"/><Relationship Id="rId2" Type="http://schemas.openxmlformats.org/officeDocument/2006/relationships/hyperlink" Target="http://cs.wikipedia.org/wiki/Stara_Plan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irin" TargetMode="External"/><Relationship Id="rId5" Type="http://schemas.openxmlformats.org/officeDocument/2006/relationships/hyperlink" Target="http://cs.wikipedia.org/wiki/Musala" TargetMode="External"/><Relationship Id="rId10" Type="http://schemas.openxmlformats.org/officeDocument/2006/relationships/image" Target="../media/image10.png"/><Relationship Id="rId4" Type="http://schemas.openxmlformats.org/officeDocument/2006/relationships/hyperlink" Target="http://cs.wikipedia.org/wiki/Rila" TargetMode="External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rica" TargetMode="External"/><Relationship Id="rId2" Type="http://schemas.openxmlformats.org/officeDocument/2006/relationships/hyperlink" Target="http://cs.wikipedia.org/wiki/Dunaj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://cs.wikipedia.org/wiki/Stupe%C5%88_Celsia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hyperlink" Target="http://cs.wikipedia.org/wiki/Plovdiv" TargetMode="External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ara_Zagora" TargetMode="External"/><Relationship Id="rId5" Type="http://schemas.openxmlformats.org/officeDocument/2006/relationships/hyperlink" Target="http://cs.wikipedia.org/wiki/Pernik" TargetMode="External"/><Relationship Id="rId4" Type="http://schemas.openxmlformats.org/officeDocument/2006/relationships/hyperlink" Target="http://cs.wikipedia.org/wiki/Burga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hyperlink" Target="http://cs.wikipedia.org/wiki/Nesebar" TargetMode="External"/><Relationship Id="rId7" Type="http://schemas.openxmlformats.org/officeDocument/2006/relationships/image" Target="../media/image17.png"/><Relationship Id="rId2" Type="http://schemas.openxmlformats.org/officeDocument/2006/relationships/hyperlink" Target="http://cs.wikipedia.org/wiki/Sozopo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al%C4%8Dik" TargetMode="External"/><Relationship Id="rId5" Type="http://schemas.openxmlformats.org/officeDocument/2006/relationships/hyperlink" Target="http://cs.wikipedia.org/wiki/Varna" TargetMode="External"/><Relationship Id="rId4" Type="http://schemas.openxmlformats.org/officeDocument/2006/relationships/hyperlink" Target="http://cs.wikipedia.org/wiki/Slune%C4%8Dn%C3%A9_pob%C5%99e%C5%BE%C3%AD" TargetMode="External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0222507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VY_32_INOVACE_17_PUTOVÁNÍ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_BULHARSKO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219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1448717"/>
              </p:ext>
            </p:extLst>
          </p:nvPr>
        </p:nvGraphicFramePr>
        <p:xfrm>
          <a:off x="1431335" y="1844824"/>
          <a:ext cx="6281329" cy="444077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Sofie, Stara Planina, Vitoša, Rila, Musala, Pirin, Rodopy, Dunaj, Marica, Plovdiv, Pernik, Nesebar, Slunečné pobřeží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289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30" y="3501007"/>
            <a:ext cx="3377952" cy="2026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426" y="908470"/>
            <a:ext cx="4787552" cy="5185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38897" y="2420888"/>
            <a:ext cx="309476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BULHARSKO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1125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Bulharsko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stát v jihovýchodní Evropě, na Balkánském poloostrově. Země sousedí na severu s Rumunskem (hranici tvoří převážně Dunaj), na západě se Srbskem a s Makedonií, na jihu s Řeckem a na jihovýchodě s </a:t>
            </a:r>
            <a:r>
              <a:rPr lang="cs-CZ" dirty="0">
                <a:hlinkClick r:id="rId2" tooltip="Turecko"/>
              </a:rPr>
              <a:t>Tureckem</a:t>
            </a:r>
            <a:r>
              <a:rPr lang="cs-CZ" dirty="0"/>
              <a:t>. Východní hranici tvoří Černé moře.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911" y="3573016"/>
            <a:ext cx="4752528" cy="3041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201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Hlavní město je </a:t>
            </a:r>
            <a:r>
              <a:rPr lang="cs-CZ" dirty="0" smtClean="0">
                <a:hlinkClick r:id="rId2" tooltip="Sofie"/>
              </a:rPr>
              <a:t>Sofie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71878"/>
            <a:ext cx="8208912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75350"/>
            <a:ext cx="3793588" cy="2830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104" y="3612897"/>
            <a:ext cx="3447851" cy="255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371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6275040" cy="64533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Velká část povrchu Bulharska je hornatá. Centrální částí země se </a:t>
            </a:r>
            <a:r>
              <a:rPr lang="cs-CZ" dirty="0" smtClean="0"/>
              <a:t>táhne pohoří</a:t>
            </a:r>
            <a:r>
              <a:rPr lang="cs-CZ" dirty="0"/>
              <a:t> </a:t>
            </a:r>
            <a:r>
              <a:rPr lang="cs-CZ" dirty="0" smtClean="0">
                <a:hlinkClick r:id="rId2" tooltip="Stara Planina"/>
              </a:rPr>
              <a:t>Stara </a:t>
            </a:r>
            <a:r>
              <a:rPr lang="cs-CZ" dirty="0">
                <a:hlinkClick r:id="rId2" tooltip="Stara Planina"/>
              </a:rPr>
              <a:t>Planina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Jižně vystupuje </a:t>
            </a:r>
            <a:r>
              <a:rPr lang="cs-CZ" dirty="0"/>
              <a:t>masiv </a:t>
            </a:r>
            <a:r>
              <a:rPr lang="cs-CZ" dirty="0">
                <a:hlinkClick r:id="rId3" tooltip="Vitoša"/>
              </a:rPr>
              <a:t>Vitoša</a:t>
            </a:r>
            <a:r>
              <a:rPr lang="cs-CZ" dirty="0"/>
              <a:t> měřící 2290 m n. m. Jihozápad země vyplňuje mohutný horský masiv s pohořími </a:t>
            </a:r>
            <a:r>
              <a:rPr lang="cs-CZ" b="1" dirty="0">
                <a:hlinkClick r:id="rId4" tooltip="Rila"/>
              </a:rPr>
              <a:t>Rila</a:t>
            </a:r>
            <a:r>
              <a:rPr lang="cs-CZ" dirty="0"/>
              <a:t>, kde je také nejvyšší hora Bulharska a také Balkánského poloostrova </a:t>
            </a:r>
            <a:r>
              <a:rPr lang="cs-CZ" b="1" dirty="0">
                <a:hlinkClick r:id="rId5" tooltip="Musala"/>
              </a:rPr>
              <a:t>Musala</a:t>
            </a:r>
            <a:r>
              <a:rPr lang="cs-CZ" dirty="0"/>
              <a:t> měřící 2925 m n. m., dále </a:t>
            </a:r>
            <a:r>
              <a:rPr lang="cs-CZ" dirty="0">
                <a:hlinkClick r:id="rId6" tooltip="Pirin"/>
              </a:rPr>
              <a:t>Pirin</a:t>
            </a:r>
            <a:r>
              <a:rPr lang="cs-CZ" dirty="0"/>
              <a:t> a plošně rozsáhlejší </a:t>
            </a:r>
            <a:r>
              <a:rPr lang="cs-CZ" dirty="0">
                <a:hlinkClick r:id="rId7" tooltip="Rodopy"/>
              </a:rPr>
              <a:t>Rodopy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sever od něj leží </a:t>
            </a:r>
            <a:r>
              <a:rPr lang="cs-CZ" dirty="0">
                <a:hlinkClick r:id="rId8" tooltip="Dolnodunajská nížina"/>
              </a:rPr>
              <a:t>Dolnodunajská nížina</a:t>
            </a:r>
            <a:r>
              <a:rPr lang="cs-CZ" dirty="0"/>
              <a:t>, na jih Hornotrácká nížina.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130" y="1700808"/>
            <a:ext cx="2564705" cy="1923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919" y="3933056"/>
            <a:ext cx="2619126" cy="1962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262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Do </a:t>
            </a:r>
            <a:r>
              <a:rPr lang="cs-CZ" b="1" dirty="0"/>
              <a:t>Černého moře </a:t>
            </a:r>
            <a:r>
              <a:rPr lang="cs-CZ" dirty="0"/>
              <a:t>odvádí své vody největší řeka země </a:t>
            </a:r>
            <a:r>
              <a:rPr lang="cs-CZ" b="1" dirty="0">
                <a:hlinkClick r:id="rId2" tooltip="Dunaj"/>
              </a:rPr>
              <a:t>Dunaj</a:t>
            </a:r>
            <a:r>
              <a:rPr lang="cs-CZ" dirty="0"/>
              <a:t>, k úmoří </a:t>
            </a:r>
            <a:r>
              <a:rPr lang="cs-CZ" b="1" dirty="0"/>
              <a:t>Egejského moře </a:t>
            </a:r>
            <a:r>
              <a:rPr lang="cs-CZ" dirty="0"/>
              <a:t>patří </a:t>
            </a:r>
            <a:r>
              <a:rPr lang="cs-CZ" b="1" dirty="0">
                <a:hlinkClick r:id="rId3" tooltip="Marica"/>
              </a:rPr>
              <a:t>Marica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Podnebí</a:t>
            </a:r>
            <a:r>
              <a:rPr lang="cs-CZ" dirty="0" smtClean="0"/>
              <a:t> </a:t>
            </a:r>
            <a:r>
              <a:rPr lang="cs-CZ" dirty="0"/>
              <a:t>má na severu ráz kontinentální, na jihu a východě středomořský. Průměrné lednové teploty se pohybují od -2 do 2 </a:t>
            </a:r>
            <a:r>
              <a:rPr lang="cs-CZ" dirty="0">
                <a:hlinkClick r:id="rId4" tooltip="Stupeň Celsia"/>
              </a:rPr>
              <a:t>°C</a:t>
            </a:r>
            <a:r>
              <a:rPr lang="cs-CZ" dirty="0"/>
              <a:t>, červencové od 21 do 25 °C.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3593976" cy="2695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068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686800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Bulharsko je </a:t>
            </a:r>
            <a:r>
              <a:rPr lang="cs-CZ" b="1" dirty="0"/>
              <a:t>průmyslově-zemědělský stát</a:t>
            </a:r>
            <a:r>
              <a:rPr lang="cs-CZ" dirty="0"/>
              <a:t>. Hlavní průmyslová odvětví jsou </a:t>
            </a:r>
            <a:r>
              <a:rPr lang="cs-CZ" b="1" dirty="0"/>
              <a:t>hutnictví, strojírenství, chemie, textilní průmysl a potravinářství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Těží </a:t>
            </a:r>
            <a:r>
              <a:rPr lang="cs-CZ" dirty="0"/>
              <a:t>se hnědé uhlí a barevné kovy.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Nejdůležitější </a:t>
            </a:r>
            <a:r>
              <a:rPr lang="cs-CZ" dirty="0"/>
              <a:t>průmyslová centra </a:t>
            </a:r>
            <a:r>
              <a:rPr lang="cs-CZ" b="1" dirty="0"/>
              <a:t>jsou Sofie, </a:t>
            </a:r>
            <a:r>
              <a:rPr lang="cs-CZ" b="1" dirty="0">
                <a:hlinkClick r:id="rId3" tooltip="Plovdiv"/>
              </a:rPr>
              <a:t>Plovdiv</a:t>
            </a:r>
            <a:r>
              <a:rPr lang="cs-CZ" b="1" dirty="0"/>
              <a:t>, </a:t>
            </a:r>
            <a:r>
              <a:rPr lang="cs-CZ" dirty="0">
                <a:hlinkClick r:id="rId4" tooltip="Burgas"/>
              </a:rPr>
              <a:t>Burgas</a:t>
            </a:r>
            <a:r>
              <a:rPr lang="cs-CZ" b="1" dirty="0"/>
              <a:t>, </a:t>
            </a:r>
            <a:r>
              <a:rPr lang="cs-CZ" b="1" dirty="0">
                <a:hlinkClick r:id="rId5" tooltip="Pernik"/>
              </a:rPr>
              <a:t>Pernik</a:t>
            </a:r>
            <a:r>
              <a:rPr lang="cs-CZ" b="1" dirty="0"/>
              <a:t> a </a:t>
            </a:r>
            <a:r>
              <a:rPr lang="cs-CZ" dirty="0">
                <a:hlinkClick r:id="rId6" tooltip="Stara Zagora"/>
              </a:rPr>
              <a:t>Stara Zagora</a:t>
            </a:r>
            <a:r>
              <a:rPr lang="cs-CZ" b="1" dirty="0"/>
              <a:t>. 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54267"/>
            <a:ext cx="4087008" cy="1690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07598"/>
            <a:ext cx="3590528" cy="2384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57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 zemědělství převládá rostlinná produkce nad živočišnou. </a:t>
            </a:r>
          </a:p>
          <a:p>
            <a:pPr marL="0" indent="0">
              <a:buNone/>
            </a:pPr>
            <a:r>
              <a:rPr lang="cs-CZ" dirty="0"/>
              <a:t>Pěstuje se </a:t>
            </a:r>
            <a:r>
              <a:rPr lang="cs-CZ" b="1" dirty="0"/>
              <a:t>pšenice, ječmen, kukuřice, slunečnice, brambory, cukrová řepa, zelenina, broskve, vinná réva, rajčata, melouny a tabák.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Chovají </a:t>
            </a:r>
            <a:r>
              <a:rPr lang="cs-CZ" dirty="0"/>
              <a:t>se </a:t>
            </a:r>
            <a:r>
              <a:rPr lang="cs-CZ" b="1" dirty="0"/>
              <a:t>ovce, prasata, skot, buvoli, koně, osli, kozy a drůbe</a:t>
            </a:r>
            <a:r>
              <a:rPr lang="cs-CZ" dirty="0"/>
              <a:t>ž.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Produkce </a:t>
            </a:r>
            <a:r>
              <a:rPr lang="cs-CZ" b="1" dirty="0"/>
              <a:t>vlny, medu a rybích výrobků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5" name="Picture 2" descr="C:\Users\Marcela\AppData\Local\Microsoft\Windows\Temporary Internet Files\Content.IE5\3VGWMC9E\MP900400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96952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AppData\Local\Microsoft\Windows\Temporary Internet Files\Content.IE5\4WUL45I6\MP900182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74000"/>
            <a:ext cx="2170362" cy="142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ST8LOSVR\MP9004003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64637"/>
            <a:ext cx="2166744" cy="144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680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 posledních letech příjmy z turistického ruchu v Bulharsku rapidně vzrostly. Přímořská letoviska </a:t>
            </a:r>
            <a:r>
              <a:rPr lang="cs-CZ" dirty="0" smtClean="0">
                <a:hlinkClick r:id="rId2" tooltip="Sozopol"/>
              </a:rPr>
              <a:t>Sozopol</a:t>
            </a:r>
            <a:r>
              <a:rPr lang="cs-CZ" dirty="0"/>
              <a:t>, </a:t>
            </a:r>
            <a:r>
              <a:rPr lang="cs-CZ" b="1" dirty="0">
                <a:hlinkClick r:id="rId3" tooltip="Nesebar"/>
              </a:rPr>
              <a:t>Nesebar</a:t>
            </a:r>
            <a:r>
              <a:rPr lang="cs-CZ" b="1" dirty="0"/>
              <a:t>, </a:t>
            </a:r>
            <a:r>
              <a:rPr lang="cs-CZ" dirty="0"/>
              <a:t>Zlaté písky, </a:t>
            </a:r>
            <a:r>
              <a:rPr lang="cs-CZ" b="1" dirty="0">
                <a:hlinkClick r:id="rId4" tooltip="Slunečné pobřeží"/>
              </a:rPr>
              <a:t>Slunečné pobřeží</a:t>
            </a:r>
            <a:r>
              <a:rPr lang="cs-CZ" dirty="0"/>
              <a:t>, Primorsko, Albena, </a:t>
            </a:r>
            <a:r>
              <a:rPr lang="cs-CZ" dirty="0">
                <a:hlinkClick r:id="rId5"/>
              </a:rPr>
              <a:t>Varna</a:t>
            </a:r>
            <a:r>
              <a:rPr lang="cs-CZ" dirty="0"/>
              <a:t>, Burgas</a:t>
            </a:r>
            <a:r>
              <a:rPr lang="cs-CZ" dirty="0" smtClean="0"/>
              <a:t>, a</a:t>
            </a:r>
            <a:r>
              <a:rPr lang="cs-CZ" b="1" dirty="0" smtClean="0"/>
              <a:t> </a:t>
            </a:r>
            <a:r>
              <a:rPr lang="cs-CZ" b="1" dirty="0" smtClean="0">
                <a:hlinkClick r:id="rId6" tooltip="Balčik"/>
              </a:rPr>
              <a:t>Balčik</a:t>
            </a:r>
            <a:r>
              <a:rPr lang="cs-CZ" b="1" dirty="0" smtClean="0"/>
              <a:t> </a:t>
            </a:r>
            <a:r>
              <a:rPr lang="cs-CZ" dirty="0"/>
              <a:t>se stávají oblíbenými pro </a:t>
            </a:r>
            <a:r>
              <a:rPr lang="cs-CZ" dirty="0" smtClean="0"/>
              <a:t>turisty. 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31908"/>
            <a:ext cx="2892400" cy="216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4429151"/>
            <a:ext cx="3030965" cy="227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855" y="2892346"/>
            <a:ext cx="4162012" cy="1357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3676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1666528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Hlavní město Bulharska 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Hranici s Rumunskem tvoří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Východní hranici tvoří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Nejvyšší hora Bulharska 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Leží v pohoří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úmoří Egejského moře patří řeka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Přímořské letovisko je pobřeží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6604043" y="5194108"/>
            <a:ext cx="2288436" cy="916680"/>
          </a:xfrm>
          <a:prstGeom prst="leftArrow">
            <a:avLst/>
          </a:prstGeom>
          <a:solidFill>
            <a:srgbClr val="F05A6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Slunečné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5754799" y="1268760"/>
            <a:ext cx="1698488" cy="916680"/>
          </a:xfrm>
          <a:prstGeom prst="leftArrow">
            <a:avLst/>
          </a:prstGeom>
          <a:solidFill>
            <a:srgbClr val="F05A6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Sofie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7077044" y="1916832"/>
            <a:ext cx="1698488" cy="916680"/>
          </a:xfrm>
          <a:prstGeom prst="leftArrow">
            <a:avLst/>
          </a:prstGeom>
          <a:solidFill>
            <a:srgbClr val="F05A6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Dunaj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5222914" y="2610620"/>
            <a:ext cx="2736688" cy="916680"/>
          </a:xfrm>
          <a:prstGeom prst="leftArrow">
            <a:avLst/>
          </a:prstGeom>
          <a:solidFill>
            <a:srgbClr val="F05A6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Černé moře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6876256" y="3305765"/>
            <a:ext cx="1698488" cy="916680"/>
          </a:xfrm>
          <a:prstGeom prst="leftArrow">
            <a:avLst/>
          </a:prstGeom>
          <a:solidFill>
            <a:srgbClr val="F05A6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Musala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4768956" y="3764105"/>
            <a:ext cx="1698488" cy="916680"/>
          </a:xfrm>
          <a:prstGeom prst="leftArrow">
            <a:avLst/>
          </a:prstGeom>
          <a:solidFill>
            <a:srgbClr val="F05A6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Rila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7077044" y="4277428"/>
            <a:ext cx="1698488" cy="916680"/>
          </a:xfrm>
          <a:prstGeom prst="leftArrow">
            <a:avLst/>
          </a:prstGeom>
          <a:solidFill>
            <a:srgbClr val="F05A6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Marica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500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661248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http://commons.wikimedia.org/wiki/File:Bulgarienkarta.JPG?uselang=cs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http://cs.wikipedia.org/wiki/Soubor:Flag_of_Bulgaria.svg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</a:t>
            </a:r>
            <a:r>
              <a:rPr lang="cs-CZ" sz="1600" dirty="0" smtClean="0"/>
              <a:t>cs.wikipedia.org/wiki/Bulharsko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http://commons.wikimedia.org/wiki/File:%D0%A1%D0%B0%D1%82%D0%B5%D0%BB%D0%B8%D1%82%D0%BD%D0%B0_%D1%81%D0%BD%D0%B8%D0%BC%D0%BA%D0%B0_%</a:t>
            </a:r>
            <a:r>
              <a:rPr lang="cs-CZ" sz="1600" dirty="0" smtClean="0"/>
              <a:t>D0%91%D1%8A%D0%BB%D0%B3%D0%B0%D1%80%D0%B8%D1%8F_2.jpg?uselang=cs</a:t>
            </a: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http://commons.wikimedia.org/wiki/File:Sofiafromsimeonovo.JPG?uselang=cs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http://commons.wikimedia.org/wiki/File:NevskiCathedral.jpg?uselang=cs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http://commons.wikimedia.org/wiki/File:Obelya1_Sofia.jpg?uselang=cs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</a:t>
            </a:r>
            <a:r>
              <a:rPr lang="cs-CZ" sz="1600" dirty="0" smtClean="0"/>
              <a:t>cs.wikipedia.org/wiki/Soubor:Selo_Kostenets_rain.jpg</a:t>
            </a: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http://commons.wikimedia.org/wiki/File:Musala_vu_du_refuge_Everest.JPG?uselang=cs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http://commons.wikimedia.org/wiki/File:MaritsaInPlovdiv.jpg?uselang=cs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http://commons.wikimedia.org/wiki/File:Plovdiv_Hills.jpg?uselang=cs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http://cs.wikipedia.org/wiki/Soubor:Pernik-Bulgaria-view-from-Krakra-Fortress.jpg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http://commons.wikimedia.org/wiki/File:Nesebar_port_005.jpg?uselang=cs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http://commons.wikimedia.org/wiki/File:Slunchev_Briag_skyline.JPG?uselang=cs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http://commons.wikimedia.org/wiki/File:Panorama_Balchik_1.jpg?uselang=cs</a:t>
            </a:r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obrázky z galerie </a:t>
            </a:r>
            <a:r>
              <a:rPr lang="cs-CZ" sz="1600" dirty="0" smtClean="0"/>
              <a:t>Office</a:t>
            </a:r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[cit. </a:t>
            </a:r>
            <a:r>
              <a:rPr lang="cs-CZ" sz="1600" dirty="0" smtClean="0"/>
              <a:t>2013-05-23]. </a:t>
            </a: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455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460</Words>
  <Application>Microsoft Office PowerPoint</Application>
  <PresentationFormat>Předvádění na obrazovce (4:3)</PresentationFormat>
  <Paragraphs>86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28</cp:revision>
  <dcterms:created xsi:type="dcterms:W3CDTF">2012-08-20T19:24:43Z</dcterms:created>
  <dcterms:modified xsi:type="dcterms:W3CDTF">2013-06-16T22:39:02Z</dcterms:modified>
</cp:coreProperties>
</file>