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6" r:id="rId2"/>
    <p:sldId id="307" r:id="rId3"/>
    <p:sldId id="256" r:id="rId4"/>
    <p:sldId id="257" r:id="rId5"/>
    <p:sldId id="281" r:id="rId6"/>
    <p:sldId id="258" r:id="rId7"/>
    <p:sldId id="259" r:id="rId8"/>
    <p:sldId id="260" r:id="rId9"/>
    <p:sldId id="261" r:id="rId10"/>
    <p:sldId id="262" r:id="rId11"/>
    <p:sldId id="277" r:id="rId12"/>
    <p:sldId id="280" r:id="rId13"/>
    <p:sldId id="278" r:id="rId14"/>
    <p:sldId id="279" r:id="rId15"/>
    <p:sldId id="263" r:id="rId16"/>
    <p:sldId id="264" r:id="rId17"/>
    <p:sldId id="267" r:id="rId18"/>
    <p:sldId id="270" r:id="rId19"/>
    <p:sldId id="265" r:id="rId20"/>
    <p:sldId id="266" r:id="rId21"/>
    <p:sldId id="271" r:id="rId22"/>
    <p:sldId id="269" r:id="rId23"/>
    <p:sldId id="268" r:id="rId24"/>
    <p:sldId id="272" r:id="rId25"/>
    <p:sldId id="273" r:id="rId26"/>
    <p:sldId id="274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3" r:id="rId37"/>
    <p:sldId id="291" r:id="rId38"/>
    <p:sldId id="304" r:id="rId39"/>
    <p:sldId id="292" r:id="rId40"/>
    <p:sldId id="294" r:id="rId41"/>
    <p:sldId id="295" r:id="rId42"/>
    <p:sldId id="296" r:id="rId43"/>
    <p:sldId id="297" r:id="rId44"/>
    <p:sldId id="299" r:id="rId45"/>
    <p:sldId id="300" r:id="rId46"/>
    <p:sldId id="301" r:id="rId47"/>
    <p:sldId id="298" r:id="rId48"/>
    <p:sldId id="276" r:id="rId4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8F8"/>
    <a:srgbClr val="83EF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83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153410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980176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539927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09773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861653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691066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804215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004624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087236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232391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466524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CF304C-9B4E-4382-BA8F-661B8CFA8D3F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C385D8-500B-431F-B148-D33BA49369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063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ru.wikipedia.org/wiki/1924" TargetMode="External"/><Relationship Id="rId2" Type="http://schemas.openxmlformats.org/officeDocument/2006/relationships/hyperlink" Target="http://ru.wikipedia.org/wiki/1914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://ru.wikipedia.org/wiki/199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y.cz/#q=sankt%20peterburg&amp;t=s&amp;x=30.446187&amp;y=59.901678&amp;z=9&amp;qp=30.358671_59.944494_30.377770_59.946660_1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4076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Šablona 32</a:t>
            </a:r>
            <a:endParaRPr lang="cs-CZ" sz="5400" b="1" dirty="0">
              <a:solidFill>
                <a:srgbClr val="FFC000"/>
              </a:solidFill>
            </a:endParaRPr>
          </a:p>
        </p:txBody>
      </p:sp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91113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9868" y="3596136"/>
            <a:ext cx="808426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VY_32_INOVACE_16_16_</a:t>
            </a:r>
            <a:r>
              <a:rPr lang="az-Cyrl-AZ" sz="3200" b="1" dirty="0">
                <a:solidFill>
                  <a:srgbClr val="FFC000"/>
                </a:solidFill>
                <a:latin typeface="Comic Sans MS" pitchFamily="66" charset="0"/>
              </a:rPr>
              <a:t> Санкт-Петербург</a:t>
            </a:r>
            <a:endParaRPr lang="cs-CZ" sz="3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67697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b="1" dirty="0">
                <a:solidFill>
                  <a:srgbClr val="FFC000"/>
                </a:solidFill>
                <a:latin typeface="Comic Sans MS" pitchFamily="66" charset="0"/>
              </a:rPr>
              <a:t>Санкт-Петербург</a:t>
            </a:r>
            <a: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b="1" dirty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rgbClr val="F8F8F8"/>
                </a:solidFill>
              </a:rPr>
              <a:t>Prezentace může sloužit jako výkladové učivo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>
                <a:solidFill>
                  <a:srgbClr val="F8F8F8"/>
                </a:solidFill>
              </a:rPr>
              <a:t>Mgr. Lenka </a:t>
            </a:r>
            <a:r>
              <a:rPr lang="cs-CZ" dirty="0" err="1">
                <a:solidFill>
                  <a:srgbClr val="F8F8F8"/>
                </a:solidFill>
              </a:rPr>
              <a:t>Kajabová</a:t>
            </a:r>
            <a:endParaRPr lang="cs-CZ" dirty="0">
              <a:solidFill>
                <a:srgbClr val="F8F8F8"/>
              </a:solidFill>
            </a:endParaRP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>
                <a:solidFill>
                  <a:srgbClr val="F8F8F8"/>
                </a:solidFill>
              </a:rPr>
              <a:t>Ruština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>
                <a:solidFill>
                  <a:srgbClr val="F8F8F8"/>
                </a:solidFill>
              </a:rPr>
              <a:t>obohacení a rozšíření učiva, reálie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>
                <a:solidFill>
                  <a:srgbClr val="F8F8F8"/>
                </a:solidFill>
              </a:rPr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 </a:t>
            </a:r>
            <a:r>
              <a:rPr lang="cs-CZ" dirty="0" err="1" smtClean="0">
                <a:solidFill>
                  <a:srgbClr val="F8F8F8"/>
                </a:solidFill>
              </a:rPr>
              <a:t>Sankt</a:t>
            </a:r>
            <a:r>
              <a:rPr lang="cs-CZ" dirty="0" smtClean="0">
                <a:solidFill>
                  <a:srgbClr val="F8F8F8"/>
                </a:solidFill>
              </a:rPr>
              <a:t> </a:t>
            </a:r>
            <a:r>
              <a:rPr lang="cs-CZ" dirty="0" err="1" smtClean="0">
                <a:solidFill>
                  <a:srgbClr val="F8F8F8"/>
                </a:solidFill>
              </a:rPr>
              <a:t>Petěrburg</a:t>
            </a:r>
            <a:endParaRPr lang="cs-CZ" dirty="0">
              <a:solidFill>
                <a:srgbClr val="F8F8F8"/>
              </a:solidFill>
            </a:endParaRP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>
                <a:solidFill>
                  <a:srgbClr val="F8F8F8"/>
                </a:solidFill>
              </a:rPr>
              <a:t>prezentace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skupina: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>
                <a:solidFill>
                  <a:srgbClr val="F8F8F8"/>
                </a:solidFill>
              </a:rPr>
              <a:t>žák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>
                <a:solidFill>
                  <a:srgbClr val="F8F8F8"/>
                </a:solidFill>
              </a:rPr>
              <a:t>základní vzdělávání – druhý </a:t>
            </a:r>
            <a:r>
              <a:rPr lang="cs-CZ" dirty="0"/>
              <a:t>stupeň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>
                <a:solidFill>
                  <a:srgbClr val="F8F8F8"/>
                </a:solidFill>
              </a:rPr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89030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988840"/>
            <a:ext cx="9144000" cy="1008112"/>
          </a:xfrm>
        </p:spPr>
        <p:txBody>
          <a:bodyPr>
            <a:noAutofit/>
          </a:bodyPr>
          <a:lstStyle/>
          <a:p>
            <a:r>
              <a:rPr lang="az-Cyrl-AZ" sz="7200" b="1" dirty="0" smtClean="0">
                <a:solidFill>
                  <a:srgbClr val="FFFF00"/>
                </a:solidFill>
                <a:latin typeface="Comic Sans MS" pitchFamily="66" charset="0"/>
              </a:rPr>
              <a:t>Санкт-Петербург</a:t>
            </a:r>
            <a:br>
              <a:rPr lang="az-Cyrl-AZ" sz="7200" b="1" dirty="0" smtClean="0">
                <a:solidFill>
                  <a:srgbClr val="FFFF00"/>
                </a:solidFill>
                <a:latin typeface="Comic Sans MS" pitchFamily="66" charset="0"/>
              </a:rPr>
            </a:br>
            <a:r>
              <a:rPr lang="cs-CZ" sz="7200" b="1" dirty="0" smtClean="0">
                <a:solidFill>
                  <a:srgbClr val="FFFF00"/>
                </a:solidFill>
                <a:latin typeface="Comic Sans MS" pitchFamily="66" charset="0"/>
              </a:rPr>
              <a:t>(Leningrad)</a:t>
            </a:r>
            <a:endParaRPr lang="cs-CZ" sz="7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98000"/>
            <a:ext cx="9230769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66822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75" y="571500"/>
            <a:ext cx="5429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59916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803"/>
            <a:ext cx="914400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4716016" y="1916832"/>
            <a:ext cx="978408" cy="484632"/>
          </a:xfrm>
          <a:prstGeom prst="rightArrow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868144" y="1732166"/>
            <a:ext cx="20541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b="1" i="1" dirty="0">
                <a:solidFill>
                  <a:srgbClr val="C00000"/>
                </a:solidFill>
              </a:rPr>
              <a:t>Санкт-Петербург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5016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340768"/>
            <a:ext cx="878497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4800" b="1" dirty="0" smtClean="0">
                <a:solidFill>
                  <a:srgbClr val="FFFF00"/>
                </a:solidFill>
              </a:rPr>
              <a:t>до </a:t>
            </a:r>
            <a:r>
              <a:rPr lang="ru-RU" sz="4800" b="1" dirty="0" smtClean="0">
                <a:solidFill>
                  <a:srgbClr val="FFFF00"/>
                </a:solidFill>
                <a:hlinkClick r:id="rId2" tooltip="1914"/>
              </a:rPr>
              <a:t>1914</a:t>
            </a:r>
            <a:r>
              <a:rPr lang="ru-RU" sz="4800" b="1" dirty="0" smtClean="0">
                <a:solidFill>
                  <a:srgbClr val="FFFF00"/>
                </a:solidFill>
              </a:rPr>
              <a:t> — </a:t>
            </a:r>
            <a:r>
              <a:rPr lang="ru-RU" sz="4800" b="1" i="1" dirty="0" smtClean="0">
                <a:solidFill>
                  <a:srgbClr val="FFFF00"/>
                </a:solidFill>
              </a:rPr>
              <a:t>Санкт-Петербург</a:t>
            </a:r>
            <a:r>
              <a:rPr lang="ru-RU" sz="4800" b="1" dirty="0" smtClean="0">
                <a:solidFill>
                  <a:srgbClr val="FFFF00"/>
                </a:solidFill>
              </a:rPr>
              <a:t/>
            </a:r>
            <a:br>
              <a:rPr lang="ru-RU" sz="4800" b="1" dirty="0" smtClean="0">
                <a:solidFill>
                  <a:srgbClr val="FFFF00"/>
                </a:solidFill>
              </a:rPr>
            </a:br>
            <a:r>
              <a:rPr lang="ru-RU" sz="4800" b="1" dirty="0" smtClean="0">
                <a:solidFill>
                  <a:srgbClr val="FFFF00"/>
                </a:solidFill>
              </a:rPr>
              <a:t>до </a:t>
            </a:r>
            <a:r>
              <a:rPr lang="ru-RU" sz="4800" b="1" dirty="0" smtClean="0">
                <a:solidFill>
                  <a:srgbClr val="FFFF00"/>
                </a:solidFill>
                <a:hlinkClick r:id="rId3" tooltip="1924"/>
              </a:rPr>
              <a:t>1924</a:t>
            </a:r>
            <a:r>
              <a:rPr lang="ru-RU" sz="4800" b="1" dirty="0" smtClean="0">
                <a:solidFill>
                  <a:srgbClr val="FFFF00"/>
                </a:solidFill>
              </a:rPr>
              <a:t> — </a:t>
            </a:r>
            <a:r>
              <a:rPr lang="ru-RU" sz="4800" b="1" i="1" dirty="0" smtClean="0">
                <a:solidFill>
                  <a:srgbClr val="FFFF00"/>
                </a:solidFill>
              </a:rPr>
              <a:t>Петроград</a:t>
            </a:r>
            <a:r>
              <a:rPr lang="ru-RU" sz="4800" b="1" dirty="0" smtClean="0">
                <a:solidFill>
                  <a:srgbClr val="FFFF00"/>
                </a:solidFill>
              </a:rPr>
              <a:t/>
            </a:r>
            <a:br>
              <a:rPr lang="ru-RU" sz="4800" b="1" dirty="0" smtClean="0">
                <a:solidFill>
                  <a:srgbClr val="FFFF00"/>
                </a:solidFill>
              </a:rPr>
            </a:br>
            <a:r>
              <a:rPr lang="ru-RU" sz="4800" b="1" dirty="0" smtClean="0">
                <a:solidFill>
                  <a:srgbClr val="FFFF00"/>
                </a:solidFill>
              </a:rPr>
              <a:t>до </a:t>
            </a:r>
            <a:r>
              <a:rPr lang="ru-RU" sz="4800" b="1" dirty="0" smtClean="0">
                <a:solidFill>
                  <a:srgbClr val="FFFF00"/>
                </a:solidFill>
                <a:hlinkClick r:id="rId4" tooltip="1991"/>
              </a:rPr>
              <a:t>1991</a:t>
            </a:r>
            <a:r>
              <a:rPr lang="ru-RU" sz="4800" b="1" dirty="0" smtClean="0">
                <a:solidFill>
                  <a:srgbClr val="FFFF00"/>
                </a:solidFill>
              </a:rPr>
              <a:t> — </a:t>
            </a:r>
            <a:r>
              <a:rPr lang="ru-RU" sz="4800" b="1" i="1" dirty="0" smtClean="0">
                <a:solidFill>
                  <a:srgbClr val="FFFF00"/>
                </a:solidFill>
              </a:rPr>
              <a:t>Ленинград</a:t>
            </a:r>
            <a:endParaRPr lang="cs-CZ" sz="4800" b="1" i="1" dirty="0" smtClean="0">
              <a:solidFill>
                <a:srgbClr val="FFFF00"/>
              </a:solidFill>
            </a:endParaRPr>
          </a:p>
          <a:p>
            <a:pPr algn="ctr"/>
            <a:r>
              <a:rPr lang="cs-CZ" sz="4800" b="1" i="1" dirty="0">
                <a:solidFill>
                  <a:srgbClr val="FFFF00"/>
                </a:solidFill>
              </a:rPr>
              <a:t>o</a:t>
            </a:r>
            <a:r>
              <a:rPr lang="ru-RU" sz="4800" b="1" i="1" dirty="0" smtClean="0">
                <a:solidFill>
                  <a:srgbClr val="FFFF00"/>
                </a:solidFill>
              </a:rPr>
              <a:t>т</a:t>
            </a:r>
            <a:r>
              <a:rPr lang="cs-CZ" sz="4800" b="1" i="1" dirty="0" smtClean="0">
                <a:solidFill>
                  <a:srgbClr val="FFFF00"/>
                </a:solidFill>
              </a:rPr>
              <a:t> </a:t>
            </a:r>
            <a:r>
              <a:rPr lang="ru-RU" sz="4800" b="1" dirty="0" smtClean="0">
                <a:solidFill>
                  <a:srgbClr val="FFFF00"/>
                </a:solidFill>
                <a:hlinkClick r:id="rId4" tooltip="1991"/>
              </a:rPr>
              <a:t>1991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ru-RU" sz="4800" b="1" dirty="0" smtClean="0">
                <a:solidFill>
                  <a:srgbClr val="FFFF00"/>
                </a:solidFill>
              </a:rPr>
              <a:t>—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ru-RU" sz="4800" b="1" i="1" dirty="0" smtClean="0">
                <a:solidFill>
                  <a:srgbClr val="FFFF00"/>
                </a:solidFill>
              </a:rPr>
              <a:t>Санкт-Петербург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310000"/>
            <a:ext cx="9159763" cy="15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92716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1008"/>
            <a:ext cx="1480828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98127"/>
            <a:ext cx="5172964" cy="54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42710" y="404664"/>
            <a:ext cx="624696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4800" b="1" dirty="0" smtClean="0">
                <a:solidFill>
                  <a:srgbClr val="FFFF00"/>
                </a:solidFill>
              </a:rPr>
              <a:t>Звание го́род-геро́й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363" y="1671627"/>
            <a:ext cx="1428750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78601"/>
            <a:ext cx="1428750" cy="287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501008"/>
            <a:ext cx="1428750" cy="278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28687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360" y="404664"/>
            <a:ext cx="8762335" cy="62478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az-Cyrl-AZ" sz="4000" b="1" dirty="0" smtClean="0">
                <a:solidFill>
                  <a:srgbClr val="FFFF00"/>
                </a:solidFill>
                <a:latin typeface="Comic Sans MS" pitchFamily="66" charset="0"/>
              </a:rPr>
              <a:t>население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 4 869 600 человек </a:t>
            </a:r>
            <a:endParaRPr lang="cs-CZ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Clr>
                <a:srgbClr val="FFFF00"/>
              </a:buClr>
            </a:pPr>
            <a:r>
              <a:rPr lang="cs-CZ" sz="40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 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(2011 год</a:t>
            </a: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</a:p>
          <a:p>
            <a:pPr marL="457200" indent="-457200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важный экономический, </a:t>
            </a:r>
            <a:endParaRPr lang="cs-CZ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Clr>
                <a:srgbClr val="FFFF00"/>
              </a:buClr>
            </a:pPr>
            <a:r>
              <a:rPr lang="cs-CZ" sz="40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 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культурный</a:t>
            </a: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центр </a:t>
            </a:r>
            <a:endParaRPr lang="cs-CZ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marL="457200" indent="-457200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научный центр России</a:t>
            </a:r>
          </a:p>
          <a:p>
            <a:pPr marL="457200" indent="-457200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крупный транспортный узел</a:t>
            </a:r>
            <a:endParaRPr lang="cs-CZ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marL="457200" indent="-457200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исторический центр входит </a:t>
            </a:r>
            <a:endParaRPr lang="cs-CZ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>
              <a:buClr>
                <a:srgbClr val="FFFF00"/>
              </a:buClr>
            </a:pPr>
            <a:r>
              <a:rPr lang="cs-CZ" sz="40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 </a:t>
            </a:r>
            <a:r>
              <a:rPr lang="ru-RU" sz="4000" b="1" dirty="0" smtClean="0">
                <a:solidFill>
                  <a:srgbClr val="FFFF00"/>
                </a:solidFill>
                <a:latin typeface="Comic Sans MS" pitchFamily="66" charset="0"/>
              </a:rPr>
              <a:t>в список Юнеско</a:t>
            </a:r>
            <a:endParaRPr lang="cs-CZ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marL="457200" indent="-457200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az-Cyrl-AZ" sz="4000" b="1" dirty="0" smtClean="0">
                <a:solidFill>
                  <a:srgbClr val="FFFF00"/>
                </a:solidFill>
                <a:latin typeface="Comic Sans MS" pitchFamily="66" charset="0"/>
              </a:rPr>
              <a:t>центр туризма</a:t>
            </a:r>
            <a:endParaRPr lang="cs-CZ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marL="457200" indent="-457200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40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az-Cyrl-AZ" sz="4000" b="1" dirty="0" smtClean="0">
                <a:solidFill>
                  <a:srgbClr val="FFFF00"/>
                </a:solidFill>
                <a:latin typeface="Comic Sans MS" pitchFamily="66" charset="0"/>
              </a:rPr>
              <a:t>город на реке Неве</a:t>
            </a:r>
            <a:endParaRPr lang="cs-CZ" sz="4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03953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327541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95936" y="188640"/>
            <a:ext cx="42515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FFFF00"/>
                </a:solidFill>
              </a:rPr>
              <a:t>вид города из космоса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5356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117693"/>
            <a:ext cx="8640960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az-Cyrl-AZ" sz="4000" b="1" dirty="0" smtClean="0">
                <a:solidFill>
                  <a:srgbClr val="FFC000"/>
                </a:solidFill>
              </a:rPr>
              <a:t>Белые ночи</a:t>
            </a:r>
            <a:endParaRPr lang="cs-CZ" sz="4000" b="1" dirty="0" smtClean="0">
              <a:solidFill>
                <a:srgbClr val="FFC000"/>
              </a:solidFill>
            </a:endParaRPr>
          </a:p>
          <a:p>
            <a:endParaRPr lang="cs-CZ" sz="2800" b="1" dirty="0">
              <a:solidFill>
                <a:srgbClr val="FFFF00"/>
              </a:solidFill>
            </a:endParaRPr>
          </a:p>
          <a:p>
            <a:pPr algn="ctr"/>
            <a:r>
              <a:rPr lang="ru-RU" sz="2800" b="1" dirty="0" smtClean="0">
                <a:solidFill>
                  <a:srgbClr val="FFFF00"/>
                </a:solidFill>
              </a:rPr>
              <a:t>Высокоширотным положением города объясняется явление белых ночей. В период, близкий ко дню летнего солнцестояния, Солнце в полночь опускается ниже горизонта всего на 7°, поэтому вечерняя заря практически сходится с утренней, и всю ночь длятся гражданские сумерки. Считается, что в Петербурге </a:t>
            </a:r>
            <a:r>
              <a:rPr lang="ru-RU" sz="2800" b="1" dirty="0" smtClean="0">
                <a:solidFill>
                  <a:srgbClr val="FFC000"/>
                </a:solidFill>
              </a:rPr>
              <a:t>они продолжаются с 11 июня по 2 июля</a:t>
            </a:r>
            <a:r>
              <a:rPr lang="ru-RU" sz="2800" b="1" dirty="0" smtClean="0">
                <a:solidFill>
                  <a:srgbClr val="FFFF00"/>
                </a:solidFill>
              </a:rPr>
              <a:t>, </a:t>
            </a:r>
            <a:r>
              <a:rPr lang="ru-RU" sz="2800" b="1" dirty="0" smtClean="0">
                <a:solidFill>
                  <a:srgbClr val="FFC000"/>
                </a:solidFill>
              </a:rPr>
              <a:t>период</a:t>
            </a:r>
            <a:r>
              <a:rPr lang="ru-RU" sz="2800" b="1" dirty="0" smtClean="0">
                <a:solidFill>
                  <a:srgbClr val="FFFF00"/>
                </a:solidFill>
              </a:rPr>
              <a:t> </a:t>
            </a:r>
            <a:r>
              <a:rPr lang="ru-RU" sz="2800" b="1" dirty="0" smtClean="0">
                <a:solidFill>
                  <a:srgbClr val="FFC000"/>
                </a:solidFill>
              </a:rPr>
              <a:t>очень светлых ночей длится с конца мая до середины июля</a:t>
            </a:r>
            <a:r>
              <a:rPr lang="ru-RU" sz="2800" b="1" dirty="0" smtClean="0">
                <a:solidFill>
                  <a:srgbClr val="FFFF00"/>
                </a:solidFill>
              </a:rPr>
              <a:t>. Белые ночи — своеобразный символ Петербурга: в это время проходят различные фестивали и народные гулянья. Образ белых ночей широко используется в искусстве и литературе</a:t>
            </a:r>
            <a:r>
              <a:rPr lang="ru-RU" sz="2000" b="1" dirty="0" smtClean="0">
                <a:solidFill>
                  <a:srgbClr val="FFFF00"/>
                </a:solidFill>
              </a:rPr>
              <a:t>.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1384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1200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89706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" y="1196752"/>
            <a:ext cx="9170517" cy="43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93065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" y="-287156"/>
            <a:ext cx="9139544" cy="71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8643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3" y="548680"/>
            <a:ext cx="9127561" cy="57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1162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2609" y="0"/>
            <a:ext cx="928872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0908" y="699933"/>
            <a:ext cx="75616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200" b="1" dirty="0" smtClean="0">
                <a:solidFill>
                  <a:srgbClr val="FFFF00"/>
                </a:solidFill>
                <a:latin typeface="Comic Sans MS" pitchFamily="66" charset="0"/>
              </a:rPr>
              <a:t>Смольный — Правительство города</a:t>
            </a:r>
            <a:endParaRPr lang="cs-CZ" sz="3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3630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036"/>
            <a:ext cx="926400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260648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az-Cyrl-AZ" sz="2800" b="1" dirty="0" smtClean="0">
                <a:solidFill>
                  <a:srgbClr val="FFFF00"/>
                </a:solidFill>
                <a:latin typeface="Comic Sans MS" pitchFamily="66" charset="0"/>
              </a:rPr>
              <a:t>Мариинский дворец — Законодательное собрание</a:t>
            </a:r>
            <a:endParaRPr lang="cs-CZ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5725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476672"/>
            <a:ext cx="48701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 smtClean="0">
                <a:solidFill>
                  <a:srgbClr val="FFFF00"/>
                </a:solidFill>
              </a:rPr>
              <a:t>Блокада Ленинграда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5" y="1916832"/>
            <a:ext cx="874846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военная блокада немецкими,финскими и испанскими (Голубая дивизия)</a:t>
            </a:r>
            <a:r>
              <a:rPr lang="cs-CZ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войсками во время Великой Отечественной войны Ленинграда (ныне Санкт-Петербург) </a:t>
            </a:r>
            <a:endParaRPr lang="cs-CZ" sz="32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marL="457200" indent="-457200">
              <a:buFontTx/>
              <a:buChar char="-"/>
            </a:pPr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длилась с 8 сентября 1941 года по 27 января 1944 года (блокадное кольцо было прорвано 18 января 1943 года) — </a:t>
            </a:r>
            <a:r>
              <a:rPr lang="ru-RU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omic Sans MS" pitchFamily="66" charset="0"/>
              </a:rPr>
              <a:t>872 дня</a:t>
            </a:r>
            <a:endParaRPr lang="cs-CZ" sz="3200" b="1" dirty="0">
              <a:solidFill>
                <a:schemeClr val="accent3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62221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3448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05197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-217535"/>
            <a:ext cx="8455440" cy="70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79168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4211" y="116632"/>
            <a:ext cx="9144000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3200" b="1" dirty="0" smtClean="0">
                <a:solidFill>
                  <a:srgbClr val="FFFF00"/>
                </a:solidFill>
                <a:latin typeface="Comic Sans MS" pitchFamily="66" charset="0"/>
              </a:rPr>
              <a:t>Число жертв голода стремительно росло − каждый день умирало более 4000 человек. Столько людей умирало в городе в мирное время в течение 40 дней. Были дни, когда умирало 6−7 тысяч человек (только в декабре умерло 52881 человек, потери же за январь—февраль — 199187 человек). Мужчины умирали гораздо быстрее, чем женщины (на каждые 100 смертей приходилось примерно 63 мужчины и 37 женщин). К концу войны женщины составляли основную часть городского населения.</a:t>
            </a:r>
            <a:endParaRPr lang="cs-CZ" sz="3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2622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24943"/>
            <a:ext cx="9834065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233867"/>
            <a:ext cx="82341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3600" b="1" dirty="0" smtClean="0">
                <a:solidFill>
                  <a:srgbClr val="FFFF00"/>
                </a:solidFill>
              </a:rPr>
              <a:t>Мобилизация в Ленинграде летом 1941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7951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235"/>
            <a:ext cx="9137700" cy="70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27539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768" y="0"/>
            <a:ext cx="35909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309" y="188640"/>
            <a:ext cx="4015392" cy="20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56" y="4104890"/>
            <a:ext cx="242887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523" y="1919251"/>
            <a:ext cx="3318198" cy="49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289850" y="2523209"/>
            <a:ext cx="2271712" cy="42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52556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" y="404664"/>
            <a:ext cx="9279533" cy="59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75952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6109" y="0"/>
            <a:ext cx="9375621" cy="70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166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9895136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55776" y="260648"/>
            <a:ext cx="661039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vi-VN" sz="3600" b="1" dirty="0" smtClean="0">
                <a:solidFill>
                  <a:srgbClr val="FFFF00"/>
                </a:solidFill>
              </a:rPr>
              <a:t>Петропа́вловская кре́пость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r>
              <a:rPr lang="az-Cyrl-AZ" sz="3600" b="1" dirty="0" smtClean="0">
                <a:solidFill>
                  <a:srgbClr val="FFFF00"/>
                </a:solidFill>
              </a:rPr>
              <a:t>основана Петром  </a:t>
            </a:r>
            <a:r>
              <a:rPr lang="cs-CZ" sz="3600" b="1" dirty="0" smtClean="0">
                <a:solidFill>
                  <a:srgbClr val="FFFF00"/>
                </a:solidFill>
              </a:rPr>
              <a:t>I.</a:t>
            </a:r>
            <a:r>
              <a:rPr lang="az-Cyrl-AZ" sz="3600" b="1" dirty="0" smtClean="0">
                <a:solidFill>
                  <a:srgbClr val="FFFF00"/>
                </a:solidFill>
              </a:rPr>
              <a:t> в</a:t>
            </a:r>
            <a:r>
              <a:rPr lang="cs-CZ" sz="3600" b="1" dirty="0" smtClean="0">
                <a:solidFill>
                  <a:srgbClr val="FFFF00"/>
                </a:solidFill>
              </a:rPr>
              <a:t> 1703 </a:t>
            </a:r>
            <a:r>
              <a:rPr lang="az-Cyrl-AZ" sz="3600" b="1" dirty="0" smtClean="0">
                <a:solidFill>
                  <a:srgbClr val="FFFF00"/>
                </a:solidFill>
              </a:rPr>
              <a:t>году</a:t>
            </a:r>
            <a:r>
              <a:rPr lang="cs-CZ" sz="3600" b="1" dirty="0" smtClean="0">
                <a:solidFill>
                  <a:srgbClr val="FFFF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39248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3" y="-27919"/>
            <a:ext cx="9144001" cy="7020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88023" y="5595337"/>
            <a:ext cx="38010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Крейсер Аврора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2034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08011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20072" y="2182290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4000" b="1" dirty="0">
                <a:solidFill>
                  <a:srgbClr val="FFFF00"/>
                </a:solidFill>
              </a:rPr>
              <a:t>Памятник 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ru-RU" sz="4000" b="1" dirty="0" smtClean="0">
                <a:solidFill>
                  <a:srgbClr val="FFFF00"/>
                </a:solidFill>
              </a:rPr>
              <a:t>А</a:t>
            </a:r>
            <a:r>
              <a:rPr lang="ru-RU" sz="4000" b="1" dirty="0">
                <a:solidFill>
                  <a:srgbClr val="FFFF00"/>
                </a:solidFill>
              </a:rPr>
              <a:t>. С. Пушкину 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ru-RU" sz="4000" b="1" dirty="0" smtClean="0">
                <a:solidFill>
                  <a:srgbClr val="FFFF00"/>
                </a:solidFill>
              </a:rPr>
              <a:t>на </a:t>
            </a:r>
            <a:r>
              <a:rPr lang="ru-RU" sz="4000" b="1" dirty="0">
                <a:solidFill>
                  <a:srgbClr val="FFFF00"/>
                </a:solidFill>
              </a:rPr>
              <a:t>Площади искусств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1854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3800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11960" y="5157192"/>
            <a:ext cx="416569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Площадь Победы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5182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4056"/>
            <a:ext cx="9112246" cy="6912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14777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8045" cy="6852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476672"/>
            <a:ext cx="460504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>
                <a:solidFill>
                  <a:srgbClr val="FFFF00"/>
                </a:solidFill>
              </a:rPr>
              <a:t>Аэропорт Пулкого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1545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5310"/>
            <a:ext cx="9396536" cy="6842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43608" y="5877272"/>
            <a:ext cx="747935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>
                <a:solidFill>
                  <a:srgbClr val="FFFF00"/>
                </a:solidFill>
              </a:rPr>
              <a:t>Петербургский метрополитен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2252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000" y="0"/>
            <a:ext cx="9168000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9540" y="5373216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az-Cyrl-AZ" sz="3600" b="1" dirty="0">
                <a:solidFill>
                  <a:srgbClr val="FFFF00"/>
                </a:solidFill>
              </a:rPr>
              <a:t>Санкт-петербургский государственный университет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9059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5" y="29344"/>
            <a:ext cx="926400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332656"/>
            <a:ext cx="344517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Исаакиевский 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pPr algn="ctr"/>
            <a:r>
              <a:rPr lang="az-Cyrl-AZ" sz="4000" b="1" dirty="0" smtClean="0">
                <a:solidFill>
                  <a:srgbClr val="FFFF00"/>
                </a:solidFill>
              </a:rPr>
              <a:t>собор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425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6" y="0"/>
            <a:ext cx="5138562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44008" y="1196752"/>
            <a:ext cx="420018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600" b="1" dirty="0">
                <a:solidFill>
                  <a:srgbClr val="FFFF00"/>
                </a:solidFill>
              </a:rPr>
              <a:t>Собор Воскресения 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 algn="ctr"/>
            <a:r>
              <a:rPr lang="az-Cyrl-AZ" sz="3600" b="1" dirty="0" smtClean="0">
                <a:solidFill>
                  <a:srgbClr val="FFFF00"/>
                </a:solidFill>
              </a:rPr>
              <a:t>Христова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4773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458" y="0"/>
            <a:ext cx="924084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5589240"/>
            <a:ext cx="39472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Казанский собор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5676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368" y="18000"/>
            <a:ext cx="9156367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18417" y="5949280"/>
            <a:ext cx="229479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Петергоф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1819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3644"/>
            <a:ext cx="9540552" cy="6844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55563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2" y="0"/>
            <a:ext cx="9279461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148064" y="476672"/>
            <a:ext cx="36984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Зимний дворец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0412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9559555" cy="6835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75656" y="5589240"/>
            <a:ext cx="74018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Государственный Русский музей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3073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69" y="0"/>
            <a:ext cx="9135221" cy="6876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39752" y="5517232"/>
            <a:ext cx="47888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Стадион Петровский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6078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" y="0"/>
            <a:ext cx="931994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66764" y="5805264"/>
            <a:ext cx="39955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Ледовый дворец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5498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970"/>
            <a:ext cx="9216000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260648"/>
            <a:ext cx="9036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2400" b="1" dirty="0">
                <a:solidFill>
                  <a:srgbClr val="FFFF00"/>
                </a:solidFill>
              </a:rPr>
              <a:t>Российский государственный академический Большой драматический театр имени Г. А. Товстоногова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21640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678"/>
            <a:ext cx="9168000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4783217"/>
            <a:ext cx="4572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ru-RU" sz="2800" b="1" dirty="0">
                <a:solidFill>
                  <a:srgbClr val="FFFF00"/>
                </a:solidFill>
              </a:rPr>
              <a:t>Российский государственный академишеский театр драмы им. А. С. Пушкина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308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" y="0"/>
            <a:ext cx="911628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188640"/>
            <a:ext cx="44284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600" b="1" dirty="0">
                <a:solidFill>
                  <a:srgbClr val="FFFF00"/>
                </a:solidFill>
              </a:rPr>
              <a:t>Большой театр кукол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6332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68000" cy="6906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07904" y="6021288"/>
            <a:ext cx="43506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>
                <a:solidFill>
                  <a:srgbClr val="FFFF00"/>
                </a:solidFill>
              </a:rPr>
              <a:t>Мариинский театр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9190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3001" y="1916832"/>
            <a:ext cx="68580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az-Cyrl-AZ" sz="2000" b="1" i="1" dirty="0">
                <a:solidFill>
                  <a:srgbClr val="FFFF00"/>
                </a:solidFill>
              </a:rPr>
              <a:t>Санкт-Петербург - Википедия</a:t>
            </a:r>
            <a:r>
              <a:rPr lang="az-Cyrl-AZ" sz="2000" b="1" dirty="0">
                <a:solidFill>
                  <a:srgbClr val="FFFF00"/>
                </a:solidFill>
              </a:rPr>
              <a:t> [</a:t>
            </a:r>
            <a:r>
              <a:rPr lang="cs-CZ" sz="2000" b="1" dirty="0">
                <a:solidFill>
                  <a:srgbClr val="FFFF00"/>
                </a:solidFill>
              </a:rPr>
              <a:t>online]. 2011 [cit. 2011-06-12]. Http://ru.wikipedia.org/wiki/. Dostupné z WWW: &lt;http://ru.wikipedia.org/wiki/%D0%A1%D0%B0%D0%BD%D0%BA%D1%82-%D0%9F%D0%B5%D1%82%D0%B5%D1%80%D0%B1%D1%83%D1%80%D0%B3&gt;.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63103" y="417438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Zdroje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27813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http://www.mapy.cz/#q=sankt%20peterburg&amp;t=s&amp;x=30.446187&amp;y=59.901678&amp;z=9&amp;qp=30.358671_59.944494_30.377770_59.946660_15</a:t>
            </a:r>
            <a:r>
              <a:rPr lang="cs-CZ" b="1" dirty="0" smtClean="0">
                <a:solidFill>
                  <a:srgbClr val="FFFF00"/>
                </a:solidFill>
              </a:rPr>
              <a:t>        mapa odkaz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7531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478</Words>
  <Application>Microsoft Office PowerPoint</Application>
  <PresentationFormat>Předvádění na obrazovce (4:3)</PresentationFormat>
  <Paragraphs>66</Paragraphs>
  <Slides>48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48</vt:i4>
      </vt:variant>
    </vt:vector>
  </HeadingPairs>
  <TitlesOfParts>
    <vt:vector size="49" baseType="lpstr">
      <vt:lpstr>Motiv systému Office</vt:lpstr>
      <vt:lpstr>Šablona 32</vt:lpstr>
      <vt:lpstr>Санкт-Петербург </vt:lpstr>
      <vt:lpstr>Санкт-Петербург (Leningrad)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Санкт-Петербург (Leningrad)</dc:title>
  <dc:creator>Admin</dc:creator>
  <cp:lastModifiedBy>Admin</cp:lastModifiedBy>
  <cp:revision>104</cp:revision>
  <dcterms:created xsi:type="dcterms:W3CDTF">2011-06-10T18:49:27Z</dcterms:created>
  <dcterms:modified xsi:type="dcterms:W3CDTF">2011-10-21T17:34:23Z</dcterms:modified>
</cp:coreProperties>
</file>