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56" r:id="rId4"/>
    <p:sldId id="259" r:id="rId5"/>
    <p:sldId id="267" r:id="rId6"/>
    <p:sldId id="257" r:id="rId7"/>
    <p:sldId id="265" r:id="rId8"/>
    <p:sldId id="258" r:id="rId9"/>
    <p:sldId id="268" r:id="rId10"/>
    <p:sldId id="269" r:id="rId11"/>
    <p:sldId id="260" r:id="rId12"/>
    <p:sldId id="270" r:id="rId13"/>
    <p:sldId id="262" r:id="rId14"/>
    <p:sldId id="263" r:id="rId15"/>
    <p:sldId id="264" r:id="rId16"/>
    <p:sldId id="271" r:id="rId17"/>
    <p:sldId id="276" r:id="rId18"/>
    <p:sldId id="277" r:id="rId19"/>
    <p:sldId id="274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56" autoAdjust="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60000"/>
                <a:lumOff val="40000"/>
              </a:schemeClr>
            </a:gs>
            <a:gs pos="62000">
              <a:schemeClr val="accent4">
                <a:lumMod val="60000"/>
                <a:lumOff val="4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9/9c/Flag_of_Denmark.svg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Faersk%C3%A9_ostrovy" TargetMode="External"/><Relationship Id="rId2" Type="http://schemas.openxmlformats.org/officeDocument/2006/relationships/hyperlink" Target="http://cs.wikipedia.org/wiki/Gr%C3%B3nsko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j%C3%A6lland" TargetMode="External"/><Relationship Id="rId2" Type="http://schemas.openxmlformats.org/officeDocument/2006/relationships/hyperlink" Target="http://cs.wikipedia.org/wiki/Fyn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Guden%C3%A5" TargetMode="External"/><Relationship Id="rId2" Type="http://schemas.openxmlformats.org/officeDocument/2006/relationships/hyperlink" Target="http://cs.wikipedia.org/wiki/M%C3%B8lleh%C3%B8j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da%C5%88" TargetMode="External"/><Relationship Id="rId2" Type="http://schemas.openxmlformats.org/officeDocument/2006/relationships/hyperlink" Target="http://cs.wikipedia.org/wiki/V%C4%9Btrn%C3%A1_elektr%C3%A1rn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%C3%85rhus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j%C3%A6lland" TargetMode="External"/><Relationship Id="rId7" Type="http://schemas.openxmlformats.org/officeDocument/2006/relationships/image" Target="../media/image15.png"/><Relationship Id="rId2" Type="http://schemas.openxmlformats.org/officeDocument/2006/relationships/hyperlink" Target="http://cs.wikipedia.org/wiki/Most_p%C5%99es_Velk%C3%BD_Belt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hyperlink" Target="http://cs.wikipedia.org/wiki/1998" TargetMode="External"/><Relationship Id="rId4" Type="http://schemas.openxmlformats.org/officeDocument/2006/relationships/hyperlink" Target="http://cs.wikipedia.org/wiki/Fyn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cs.wikipedia.org/wiki/Z%C3%A1bavn%C3%AD_park_Tivoli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://cs.wikipedia.org/wiki/Lego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1143396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VY_32_INOVACE_04_PUTOVÁNÍ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PO EVROPĚ</a:t>
                      </a: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_DÁNSKO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387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6974821"/>
              </p:ext>
            </p:extLst>
          </p:nvPr>
        </p:nvGraphicFramePr>
        <p:xfrm>
          <a:off x="1431335" y="1844824"/>
          <a:ext cx="6525041" cy="4440774"/>
        </p:xfrm>
        <a:graphic>
          <a:graphicData uri="http://schemas.openxmlformats.org/drawingml/2006/table">
            <a:tbl>
              <a:tblPr/>
              <a:tblGrid>
                <a:gridCol w="1680394"/>
                <a:gridCol w="4844647"/>
              </a:tblGrid>
              <a:tr h="36262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určena pro žáky 5. ročníku a slouží k doplnění učiva o Evropě.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OČEKÁVANÝ VÝSTUP:</a:t>
                      </a:r>
                      <a:endParaRPr lang="cs-CZ" sz="8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Určí polohu státu v Evropě a uvede některé zajímavosti.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Grónsko, Faerské ostrovy,</a:t>
                      </a:r>
                      <a:r>
                        <a:rPr lang="cs-CZ" sz="1200" dirty="0" smtClean="0"/>
                        <a:t> Fyn, Sjælland , královna Markéta II, Gudenå, most přes Velký Belt, H.CH. Andersen, Tivoli, Kodaň.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6239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Flag of Denmark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932" y="2859476"/>
            <a:ext cx="2823655" cy="2136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172281" y="1323652"/>
            <a:ext cx="247895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/>
              <a:t>DÁNSKO</a:t>
            </a:r>
            <a:endParaRPr lang="cs-CZ" sz="44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323652"/>
            <a:ext cx="4326173" cy="4655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67744" y="916271"/>
            <a:ext cx="6429400" cy="49296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Dánsko</a:t>
            </a: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/>
              <a:t>země </a:t>
            </a:r>
            <a:r>
              <a:rPr lang="cs-CZ" dirty="0" smtClean="0"/>
              <a:t>leží </a:t>
            </a:r>
            <a:r>
              <a:rPr lang="cs-CZ" dirty="0"/>
              <a:t>v severní Evropě. Spolu s </a:t>
            </a:r>
            <a:r>
              <a:rPr lang="cs-CZ" dirty="0">
                <a:hlinkClick r:id="rId2" tooltip="Grónsko"/>
              </a:rPr>
              <a:t>Grónskem</a:t>
            </a:r>
            <a:r>
              <a:rPr lang="cs-CZ" dirty="0"/>
              <a:t> a </a:t>
            </a:r>
            <a:r>
              <a:rPr lang="cs-CZ" dirty="0">
                <a:hlinkClick r:id="rId3" tooltip="Faerské ostrovy"/>
              </a:rPr>
              <a:t>Faerskými ostrovy</a:t>
            </a:r>
            <a:r>
              <a:rPr lang="cs-CZ" dirty="0"/>
              <a:t> tvoří státní celek Dánské </a:t>
            </a:r>
            <a:r>
              <a:rPr lang="cs-CZ" dirty="0" smtClean="0"/>
              <a:t>království.</a:t>
            </a:r>
          </a:p>
          <a:p>
            <a:pPr marL="0" indent="0">
              <a:buNone/>
            </a:pPr>
            <a:r>
              <a:rPr lang="cs-CZ" dirty="0" smtClean="0"/>
              <a:t>Dánsko </a:t>
            </a:r>
            <a:r>
              <a:rPr lang="cs-CZ" dirty="0"/>
              <a:t>je nejmenší ze severských zemí, neleží však na Skandinávském poloostrově. Je tvořeno Jutským poloostrovem, ostrovy Fyn, </a:t>
            </a:r>
            <a:r>
              <a:rPr lang="cs-CZ" dirty="0" smtClean="0"/>
              <a:t>Sjælland </a:t>
            </a:r>
            <a:r>
              <a:rPr lang="cs-CZ" dirty="0"/>
              <a:t>stovkami dalších menších ostrovů.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1512168" cy="3264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4759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Na východě je omýváno Baltským mořem a na západě mořem Severním. Jedinou suchou hranici má Dánsko na jihu s Německem, další blízké země jsou na jihu Polsko, na severu a severovýchodě Švédsko a na severu Norsko. 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501007"/>
            <a:ext cx="5701889" cy="2979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97381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32656"/>
            <a:ext cx="6480720" cy="65253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Dánské království je </a:t>
            </a:r>
            <a:r>
              <a:rPr lang="cs-CZ" dirty="0" smtClean="0"/>
              <a:t>konstituční </a:t>
            </a:r>
            <a:r>
              <a:rPr lang="cs-CZ" dirty="0"/>
              <a:t>monarchií, kde má moc výkonnou formálně v rukou královna Markéta II. jako hlava státu. Ve skutečnosti je </a:t>
            </a:r>
            <a:r>
              <a:rPr lang="cs-CZ" dirty="0" smtClean="0"/>
              <a:t>moc </a:t>
            </a:r>
            <a:r>
              <a:rPr lang="cs-CZ" dirty="0"/>
              <a:t>výkonná v rukou ministerského předsedy, který je hlavou vlády, a dalších ministrů tvořících vládu. Všichni ministři jsou odpovědní parlamentu, moci </a:t>
            </a:r>
            <a:r>
              <a:rPr lang="cs-CZ" dirty="0" smtClean="0"/>
              <a:t>zákonodárné</a:t>
            </a:r>
            <a:r>
              <a:rPr lang="cs-CZ" dirty="0"/>
              <a:t>.</a:t>
            </a:r>
            <a:r>
              <a:rPr lang="cs-CZ" dirty="0" smtClean="0"/>
              <a:t> </a:t>
            </a:r>
            <a:r>
              <a:rPr lang="cs-CZ" dirty="0"/>
              <a:t>Parlament je </a:t>
            </a:r>
            <a:r>
              <a:rPr lang="cs-CZ" dirty="0" smtClean="0"/>
              <a:t>jednokomorový</a:t>
            </a:r>
            <a:r>
              <a:rPr lang="cs-CZ" dirty="0"/>
              <a:t>, má 179 </a:t>
            </a:r>
            <a:r>
              <a:rPr lang="cs-CZ" dirty="0" smtClean="0"/>
              <a:t>křesel. </a:t>
            </a:r>
            <a:r>
              <a:rPr lang="cs-CZ" dirty="0"/>
              <a:t>Volby do parlamentu jsou každé čtyři </a:t>
            </a:r>
            <a:r>
              <a:rPr lang="cs-CZ" dirty="0" smtClean="0"/>
              <a:t>roky.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4755" y="1905178"/>
            <a:ext cx="2411760" cy="32907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3672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Kodaň</a:t>
            </a:r>
            <a:r>
              <a:rPr lang="cs-CZ" dirty="0" smtClean="0"/>
              <a:t> je </a:t>
            </a:r>
            <a:r>
              <a:rPr lang="cs-CZ" dirty="0"/>
              <a:t>hlavní a největší město Dánska. </a:t>
            </a:r>
            <a:r>
              <a:rPr lang="cs-CZ" dirty="0" smtClean="0"/>
              <a:t>Ve </a:t>
            </a:r>
            <a:r>
              <a:rPr lang="cs-CZ" dirty="0"/>
              <a:t>městě samém žije asi půl milionu obyvatel, v celé městské aglomeraci přibližně přes jeden milion. Kodaň je sídlem dánské královny.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5235" y="3085915"/>
            <a:ext cx="4680520" cy="3510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9234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Dánsko </a:t>
            </a:r>
            <a:r>
              <a:rPr lang="cs-CZ" dirty="0"/>
              <a:t>leží na Jutském poloostrově a na 443 pojmenovaných ostrovech, ze kterých je 76 (2006) celoročně obývaných. Nejdůležitější jsou ostrovy </a:t>
            </a:r>
            <a:r>
              <a:rPr lang="cs-CZ" dirty="0">
                <a:hlinkClick r:id="rId2" tooltip="Fyn"/>
              </a:rPr>
              <a:t>Fyn</a:t>
            </a:r>
            <a:r>
              <a:rPr lang="cs-CZ" dirty="0"/>
              <a:t> a </a:t>
            </a:r>
            <a:r>
              <a:rPr lang="cs-CZ" dirty="0">
                <a:hlinkClick r:id="rId3" tooltip="Sjælland"/>
              </a:rPr>
              <a:t>Sjælland</a:t>
            </a:r>
            <a:r>
              <a:rPr lang="cs-CZ" dirty="0"/>
              <a:t>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924944"/>
            <a:ext cx="3694113" cy="3011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prava 1"/>
          <p:cNvSpPr/>
          <p:nvPr/>
        </p:nvSpPr>
        <p:spPr>
          <a:xfrm>
            <a:off x="4782847" y="494116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 tooltip="Fyn"/>
              </a:rPr>
              <a:t> Fyn 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 rot="18334573">
            <a:off x="5129027" y="5574409"/>
            <a:ext cx="1626480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  <a:hlinkClick r:id="rId3" tooltip="Sjælland"/>
              </a:rPr>
              <a:t>Sjælland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8774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Povrch země je tvořen rovinami a nížinami, průměrná výška dosahuje jen 30 m n. m. Nejvyššími body Dánska jsou </a:t>
            </a:r>
            <a:r>
              <a:rPr lang="cs-CZ" dirty="0">
                <a:hlinkClick r:id="rId2" tooltip="Møllehøj"/>
              </a:rPr>
              <a:t>Møllehøj</a:t>
            </a:r>
            <a:r>
              <a:rPr lang="cs-CZ" dirty="0"/>
              <a:t> a Yding Skovhøj, oba 171 m n. m.</a:t>
            </a:r>
          </a:p>
          <a:p>
            <a:pPr marL="0" indent="0">
              <a:buNone/>
            </a:pPr>
            <a:r>
              <a:rPr lang="cs-CZ" dirty="0"/>
              <a:t>Dánské podnebí je oceánské s rostoucími kontinentálními vlivy směrem k Baltskému moři. Léta jsou chladná, zimy pak mírné a deštivé. Časté jsou větry a </a:t>
            </a:r>
            <a:r>
              <a:rPr lang="cs-CZ" dirty="0" smtClean="0"/>
              <a:t>mlhy.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Největší </a:t>
            </a:r>
            <a:r>
              <a:rPr lang="cs-CZ" dirty="0"/>
              <a:t>řekou je </a:t>
            </a:r>
            <a:r>
              <a:rPr lang="cs-CZ" dirty="0">
                <a:hlinkClick r:id="rId3" tooltip="Gudenå"/>
              </a:rPr>
              <a:t>Gudenå</a:t>
            </a:r>
            <a:r>
              <a:rPr lang="cs-CZ" dirty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0915" y="4221088"/>
            <a:ext cx="3429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11683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052736"/>
            <a:ext cx="8136904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Západ země pokrývají vřesoviště a rašeliniště. Lesy zahrnují 11 % plochy (před sto lety 4 %). Na východě jsou listnaté. Jehličnaté lesy jsou využívány pro hospodářské účely nebo jako ochrana </a:t>
            </a:r>
            <a:r>
              <a:rPr lang="cs-CZ" dirty="0" smtClean="0"/>
              <a:t>pobřeží.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343881"/>
            <a:ext cx="4248472" cy="31863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3785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</a:t>
            </a:r>
            <a:r>
              <a:rPr lang="cs-CZ" dirty="0"/>
              <a:t> zemědělství pracuje jen 6 % ekonomicky činného obyvatelstva. Obdělávaná půda tvoří asi 56 % rozlohy, což je nejvíce v Evropě.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Pěstují </a:t>
            </a:r>
            <a:r>
              <a:rPr lang="cs-CZ" dirty="0"/>
              <a:t>se obilniny (pšenice), brambory a cukrová řepa.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Základem </a:t>
            </a:r>
            <a:r>
              <a:rPr lang="cs-CZ" dirty="0"/>
              <a:t>zemědělské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výroby </a:t>
            </a:r>
            <a:r>
              <a:rPr lang="cs-CZ" dirty="0"/>
              <a:t>je </a:t>
            </a:r>
            <a:r>
              <a:rPr lang="cs-CZ" dirty="0" smtClean="0"/>
              <a:t>chov </a:t>
            </a:r>
            <a:r>
              <a:rPr lang="cs-CZ" dirty="0"/>
              <a:t>skotu,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prasat </a:t>
            </a:r>
            <a:r>
              <a:rPr lang="cs-CZ" dirty="0"/>
              <a:t>a drůbeže.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Významný </a:t>
            </a:r>
            <a:r>
              <a:rPr lang="cs-CZ" dirty="0"/>
              <a:t>je mořský rybolov.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0218" y="2708920"/>
            <a:ext cx="4242048" cy="2630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0985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8229600" cy="66967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Dánsko má malé množství nerostných surovin. </a:t>
            </a:r>
            <a:r>
              <a:rPr lang="cs-CZ" dirty="0" smtClean="0"/>
              <a:t>Většina </a:t>
            </a:r>
            <a:r>
              <a:rPr lang="cs-CZ" dirty="0"/>
              <a:t>elektráren je tepelných. Specifický je vysoký podíl </a:t>
            </a:r>
            <a:r>
              <a:rPr lang="cs-CZ" dirty="0">
                <a:hlinkClick r:id="rId2" tooltip="Větrná elektrárna"/>
              </a:rPr>
              <a:t>větrných elektráren</a:t>
            </a:r>
            <a:r>
              <a:rPr lang="cs-CZ" dirty="0"/>
              <a:t> na spotřebě elektrické energie (25,9 % v roce 2011).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Významné </a:t>
            </a:r>
            <a:r>
              <a:rPr lang="cs-CZ" dirty="0"/>
              <a:t>postavení má námořní doprava, pobřežní plavba a automobilová doprava. Ostrovy spojují mosty nebo trajektové linky. Dánsko je významnou dopravní spojnicí mezi Skandinávií a zbytkem Evropy. Hlavními přístavy jsou: </a:t>
            </a:r>
            <a:r>
              <a:rPr lang="cs-CZ" dirty="0">
                <a:hlinkClick r:id="rId3" tooltip="Kodaň"/>
              </a:rPr>
              <a:t>Kodaň</a:t>
            </a:r>
            <a:r>
              <a:rPr lang="cs-CZ" dirty="0"/>
              <a:t>, Esbjerg, Ålborg, </a:t>
            </a:r>
            <a:r>
              <a:rPr lang="cs-CZ" dirty="0">
                <a:hlinkClick r:id="rId4" tooltip="Århus"/>
              </a:rPr>
              <a:t>Århus</a:t>
            </a:r>
            <a:r>
              <a:rPr lang="cs-CZ" dirty="0"/>
              <a:t>. V Kodani je také významné mezinárodní letiště.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4352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78775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Nejznámějším Dánem je pravděpodobně Hans Christian Andersen, jehož pohádky zná celý svět.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276872"/>
            <a:ext cx="2880320" cy="3534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89527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Zajímavosti</a:t>
            </a:r>
          </a:p>
          <a:p>
            <a:r>
              <a:rPr lang="cs-CZ" dirty="0">
                <a:hlinkClick r:id="rId2" tooltip="Most přes Velký Belt"/>
              </a:rPr>
              <a:t>Most přes Velký Belt</a:t>
            </a:r>
            <a:r>
              <a:rPr lang="cs-CZ" dirty="0"/>
              <a:t>, spojující ostrovy </a:t>
            </a:r>
            <a:r>
              <a:rPr lang="cs-CZ" dirty="0">
                <a:hlinkClick r:id="rId3" tooltip="Sjælland"/>
              </a:rPr>
              <a:t>Sjælland</a:t>
            </a:r>
            <a:r>
              <a:rPr lang="cs-CZ" dirty="0"/>
              <a:t> a </a:t>
            </a:r>
            <a:r>
              <a:rPr lang="cs-CZ" dirty="0">
                <a:hlinkClick r:id="rId4" tooltip="Fyn"/>
              </a:rPr>
              <a:t>Fyn</a:t>
            </a:r>
            <a:r>
              <a:rPr lang="cs-CZ" dirty="0"/>
              <a:t>, uvedený v provoz roku </a:t>
            </a:r>
            <a:r>
              <a:rPr lang="cs-CZ" dirty="0">
                <a:hlinkClick r:id="rId5" tooltip="1998"/>
              </a:rPr>
              <a:t>1998</a:t>
            </a:r>
            <a:r>
              <a:rPr lang="cs-CZ" dirty="0"/>
              <a:t> – jedná se o druhý nejdelší visutý most na světě</a:t>
            </a:r>
            <a:r>
              <a:rPr lang="cs-CZ" dirty="0" smtClean="0"/>
              <a:t>;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7868" y="3194849"/>
            <a:ext cx="2952328" cy="29324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081001"/>
            <a:ext cx="3384376" cy="2539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3909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1346" y="692696"/>
            <a:ext cx="8229600" cy="1008112"/>
          </a:xfrm>
        </p:spPr>
        <p:txBody>
          <a:bodyPr>
            <a:normAutofit lnSpcReduction="10000"/>
          </a:bodyPr>
          <a:lstStyle/>
          <a:p>
            <a:r>
              <a:rPr lang="cs-CZ" dirty="0">
                <a:hlinkClick r:id="rId2" tooltip="Zábavní park Tivoli"/>
              </a:rPr>
              <a:t>Zábavní park Tivoli</a:t>
            </a:r>
            <a:r>
              <a:rPr lang="cs-CZ" dirty="0"/>
              <a:t> – nejstarší zábavní park v Evropě;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152381"/>
            <a:ext cx="3593842" cy="23943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32856"/>
            <a:ext cx="4007902" cy="2670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5315" y="1779651"/>
            <a:ext cx="2630347" cy="19267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67503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48681"/>
            <a:ext cx="8229600" cy="936104"/>
          </a:xfrm>
        </p:spPr>
        <p:txBody>
          <a:bodyPr/>
          <a:lstStyle/>
          <a:p>
            <a:r>
              <a:rPr lang="cs-CZ" dirty="0"/>
              <a:t>Z Dánska pochází stavebnice </a:t>
            </a:r>
            <a:r>
              <a:rPr lang="cs-CZ" dirty="0">
                <a:hlinkClick r:id="rId2" tooltip="Lego"/>
              </a:rPr>
              <a:t>Lego</a:t>
            </a:r>
            <a:r>
              <a:rPr lang="cs-CZ" dirty="0"/>
              <a:t>;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9118" y="2276872"/>
            <a:ext cx="3693715" cy="27731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5461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/>
              <a:t>T</a:t>
            </a:r>
            <a:r>
              <a:rPr lang="cs-CZ" dirty="0" smtClean="0"/>
              <a:t>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507288" cy="521744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velký ostrov patří </a:t>
            </a:r>
            <a:r>
              <a:rPr lang="cs-CZ" dirty="0"/>
              <a:t>D</a:t>
            </a:r>
            <a:r>
              <a:rPr lang="cs-CZ" dirty="0" smtClean="0"/>
              <a:t>ánsku?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vypadá dánská vlajka?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jmenuje dánská královna?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Která moře omývají Dánsko na východě a       na západě?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jmenuje největší dánská řeka?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Znáš jméno známého dánského pohádkáře?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jmenuje nejstarší zábavní park v Evropě?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Víš název stavebnice, která z </a:t>
            </a:r>
            <a:r>
              <a:rPr lang="cs-CZ" dirty="0"/>
              <a:t>D</a:t>
            </a:r>
            <a:r>
              <a:rPr lang="cs-CZ" dirty="0" smtClean="0"/>
              <a:t>ánska pochází 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577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Grónsko.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Bílý kříž v červeném poli.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Královna Markéta II.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východě </a:t>
            </a:r>
            <a:r>
              <a:rPr lang="cs-CZ" dirty="0"/>
              <a:t>B</a:t>
            </a:r>
            <a:r>
              <a:rPr lang="cs-CZ" dirty="0" smtClean="0"/>
              <a:t>altské, na západě Severní moře.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Gudenå.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Hans Christian Andersen.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Tivoli.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Lego.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34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90872" y="1412777"/>
            <a:ext cx="8229600" cy="518457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http://commons.wikimedia.org/wiki/File:D%C3%A4nemark_Kaart_cia.png?uselang=cs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http://cs.wikipedia.org/wiki/Soubor:Flag_of_Denmark.svg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http://cs.wikipedia.org/wiki/D%C3%A1nsko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http://cs.wikipedia.org/wiki/Soubor:Greenland-CIA_WFB_Map.png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http://commons.wikimedia.org/wiki/File:Kolding_fjord_Denmark_seen_from_west_100.jpg?uselang=cs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http://commons.wikimedia.org/wiki/File:Dronning_Margerethe_5_sep_2004_.jpg?uselang=cs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http://cs.wikipedia.org/wiki/Koda%C5%88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http://cs.wikipedia.org/wiki/Soubor:Vor_Frelsers_Kirke-view9.jpg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http://commons.wikimedia.org/wiki/File:Denmark_satellit3.jpg?uselang=cs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http://commons.wikimedia.org/wiki/File:Gudenaaen.jpg?uselang=cs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http://commons.wikimedia.org/wiki/File:Gl._Fredskov_SB11_07.JPG?uselang=cs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http://cs.wikipedia.org/wiki/Soubor:Sow_with_piglet.jpg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6452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56595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http://cs.wikipedia.org/wiki/Soubor:H.C.Andersen_daguerreotypi.jpg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http://commons.wikimedia.org/wiki/File:Storebaeltsbroen_seen_from_above.JPG?uselang=cs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http://commons.wikimedia.org/wiki/File:Storebaeltsbroen.JPG?uselang=cs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http://commons.wikimedia.org/wiki/File:Tivoli_Copenhagen_night.jpg?uselang=cs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http://commons.wikimedia.org/wiki/File:Tivoligardens2.jpg?uselang=cs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http://commons.wikimedia.org/wiki/File:Tivoligardens1.jpg?uselang=cs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http://cs.wikipedia.org/wiki/Soubor:LEGO_brick.png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[cit. 2013-05-07]. 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1099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319</TotalTime>
  <Words>423</Words>
  <Application>Microsoft Office PowerPoint</Application>
  <PresentationFormat>Předvádění na obrazovce (4:3)</PresentationFormat>
  <Paragraphs>97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Test</vt:lpstr>
      <vt:lpstr>Odpovědi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25</cp:revision>
  <dcterms:created xsi:type="dcterms:W3CDTF">2012-08-20T19:24:43Z</dcterms:created>
  <dcterms:modified xsi:type="dcterms:W3CDTF">2013-05-21T21:42:48Z</dcterms:modified>
</cp:coreProperties>
</file>