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1" r:id="rId2"/>
    <p:sldId id="272" r:id="rId3"/>
    <p:sldId id="265" r:id="rId4"/>
    <p:sldId id="266" r:id="rId5"/>
    <p:sldId id="263" r:id="rId6"/>
    <p:sldId id="267" r:id="rId7"/>
    <p:sldId id="258" r:id="rId8"/>
    <p:sldId id="268" r:id="rId9"/>
    <p:sldId id="262" r:id="rId10"/>
    <p:sldId id="259" r:id="rId11"/>
    <p:sldId id="269" r:id="rId12"/>
    <p:sldId id="264" r:id="rId13"/>
    <p:sldId id="270" r:id="rId14"/>
    <p:sldId id="273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E034"/>
    <a:srgbClr val="F96FAD"/>
    <a:srgbClr val="D278C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567D6E-9F40-4A58-8068-343F819F3B3B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7667C8-16DB-4BD2-9548-92CE8F1325A7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18161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C578D-806E-46E4-AF94-96D6E2773534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02836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D278C7"/>
            </a:gs>
            <a:gs pos="81000">
              <a:srgbClr val="F96FAD"/>
            </a:gs>
            <a:gs pos="53000">
              <a:srgbClr val="C3E034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pPr/>
              <a:t>18.6.2013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Edgar_Allan_Poe_2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08508962"/>
              </p:ext>
            </p:extLst>
          </p:nvPr>
        </p:nvGraphicFramePr>
        <p:xfrm>
          <a:off x="1259632" y="2636912"/>
          <a:ext cx="6696744" cy="3155403"/>
        </p:xfrm>
        <a:graphic>
          <a:graphicData uri="http://schemas.openxmlformats.org/drawingml/2006/table">
            <a:tbl>
              <a:tblPr/>
              <a:tblGrid>
                <a:gridCol w="1242034"/>
                <a:gridCol w="5454710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36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VY_32_INOVACE_19_LITERATURA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PRO DĚTI_DETEKTIVNÍ PŘÍBĚH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8049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2945468097"/>
              </p:ext>
            </p:extLst>
          </p:nvPr>
        </p:nvGraphicFramePr>
        <p:xfrm>
          <a:off x="1431335" y="1594447"/>
          <a:ext cx="6281329" cy="4565037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vymezení pojmu detektivní příběh a k seznámení s některými autory a jejich díly.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Umí charakterizovat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detektivní příběh a uvede příklady.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b="0" dirty="0" smtClean="0">
                          <a:latin typeface="Arial" pitchFamily="34" charset="0"/>
                          <a:cs typeface="Arial" pitchFamily="34" charset="0"/>
                        </a:rPr>
                        <a:t>Erich Kästner, František</a:t>
                      </a:r>
                      <a:r>
                        <a:rPr lang="cs-CZ" sz="1200" b="0" baseline="0" dirty="0" smtClean="0">
                          <a:latin typeface="Arial" pitchFamily="34" charset="0"/>
                          <a:cs typeface="Arial" pitchFamily="34" charset="0"/>
                        </a:rPr>
                        <a:t> Langer, Václav Řezáč, </a:t>
                      </a:r>
                      <a:r>
                        <a:rPr lang="cs-CZ" sz="1200" b="0" dirty="0" smtClean="0">
                          <a:latin typeface="Arial" pitchFamily="34" charset="0"/>
                          <a:cs typeface="Arial" pitchFamily="34" charset="0"/>
                        </a:rPr>
                        <a:t> Václav Steklač, Miloslav Švandrlík, Astrid Lingrenová</a:t>
                      </a:r>
                      <a:endParaRPr lang="cs-CZ" sz="12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Výklad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7422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3"/>
            <a:ext cx="5842992" cy="58309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Detektivní román</a:t>
            </a:r>
            <a:r>
              <a:rPr lang="cs-CZ" dirty="0"/>
              <a:t> a </a:t>
            </a:r>
            <a:r>
              <a:rPr lang="cs-CZ" b="1" dirty="0"/>
              <a:t>detektivní povídka</a:t>
            </a:r>
            <a:r>
              <a:rPr lang="cs-CZ" dirty="0"/>
              <a:t>, lidově </a:t>
            </a:r>
            <a:r>
              <a:rPr lang="cs-CZ" b="1" dirty="0"/>
              <a:t>detektivka</a:t>
            </a:r>
            <a:r>
              <a:rPr lang="cs-CZ" dirty="0"/>
              <a:t>, je jeden z nejpopulárnějších žánrů zábavné literatury.</a:t>
            </a:r>
          </a:p>
          <a:p>
            <a:pPr marL="0" indent="0">
              <a:buNone/>
            </a:pPr>
            <a:r>
              <a:rPr lang="cs-CZ" dirty="0"/>
              <a:t>Jeho počátky </a:t>
            </a:r>
            <a:r>
              <a:rPr lang="cs-CZ" dirty="0" smtClean="0"/>
              <a:t>lze </a:t>
            </a:r>
            <a:r>
              <a:rPr lang="cs-CZ" dirty="0"/>
              <a:t>hledat v tzv. šibalském </a:t>
            </a:r>
            <a:r>
              <a:rPr lang="cs-CZ" dirty="0" smtClean="0"/>
              <a:t>a </a:t>
            </a:r>
            <a:r>
              <a:rPr lang="cs-CZ" dirty="0"/>
              <a:t>loupežnickém románu z 18. </a:t>
            </a:r>
            <a:r>
              <a:rPr lang="cs-CZ" dirty="0" smtClean="0"/>
              <a:t>století.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Za první detektivní prózu v historii bývá považována povídka </a:t>
            </a:r>
            <a:r>
              <a:rPr lang="cs-CZ" b="1" dirty="0"/>
              <a:t>Edgara Allana Poea Vraždy v ulici Morgue</a:t>
            </a:r>
            <a:r>
              <a:rPr lang="cs-CZ" dirty="0"/>
              <a:t> (</a:t>
            </a:r>
            <a:r>
              <a:rPr lang="cs-CZ" dirty="0" smtClean="0"/>
              <a:t>1841).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08920"/>
            <a:ext cx="2309495" cy="2892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43156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79712" y="548680"/>
            <a:ext cx="6696744" cy="58326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Detektivky mají zápletku založenou na zločinu, nejčastěji vraždě, po jehož pachateli, detailech způsobu provedení nebo motivu pátrá </a:t>
            </a:r>
            <a:r>
              <a:rPr lang="cs-CZ" dirty="0" smtClean="0"/>
              <a:t>detektiv. </a:t>
            </a:r>
          </a:p>
          <a:p>
            <a:pPr marL="0" indent="0">
              <a:buNone/>
            </a:pPr>
            <a:r>
              <a:rPr lang="cs-CZ" dirty="0" smtClean="0"/>
              <a:t>Autor </a:t>
            </a:r>
            <a:r>
              <a:rPr lang="cs-CZ" dirty="0"/>
              <a:t>musí postupovat logicky, aby čtenář mohl sledovat postup dedukce ze stop. Velmi časté je, že postava téhož detektiva vystupuje </a:t>
            </a:r>
            <a:r>
              <a:rPr lang="cs-CZ"/>
              <a:t>opakovaně </a:t>
            </a:r>
            <a:r>
              <a:rPr lang="cs-CZ" smtClean="0"/>
              <a:t>   v </a:t>
            </a:r>
            <a:r>
              <a:rPr lang="cs-CZ" dirty="0"/>
              <a:t>řadě děl téhož autora.</a:t>
            </a:r>
          </a:p>
          <a:p>
            <a:pPr marL="0" indent="0">
              <a:buNone/>
            </a:pPr>
            <a:r>
              <a:rPr lang="cs-CZ" dirty="0"/>
              <a:t>Detektivky také bývají častým námětem pro další </a:t>
            </a:r>
            <a:r>
              <a:rPr lang="cs-CZ" dirty="0" smtClean="0"/>
              <a:t>v </a:t>
            </a:r>
            <a:r>
              <a:rPr lang="cs-CZ" dirty="0"/>
              <a:t>rozhlase, filmu a televizi.</a:t>
            </a:r>
          </a:p>
          <a:p>
            <a:endParaRPr lang="cs-CZ" dirty="0"/>
          </a:p>
        </p:txBody>
      </p:sp>
      <p:pic>
        <p:nvPicPr>
          <p:cNvPr id="2050" name="Picture 2" descr="C:\Users\Marcela\AppData\Local\Microsoft\Windows\Temporary Internet Files\Content.IE5\4WUL45I6\MC9000536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605" y="1484784"/>
            <a:ext cx="1303934" cy="178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arcela\AppData\Local\Microsoft\Windows\Temporary Internet Files\Content.IE5\ST8LOSVR\MC9003002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3056"/>
            <a:ext cx="1568089" cy="140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9295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91264" cy="5793507"/>
          </a:xfrm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cs-CZ" sz="3200" b="1" dirty="0" smtClean="0"/>
              <a:t>Dětská </a:t>
            </a:r>
            <a:r>
              <a:rPr lang="cs-CZ" sz="3200" b="1" dirty="0"/>
              <a:t>detektivka</a:t>
            </a:r>
            <a:r>
              <a:rPr lang="cs-CZ" sz="3200" dirty="0"/>
              <a:t> </a:t>
            </a:r>
            <a:r>
              <a:rPr lang="cs-CZ" sz="3200" dirty="0" smtClean="0"/>
              <a:t>se vyvinula z</a:t>
            </a:r>
            <a:r>
              <a:rPr lang="cs-CZ" sz="3200" dirty="0"/>
              <a:t> detektivního </a:t>
            </a:r>
            <a:r>
              <a:rPr lang="cs-CZ" sz="3200" dirty="0" smtClean="0"/>
              <a:t>románu. </a:t>
            </a:r>
          </a:p>
          <a:p>
            <a:pPr marL="0" lvl="1" indent="0">
              <a:buNone/>
            </a:pPr>
            <a:r>
              <a:rPr lang="cs-CZ" sz="3200" dirty="0" smtClean="0"/>
              <a:t>Dětské</a:t>
            </a:r>
            <a:r>
              <a:rPr lang="cs-CZ" sz="3200" dirty="0"/>
              <a:t>, zejména chlapecké </a:t>
            </a:r>
            <a:r>
              <a:rPr lang="cs-CZ" sz="3200" b="1" dirty="0"/>
              <a:t>party</a:t>
            </a:r>
            <a:r>
              <a:rPr lang="cs-CZ" sz="3200" dirty="0"/>
              <a:t> spjaté tajnými přísahami či společným tajemstvím, opar </a:t>
            </a:r>
            <a:r>
              <a:rPr lang="cs-CZ" sz="3200" b="1" dirty="0"/>
              <a:t>dobrodružnosti</a:t>
            </a:r>
            <a:r>
              <a:rPr lang="cs-CZ" sz="3200" dirty="0"/>
              <a:t> a romantiky, </a:t>
            </a:r>
            <a:r>
              <a:rPr lang="cs-CZ" sz="3200" dirty="0" smtClean="0"/>
              <a:t>to </a:t>
            </a:r>
            <a:r>
              <a:rPr lang="cs-CZ" sz="3200" dirty="0"/>
              <a:t>jsou obecné rysy </a:t>
            </a:r>
            <a:r>
              <a:rPr lang="cs-CZ" sz="3200" dirty="0" smtClean="0"/>
              <a:t>prózy </a:t>
            </a:r>
            <a:r>
              <a:rPr lang="cs-CZ" sz="3200" b="1" dirty="0"/>
              <a:t>1. pol. 20. stol.</a:t>
            </a:r>
            <a:endParaRPr lang="cs-CZ" sz="32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Marcela\AppData\Local\Microsoft\Windows\Temporary Internet Files\Content.IE5\4WUL45I6\MC9002220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33056"/>
            <a:ext cx="2736304" cy="225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arcela\AppData\Local\Microsoft\Windows\Temporary Internet Files\Content.IE5\3VGWMC9E\MC9003100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16844" y="3206738"/>
            <a:ext cx="2624771" cy="298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9771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2068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Čtenářsky dodnes živá je tvorba německého literáta </a:t>
            </a:r>
            <a:r>
              <a:rPr lang="cs-CZ" b="1" dirty="0"/>
              <a:t>Ericha Kästnera</a:t>
            </a:r>
            <a:r>
              <a:rPr lang="cs-CZ" dirty="0"/>
              <a:t> (1899 – 1974). Nejčtenějšími byly Kästnerovy detektivně laděné prózy </a:t>
            </a:r>
            <a:r>
              <a:rPr lang="cs-CZ" b="1" dirty="0"/>
              <a:t>Emil a detektivové</a:t>
            </a:r>
            <a:r>
              <a:rPr lang="cs-CZ" dirty="0"/>
              <a:t> (1928) a </a:t>
            </a:r>
            <a:r>
              <a:rPr lang="cs-CZ" b="1" dirty="0"/>
              <a:t>Emil a tři dvojčata</a:t>
            </a:r>
            <a:r>
              <a:rPr lang="cs-CZ" dirty="0"/>
              <a:t> (1934).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629169"/>
            <a:ext cx="1656184" cy="2347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2925" y="3594573"/>
            <a:ext cx="1584176" cy="2416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31870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6131024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V </a:t>
            </a:r>
            <a:r>
              <a:rPr lang="cs-CZ" b="1" dirty="0"/>
              <a:t>meziválečném období</a:t>
            </a:r>
            <a:r>
              <a:rPr lang="cs-CZ" dirty="0"/>
              <a:t> </a:t>
            </a:r>
            <a:r>
              <a:rPr lang="cs-CZ" i="1" dirty="0"/>
              <a:t>početně</a:t>
            </a:r>
            <a:r>
              <a:rPr lang="cs-CZ" dirty="0"/>
              <a:t> převažovaly nad umělecky koncipovanými dobrodružnými knížkami </a:t>
            </a:r>
            <a:r>
              <a:rPr lang="cs-CZ" b="1" dirty="0"/>
              <a:t>tituly periferní literatury</a:t>
            </a:r>
            <a:r>
              <a:rPr lang="cs-CZ" dirty="0"/>
              <a:t> (</a:t>
            </a:r>
            <a:r>
              <a:rPr lang="cs-CZ" b="1" dirty="0"/>
              <a:t>rodokapsy</a:t>
            </a:r>
            <a:r>
              <a:rPr lang="cs-CZ" dirty="0"/>
              <a:t>).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Přesto </a:t>
            </a:r>
            <a:r>
              <a:rPr lang="cs-CZ" dirty="0"/>
              <a:t>byl položen základ</a:t>
            </a:r>
            <a:r>
              <a:rPr lang="cs-CZ" b="1" dirty="0"/>
              <a:t> dětského detektivního románu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F</a:t>
            </a:r>
            <a:r>
              <a:rPr lang="cs-CZ" b="1" dirty="0"/>
              <a:t>. Langer</a:t>
            </a:r>
            <a:r>
              <a:rPr lang="cs-CZ" dirty="0"/>
              <a:t>: </a:t>
            </a:r>
            <a:r>
              <a:rPr lang="cs-CZ" b="1" dirty="0"/>
              <a:t>Bratrstvo bílého klíče</a:t>
            </a:r>
            <a:r>
              <a:rPr lang="cs-CZ" dirty="0"/>
              <a:t>, 1934;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V</a:t>
            </a:r>
            <a:r>
              <a:rPr lang="cs-CZ" b="1" dirty="0"/>
              <a:t>. Řezáč</a:t>
            </a:r>
            <a:r>
              <a:rPr lang="cs-CZ" dirty="0"/>
              <a:t>: </a:t>
            </a:r>
            <a:r>
              <a:rPr lang="cs-CZ" b="1" dirty="0"/>
              <a:t>Kluci, hurá za ním</a:t>
            </a:r>
            <a:r>
              <a:rPr lang="cs-CZ" dirty="0"/>
              <a:t>, 1933, </a:t>
            </a:r>
            <a:r>
              <a:rPr lang="cs-CZ" b="1" dirty="0"/>
              <a:t>Poplach v Kovářské uličce</a:t>
            </a:r>
            <a:r>
              <a:rPr lang="cs-CZ" dirty="0"/>
              <a:t>, 1934), </a:t>
            </a:r>
            <a:endParaRPr lang="cs-CZ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0200"/>
          <a:stretch/>
        </p:blipFill>
        <p:spPr bwMode="auto">
          <a:xfrm>
            <a:off x="6876256" y="692696"/>
            <a:ext cx="1728191" cy="2428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C:\Users\Marcela\Desktop\100CANON\IMG_596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756" t="19023" r="16107" b="5293"/>
          <a:stretch/>
        </p:blipFill>
        <p:spPr bwMode="auto">
          <a:xfrm>
            <a:off x="6876255" y="3645024"/>
            <a:ext cx="1727725" cy="255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08394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7632" y="90872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Prosadil se i </a:t>
            </a:r>
            <a:r>
              <a:rPr lang="cs-CZ" b="1" dirty="0"/>
              <a:t>dobrodružný skautský román</a:t>
            </a:r>
            <a:r>
              <a:rPr lang="cs-CZ" dirty="0"/>
              <a:t> </a:t>
            </a:r>
            <a:r>
              <a:rPr lang="cs-CZ" dirty="0" smtClean="0"/>
              <a:t>          s detektivní zápletkou</a:t>
            </a:r>
          </a:p>
          <a:p>
            <a:pPr marL="0" indent="0">
              <a:buNone/>
            </a:pPr>
            <a:r>
              <a:rPr lang="cs-CZ" b="1" dirty="0" smtClean="0"/>
              <a:t>Jaroslav Foglar Záhada hlavolamu, Poklad černého delfína</a:t>
            </a:r>
            <a:r>
              <a:rPr lang="cs-CZ" dirty="0"/>
              <a:t> </a:t>
            </a:r>
            <a:r>
              <a:rPr lang="cs-CZ" dirty="0" smtClean="0"/>
              <a:t>aj. </a:t>
            </a:r>
            <a:endParaRPr lang="cs-CZ" dirty="0"/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501008"/>
            <a:ext cx="1584176" cy="228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0409"/>
          <a:stretch/>
        </p:blipFill>
        <p:spPr bwMode="auto">
          <a:xfrm>
            <a:off x="6071623" y="3473640"/>
            <a:ext cx="1512168" cy="2215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56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05273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Dětskou </a:t>
            </a:r>
            <a:r>
              <a:rPr lang="cs-CZ" dirty="0"/>
              <a:t>detektivku až v 70. letech výrazně obohatil </a:t>
            </a:r>
            <a:r>
              <a:rPr lang="cs-CZ" b="1" dirty="0"/>
              <a:t>Vojtěch Steklač</a:t>
            </a:r>
            <a:r>
              <a:rPr lang="cs-CZ" dirty="0"/>
              <a:t> o svébytný humoristický přístup: </a:t>
            </a:r>
            <a:r>
              <a:rPr lang="cs-CZ" b="1" dirty="0"/>
              <a:t>Žlutý Robert</a:t>
            </a:r>
            <a:r>
              <a:rPr lang="cs-CZ" dirty="0"/>
              <a:t> (1974), </a:t>
            </a:r>
            <a:r>
              <a:rPr lang="cs-CZ" b="1" dirty="0"/>
              <a:t>Béďa Dynamit a spol.</a:t>
            </a:r>
            <a:r>
              <a:rPr lang="cs-CZ" dirty="0"/>
              <a:t> (1977</a:t>
            </a:r>
            <a:r>
              <a:rPr lang="cs-CZ" dirty="0" smtClean="0"/>
              <a:t>).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068960"/>
            <a:ext cx="1728192" cy="252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5336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003232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Od r. 1989 se ediční praxe </a:t>
            </a:r>
            <a:r>
              <a:rPr lang="cs-CZ" dirty="0" smtClean="0"/>
              <a:t>proměňuje</a:t>
            </a:r>
            <a:r>
              <a:rPr lang="cs-CZ" dirty="0"/>
              <a:t>. Zaznamenává výrazný nárůst překladové literatury, jsou obnoveny, nebo vznikají nové edice triviální četby. </a:t>
            </a:r>
            <a:endParaRPr lang="cs-CZ" dirty="0" smtClean="0"/>
          </a:p>
          <a:p>
            <a:pPr marL="0" indent="0">
              <a:buNone/>
            </a:pPr>
            <a:r>
              <a:rPr lang="cs-CZ" b="1" dirty="0"/>
              <a:t>V současné české literatuře</a:t>
            </a:r>
            <a:r>
              <a:rPr lang="cs-CZ" dirty="0"/>
              <a:t> nalezneme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dětské </a:t>
            </a:r>
            <a:r>
              <a:rPr lang="cs-CZ" b="1" dirty="0"/>
              <a:t>detektivky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V</a:t>
            </a:r>
            <a:r>
              <a:rPr lang="cs-CZ" b="1" dirty="0"/>
              <a:t>. Steklač</a:t>
            </a:r>
            <a:r>
              <a:rPr lang="cs-CZ" dirty="0"/>
              <a:t>: </a:t>
            </a:r>
            <a:r>
              <a:rPr lang="cs-CZ" b="1" dirty="0"/>
              <a:t>Detektivní kancelář </a:t>
            </a:r>
            <a:r>
              <a:rPr lang="cs-CZ" b="1" dirty="0" smtClean="0"/>
              <a:t>Huklor</a:t>
            </a:r>
            <a:r>
              <a:rPr lang="cs-CZ" dirty="0"/>
              <a:t> </a:t>
            </a:r>
            <a:r>
              <a:rPr lang="cs-CZ" dirty="0" smtClean="0"/>
              <a:t>(2001)</a:t>
            </a:r>
          </a:p>
          <a:p>
            <a:pPr marL="0" indent="0">
              <a:buNone/>
            </a:pPr>
            <a:r>
              <a:rPr lang="cs-CZ" b="1" dirty="0" smtClean="0"/>
              <a:t>M</a:t>
            </a:r>
            <a:r>
              <a:rPr lang="cs-CZ" b="1" dirty="0"/>
              <a:t>. Švandrlík</a:t>
            </a:r>
            <a:r>
              <a:rPr lang="cs-CZ" dirty="0"/>
              <a:t>: </a:t>
            </a:r>
            <a:r>
              <a:rPr lang="cs-CZ" b="1" dirty="0"/>
              <a:t>Žáci</a:t>
            </a:r>
            <a:r>
              <a:rPr lang="cs-CZ" dirty="0"/>
              <a:t> </a:t>
            </a:r>
            <a:r>
              <a:rPr lang="cs-CZ" b="1" dirty="0"/>
              <a:t>Kopyto a Mňouk </a:t>
            </a:r>
          </a:p>
          <a:p>
            <a:pPr marL="0" indent="0">
              <a:buNone/>
            </a:pPr>
            <a:r>
              <a:rPr lang="cs-CZ" b="1" dirty="0"/>
              <a:t>n</a:t>
            </a:r>
            <a:r>
              <a:rPr lang="cs-CZ" b="1" dirty="0" smtClean="0"/>
              <a:t>a  stopě </a:t>
            </a:r>
            <a:r>
              <a:rPr lang="cs-CZ" dirty="0" smtClean="0"/>
              <a:t>(1992),</a:t>
            </a:r>
            <a:r>
              <a:rPr lang="cs-CZ" b="1" dirty="0" smtClean="0"/>
              <a:t>Žáci</a:t>
            </a:r>
            <a:r>
              <a:rPr lang="cs-CZ" dirty="0" smtClean="0"/>
              <a:t> </a:t>
            </a:r>
            <a:r>
              <a:rPr lang="cs-CZ" b="1" dirty="0"/>
              <a:t>Kopyto a Mňouk 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opět zasahují</a:t>
            </a:r>
            <a:r>
              <a:rPr lang="cs-CZ" dirty="0"/>
              <a:t> (</a:t>
            </a:r>
            <a:r>
              <a:rPr lang="cs-CZ" dirty="0" smtClean="0"/>
              <a:t>1993</a:t>
            </a:r>
            <a:r>
              <a:rPr lang="cs-CZ" dirty="0"/>
              <a:t>)</a:t>
            </a:r>
          </a:p>
          <a:p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621348"/>
            <a:ext cx="1579240" cy="2220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0851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7600" y="476672"/>
            <a:ext cx="8558896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Pavla Etrychová, </a:t>
            </a:r>
            <a:r>
              <a:rPr lang="cs-CZ" b="1" dirty="0"/>
              <a:t>P</a:t>
            </a:r>
            <a:r>
              <a:rPr lang="cs-CZ" b="1" dirty="0" smtClean="0"/>
              <a:t>etr Mokres Komisař Vrťapka 1,</a:t>
            </a:r>
          </a:p>
          <a:p>
            <a:pPr marL="0" indent="0">
              <a:buNone/>
            </a:pPr>
            <a:r>
              <a:rPr lang="cs-CZ" b="1" dirty="0"/>
              <a:t>Petr </a:t>
            </a:r>
            <a:r>
              <a:rPr lang="cs-CZ" b="1" dirty="0" smtClean="0"/>
              <a:t>Mokres, </a:t>
            </a:r>
            <a:r>
              <a:rPr lang="cs-CZ" b="1" dirty="0"/>
              <a:t>Pavla </a:t>
            </a:r>
            <a:r>
              <a:rPr lang="cs-CZ" b="1" dirty="0" smtClean="0"/>
              <a:t>a Tomáš Etrychovi Komisař Vrťapka 2</a:t>
            </a:r>
            <a:endParaRPr lang="cs-CZ" b="1" dirty="0"/>
          </a:p>
        </p:txBody>
      </p:sp>
      <p:pic>
        <p:nvPicPr>
          <p:cNvPr id="8195" name="Picture 3" descr="E:\DCIM\100CANON\IMG_603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41" t="8283" r="12702" b="3434"/>
          <a:stretch/>
        </p:blipFill>
        <p:spPr bwMode="auto">
          <a:xfrm>
            <a:off x="1547664" y="2361572"/>
            <a:ext cx="2736304" cy="376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E:\DCIM\100CANON\IMG_603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97" t="4446" r="7152" b="5050"/>
          <a:stretch/>
        </p:blipFill>
        <p:spPr bwMode="auto">
          <a:xfrm>
            <a:off x="5076056" y="2286095"/>
            <a:ext cx="2808312" cy="383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2892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4536504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Zahraniční tvorba</a:t>
            </a:r>
          </a:p>
          <a:p>
            <a:pPr marL="0" indent="0">
              <a:buNone/>
            </a:pPr>
            <a:r>
              <a:rPr lang="cs-CZ" b="1" dirty="0" smtClean="0"/>
              <a:t>Astrid </a:t>
            </a:r>
            <a:r>
              <a:rPr lang="cs-CZ" b="1" dirty="0"/>
              <a:t>Lindgrenová</a:t>
            </a:r>
            <a:r>
              <a:rPr lang="cs-CZ" dirty="0"/>
              <a:t> přispěla k rozvoji dětské detektivky </a:t>
            </a:r>
            <a:r>
              <a:rPr lang="cs-CZ" dirty="0" smtClean="0"/>
              <a:t> </a:t>
            </a:r>
            <a:r>
              <a:rPr lang="cs-CZ" b="1" dirty="0" smtClean="0"/>
              <a:t>Detektiv Kalle má podezření</a:t>
            </a:r>
            <a:r>
              <a:rPr lang="cs-CZ" dirty="0" smtClean="0"/>
              <a:t>, </a:t>
            </a:r>
            <a:r>
              <a:rPr lang="cs-CZ" b="1" dirty="0" smtClean="0"/>
              <a:t>Slavný </a:t>
            </a:r>
            <a:r>
              <a:rPr lang="cs-CZ" b="1" dirty="0"/>
              <a:t>detektiv Blomkvist</a:t>
            </a:r>
            <a:r>
              <a:rPr lang="cs-CZ" dirty="0"/>
              <a:t>, </a:t>
            </a:r>
            <a:r>
              <a:rPr lang="cs-CZ" b="1" dirty="0"/>
              <a:t>Kalle Blomkvist</a:t>
            </a:r>
            <a:r>
              <a:rPr lang="cs-CZ" dirty="0"/>
              <a:t> </a:t>
            </a:r>
            <a:r>
              <a:rPr lang="cs-CZ" b="1" dirty="0" smtClean="0"/>
              <a:t>zasahuje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Gerit Kopietzová, Jörg Sommer</a:t>
            </a:r>
          </a:p>
          <a:p>
            <a:pPr marL="0" indent="0">
              <a:buNone/>
            </a:pPr>
            <a:r>
              <a:rPr lang="cs-CZ" b="1" dirty="0" smtClean="0"/>
              <a:t>Černý rytíř</a:t>
            </a:r>
            <a:endParaRPr lang="cs-CZ" dirty="0"/>
          </a:p>
          <a:p>
            <a:endParaRPr lang="cs-CZ" dirty="0"/>
          </a:p>
        </p:txBody>
      </p:sp>
      <p:pic>
        <p:nvPicPr>
          <p:cNvPr id="10242" name="Picture 2" descr="E:\DCIM\100CANON\IMG_60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077072"/>
            <a:ext cx="1828533" cy="243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924944"/>
            <a:ext cx="1848222" cy="2640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06936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Thomas Brezina  Přízraky bez tváře,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 Škola hrůzy</a:t>
            </a:r>
            <a:endParaRPr lang="cs-CZ" b="1" dirty="0"/>
          </a:p>
        </p:txBody>
      </p:sp>
      <p:pic>
        <p:nvPicPr>
          <p:cNvPr id="9218" name="Picture 2" descr="E:\DCIM\100CANON\IMG_602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871" t="5742" r="12823" b="16054"/>
          <a:stretch/>
        </p:blipFill>
        <p:spPr bwMode="auto">
          <a:xfrm>
            <a:off x="2647465" y="2435415"/>
            <a:ext cx="2160240" cy="3115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E:\DCIM\100CANON\IMG_602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06" t="3368" r="13448" b="9561"/>
          <a:stretch/>
        </p:blipFill>
        <p:spPr bwMode="auto">
          <a:xfrm>
            <a:off x="5436096" y="2435415"/>
            <a:ext cx="2161735" cy="3223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0366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340768"/>
            <a:ext cx="8229600" cy="5256584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sz="8000" dirty="0"/>
              <a:t>http://cs.wikipedia.org/wiki/Detektivn%C3%AD_rom%C3%A1n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>
                <a:hlinkClick r:id="rId2"/>
              </a:rPr>
              <a:t>http://</a:t>
            </a:r>
            <a:r>
              <a:rPr lang="cs-CZ" sz="8000" dirty="0" smtClean="0">
                <a:hlinkClick r:id="rId2"/>
              </a:rPr>
              <a:t>cs.wikipedia.org/wiki/Soubor:Edgar_Allan_Poe_2.jpg</a:t>
            </a:r>
            <a:endParaRPr lang="cs-CZ" sz="8000" dirty="0" smtClean="0"/>
          </a:p>
          <a:p>
            <a:pPr>
              <a:buFont typeface="Wingdings" pitchFamily="2" charset="2"/>
              <a:buChar char="v"/>
            </a:pPr>
            <a:r>
              <a:rPr lang="cs-CZ" sz="8000" dirty="0" smtClean="0"/>
              <a:t>www.office.</a:t>
            </a:r>
            <a:r>
              <a:rPr lang="cs-CZ" sz="8000" smtClean="0"/>
              <a:t>microsoft.com</a:t>
            </a:r>
            <a:endParaRPr lang="cs-CZ" sz="8000" dirty="0" smtClean="0"/>
          </a:p>
          <a:p>
            <a:pPr>
              <a:buFont typeface="Wingdings" pitchFamily="2" charset="2"/>
              <a:buChar char="v"/>
            </a:pPr>
            <a:endParaRPr lang="cs-CZ" sz="8000" dirty="0"/>
          </a:p>
          <a:p>
            <a:pPr>
              <a:buFont typeface="Wingdings" pitchFamily="2" charset="2"/>
              <a:buChar char="v"/>
            </a:pPr>
            <a:r>
              <a:rPr lang="cs-CZ" sz="8000" dirty="0">
                <a:solidFill>
                  <a:prstClr val="black"/>
                </a:solidFill>
              </a:rPr>
              <a:t>vlastní </a:t>
            </a:r>
            <a:r>
              <a:rPr lang="cs-CZ" sz="8000" dirty="0" smtClean="0">
                <a:solidFill>
                  <a:prstClr val="black"/>
                </a:solidFill>
              </a:rPr>
              <a:t>fotografie</a:t>
            </a:r>
          </a:p>
          <a:p>
            <a:pPr>
              <a:buFont typeface="Wingdings" pitchFamily="2" charset="2"/>
              <a:buChar char="v"/>
            </a:pPr>
            <a:endParaRPr lang="cs-CZ" sz="8000" dirty="0" smtClean="0">
              <a:solidFill>
                <a:prstClr val="black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8000" dirty="0" smtClean="0">
                <a:solidFill>
                  <a:prstClr val="black"/>
                </a:solidFill>
              </a:rPr>
              <a:t>Kästrer,E.: Emil a detektivové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>
                <a:solidFill>
                  <a:prstClr val="black"/>
                </a:solidFill>
              </a:rPr>
              <a:t>Kästrer,E.: Emil a </a:t>
            </a:r>
            <a:r>
              <a:rPr lang="cs-CZ" sz="8000" dirty="0" smtClean="0">
                <a:solidFill>
                  <a:prstClr val="black"/>
                </a:solidFill>
              </a:rPr>
              <a:t>detektivové a Emil a tři dvojčata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 smtClean="0">
                <a:solidFill>
                  <a:prstClr val="black"/>
                </a:solidFill>
              </a:rPr>
              <a:t>Langer,F.: Bratrstvo bílého klíče</a:t>
            </a:r>
            <a:endParaRPr lang="cs-CZ" sz="8000" dirty="0">
              <a:solidFill>
                <a:prstClr val="black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8000" dirty="0" smtClean="0">
                <a:solidFill>
                  <a:prstClr val="black"/>
                </a:solidFill>
              </a:rPr>
              <a:t>Řezáč,V.: Poplach v Kovářské uličce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 smtClean="0">
                <a:solidFill>
                  <a:prstClr val="black"/>
                </a:solidFill>
              </a:rPr>
              <a:t>Foglar,J.: Záhada hlavolamu, Stínadla se bouří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 smtClean="0">
                <a:solidFill>
                  <a:prstClr val="black"/>
                </a:solidFill>
              </a:rPr>
              <a:t>Foglar,J.: Poklad černého delfína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 smtClean="0">
                <a:solidFill>
                  <a:prstClr val="black"/>
                </a:solidFill>
              </a:rPr>
              <a:t>Steklač,V.: Žlutý Robert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 smtClean="0">
                <a:solidFill>
                  <a:prstClr val="black"/>
                </a:solidFill>
              </a:rPr>
              <a:t>Švandrlík,M.: Žáci Kopyto a Mňouk na stopě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 smtClean="0"/>
              <a:t>Etrychová,P., Mokres,P.: Komisař Vrťapka 1</a:t>
            </a:r>
            <a:endParaRPr lang="cs-CZ" sz="8000" dirty="0"/>
          </a:p>
          <a:p>
            <a:pPr>
              <a:buFont typeface="Wingdings" pitchFamily="2" charset="2"/>
              <a:buChar char="v"/>
            </a:pPr>
            <a:r>
              <a:rPr lang="cs-CZ" sz="8000" dirty="0" smtClean="0"/>
              <a:t>Mokres,P., Etrychovi,P.a T.: </a:t>
            </a:r>
            <a:r>
              <a:rPr lang="cs-CZ" sz="8000" dirty="0"/>
              <a:t>Komisař Vrťapka </a:t>
            </a:r>
            <a:r>
              <a:rPr lang="cs-CZ" sz="8000" dirty="0" smtClean="0"/>
              <a:t>2</a:t>
            </a:r>
            <a:endParaRPr lang="cs-CZ" sz="8000" dirty="0"/>
          </a:p>
          <a:p>
            <a:pPr>
              <a:buFont typeface="Wingdings" pitchFamily="2" charset="2"/>
              <a:buChar char="v"/>
            </a:pPr>
            <a:r>
              <a:rPr lang="cs-CZ" sz="8000" dirty="0" smtClean="0"/>
              <a:t>Lingrenová,A.: Detektiv Kalle má podezření</a:t>
            </a:r>
          </a:p>
          <a:p>
            <a:pPr>
              <a:buFont typeface="Wingdings" pitchFamily="2" charset="2"/>
              <a:buChar char="v"/>
            </a:pPr>
            <a:endParaRPr lang="cs-CZ" sz="8000" dirty="0"/>
          </a:p>
          <a:p>
            <a:pPr>
              <a:buFont typeface="Wingdings" pitchFamily="2" charset="2"/>
              <a:buChar char="v"/>
            </a:pPr>
            <a:endParaRPr lang="cs-CZ" sz="8000" dirty="0">
              <a:solidFill>
                <a:prstClr val="black"/>
              </a:solidFill>
            </a:endParaRPr>
          </a:p>
          <a:p>
            <a:pPr>
              <a:buFont typeface="Wingdings" pitchFamily="2" charset="2"/>
              <a:buChar char="v"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</a:t>
            </a:r>
            <a:endParaRPr lang="cs-CZ" sz="2000" dirty="0"/>
          </a:p>
          <a:p>
            <a:pPr>
              <a:buFont typeface="Wingdings" pitchFamily="2" charset="2"/>
              <a:buChar char="v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40959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764704"/>
            <a:ext cx="8229600" cy="547260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endParaRPr lang="cs-CZ" sz="2000" dirty="0">
              <a:solidFill>
                <a:prstClr val="black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Kopietzová,G., Sommer,J.: Černý</a:t>
            </a:r>
            <a:endParaRPr lang="cs-CZ" sz="2000" dirty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Brezina,T.: Škola hrůzy</a:t>
            </a:r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Brezina,T.: Přízraky bez tváře</a:t>
            </a:r>
          </a:p>
          <a:p>
            <a:pPr>
              <a:buFont typeface="Wingdings" pitchFamily="2" charset="2"/>
              <a:buChar char="v"/>
            </a:pPr>
            <a:endParaRPr lang="cs-CZ" sz="2000" dirty="0"/>
          </a:p>
          <a:p>
            <a:pPr>
              <a:buFont typeface="Wingdings" pitchFamily="2" charset="2"/>
              <a:buChar char="v"/>
            </a:pPr>
            <a:r>
              <a:rPr lang="cs-CZ" sz="2000" dirty="0"/>
              <a:t>[cit. </a:t>
            </a:r>
            <a:r>
              <a:rPr lang="cs-CZ" sz="2000" dirty="0" smtClean="0"/>
              <a:t>2013-04-12</a:t>
            </a:r>
            <a:r>
              <a:rPr lang="cs-CZ" sz="2000" dirty="0"/>
              <a:t>].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7467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451</Words>
  <Application>Microsoft Office PowerPoint</Application>
  <PresentationFormat>Předvádění na obrazovce (4:3)</PresentationFormat>
  <Paragraphs>88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Použité zdroje: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Dum</cp:lastModifiedBy>
  <cp:revision>30</cp:revision>
  <dcterms:created xsi:type="dcterms:W3CDTF">2012-08-20T19:24:43Z</dcterms:created>
  <dcterms:modified xsi:type="dcterms:W3CDTF">2013-06-18T20:26:38Z</dcterms:modified>
</cp:coreProperties>
</file>