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7" r:id="rId4"/>
    <p:sldId id="258" r:id="rId5"/>
    <p:sldId id="260" r:id="rId6"/>
    <p:sldId id="259" r:id="rId7"/>
    <p:sldId id="264" r:id="rId8"/>
    <p:sldId id="261" r:id="rId9"/>
    <p:sldId id="263" r:id="rId10"/>
    <p:sldId id="266" r:id="rId11"/>
    <p:sldId id="265" r:id="rId12"/>
    <p:sldId id="272" r:id="rId13"/>
    <p:sldId id="273" r:id="rId14"/>
    <p:sldId id="274" r:id="rId15"/>
    <p:sldId id="270" r:id="rId16"/>
    <p:sldId id="271" r:id="rId17"/>
    <p:sldId id="275" r:id="rId18"/>
    <p:sldId id="267" r:id="rId19"/>
    <p:sldId id="278" r:id="rId20"/>
    <p:sldId id="27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5F2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21" autoAdjust="0"/>
    <p:restoredTop sz="94660"/>
  </p:normalViewPr>
  <p:slideViewPr>
    <p:cSldViewPr>
      <p:cViewPr varScale="1">
        <p:scale>
          <a:sx n="103" d="100"/>
          <a:sy n="103" d="100"/>
        </p:scale>
        <p:origin x="-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95F2F"/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3">
                <a:lumMod val="5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ncyclopaedia_Britannica" TargetMode="External"/><Relationship Id="rId2" Type="http://schemas.openxmlformats.org/officeDocument/2006/relationships/hyperlink" Target="http://cs.wikipedia.org/wiki/Ott%C5%AFv_slovn%C3%ADk_nau%C4%8Dn%C3%B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48872419"/>
              </p:ext>
            </p:extLst>
          </p:nvPr>
        </p:nvGraphicFramePr>
        <p:xfrm>
          <a:off x="1259632" y="2636912"/>
          <a:ext cx="6400799" cy="3155403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VY_32_INOVACE_13_LITERATURA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DĚTI_ENCYKLOPEDIE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5622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916673421"/>
              </p:ext>
            </p:extLst>
          </p:nvPr>
        </p:nvGraphicFramePr>
        <p:xfrm>
          <a:off x="1431335" y="1594447"/>
          <a:ext cx="6281329" cy="458118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encyklopedie a k seznámení s některými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91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encyklopedii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Otto, Diderot, J.A. Komenský, B. Říha, Edice Oko,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Objektiv, Atlásky,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36431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11560" y="692696"/>
            <a:ext cx="7848872" cy="550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charset="0"/>
              </a:rPr>
              <a:t>Encyklopedie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charset="0"/>
              </a:rPr>
              <a:t> je zpravidla objemné dílo, které se pokouší blíže představit lidské poznání týkající se jednoho, více, anebo všech oborů.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dirty="0">
                <a:latin typeface="Calibri" pitchFamily="34" charset="0"/>
              </a:rPr>
              <a:t>Encyklopedii lze definovat pomocí čtyř základních vlastností: </a:t>
            </a:r>
            <a:endParaRPr lang="cs-CZ" sz="3200" dirty="0" smtClean="0">
              <a:latin typeface="Calibri" pitchFamily="34" charset="0"/>
            </a:endParaRP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předmětu</a:t>
            </a:r>
            <a:r>
              <a:rPr lang="cs-CZ" sz="3200" dirty="0" smtClean="0">
                <a:latin typeface="Calibri" pitchFamily="34" charset="0"/>
              </a:rPr>
              <a:t> 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účelu</a:t>
            </a:r>
            <a:r>
              <a:rPr lang="cs-CZ" sz="3200" dirty="0" smtClean="0">
                <a:latin typeface="Calibri" pitchFamily="34" charset="0"/>
              </a:rPr>
              <a:t> 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metody</a:t>
            </a:r>
            <a:r>
              <a:rPr lang="cs-CZ" sz="3200" dirty="0" smtClean="0">
                <a:latin typeface="Calibri" pitchFamily="34" charset="0"/>
              </a:rPr>
              <a:t>  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členění</a:t>
            </a:r>
            <a:r>
              <a:rPr lang="cs-CZ" sz="3200" dirty="0" smtClean="0">
                <a:latin typeface="Calibri" pitchFamily="34" charset="0"/>
              </a:rPr>
              <a:t>  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</a:rPr>
              <a:t>procesu vzniku</a:t>
            </a:r>
            <a:endParaRPr lang="cs-CZ" sz="320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7942" y="2852936"/>
            <a:ext cx="3744416" cy="3713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4394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55774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Encyklopedie </a:t>
            </a:r>
            <a:r>
              <a:rPr lang="cs-CZ" dirty="0"/>
              <a:t>mohou být </a:t>
            </a:r>
            <a:r>
              <a:rPr lang="cs-CZ" b="1" dirty="0"/>
              <a:t>obecné</a:t>
            </a:r>
            <a:r>
              <a:rPr lang="cs-CZ" dirty="0"/>
              <a:t>; ty obsahují hesla z různých oborů (</a:t>
            </a:r>
            <a:r>
              <a:rPr lang="cs-CZ" i="1" dirty="0">
                <a:hlinkClick r:id="rId2" action="ppaction://hlinkfile" tooltip="Ottův slovník naučný"/>
              </a:rPr>
              <a:t>Ottův slovník naučný</a:t>
            </a:r>
            <a:r>
              <a:rPr lang="cs-CZ" dirty="0"/>
              <a:t>, </a:t>
            </a:r>
            <a:r>
              <a:rPr lang="cs-CZ" i="1" dirty="0">
                <a:hlinkClick r:id="rId3" action="ppaction://hlinkfile" tooltip="Encyclopaedia Britannica"/>
              </a:rPr>
              <a:t>Encyclopaedia Britannica</a:t>
            </a:r>
            <a:r>
              <a:rPr lang="cs-CZ" dirty="0"/>
              <a:t> apod.), nebo se mohou </a:t>
            </a:r>
            <a:r>
              <a:rPr lang="cs-CZ" b="1" dirty="0"/>
              <a:t>specializovat</a:t>
            </a:r>
            <a:r>
              <a:rPr lang="cs-CZ" dirty="0"/>
              <a:t> na určitý obor či okruh hesel </a:t>
            </a:r>
            <a:r>
              <a:rPr lang="cs-CZ" dirty="0" smtClean="0"/>
              <a:t>(slovníky) , či </a:t>
            </a:r>
            <a:r>
              <a:rPr lang="cs-CZ" dirty="0"/>
              <a:t>na určitou zeměpisnou </a:t>
            </a:r>
            <a:r>
              <a:rPr lang="cs-CZ" dirty="0" smtClean="0"/>
              <a:t>nebo </a:t>
            </a:r>
            <a:r>
              <a:rPr lang="cs-CZ" dirty="0"/>
              <a:t>kulturní oblast (např. o určité </a:t>
            </a:r>
            <a:r>
              <a:rPr lang="cs-CZ" dirty="0" smtClean="0"/>
              <a:t>zemi apod</a:t>
            </a:r>
            <a:r>
              <a:rPr lang="cs-CZ" dirty="0"/>
              <a:t>.).</a:t>
            </a:r>
          </a:p>
          <a:p>
            <a:pPr marL="0" indent="0">
              <a:buNone/>
            </a:pPr>
            <a:r>
              <a:rPr lang="cs-CZ" dirty="0"/>
              <a:t>Encyklopedická díla mají za cíl přinést důležité </a:t>
            </a:r>
            <a:r>
              <a:rPr lang="cs-CZ" dirty="0" smtClean="0"/>
              <a:t>informace z </a:t>
            </a:r>
            <a:r>
              <a:rPr lang="cs-CZ" dirty="0"/>
              <a:t>určitého </a:t>
            </a:r>
            <a:r>
              <a:rPr lang="cs-CZ" dirty="0" smtClean="0"/>
              <a:t>oboru, liší </a:t>
            </a:r>
            <a:r>
              <a:rPr lang="cs-CZ" dirty="0"/>
              <a:t>se podrobností </a:t>
            </a:r>
            <a:r>
              <a:rPr lang="cs-CZ" dirty="0" smtClean="0"/>
              <a:t>a záběrem. </a:t>
            </a:r>
          </a:p>
        </p:txBody>
      </p:sp>
    </p:spTree>
    <p:extLst>
      <p:ext uri="{BB962C8B-B14F-4D97-AF65-F5344CB8AC3E}">
        <p14:creationId xmlns:p14="http://schemas.microsoft.com/office/powerpoint/2010/main" xmlns="" val="21413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4087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dirty="0"/>
              <a:t>E</a:t>
            </a:r>
            <a:r>
              <a:rPr lang="cs-CZ" sz="3500" dirty="0" smtClean="0"/>
              <a:t>xistují </a:t>
            </a:r>
            <a:r>
              <a:rPr lang="cs-CZ" sz="3500" dirty="0"/>
              <a:t>dva </a:t>
            </a:r>
            <a:r>
              <a:rPr lang="cs-CZ" sz="3500" dirty="0" smtClean="0"/>
              <a:t>způsoby encyklopedií - řazené </a:t>
            </a:r>
            <a:r>
              <a:rPr lang="cs-CZ" sz="3500" b="1" dirty="0" smtClean="0"/>
              <a:t>abecedně </a:t>
            </a:r>
            <a:r>
              <a:rPr lang="cs-CZ" sz="3500" dirty="0" smtClean="0"/>
              <a:t>nebo  podle </a:t>
            </a:r>
            <a:r>
              <a:rPr lang="cs-CZ" sz="3500" b="1" dirty="0"/>
              <a:t>kategorií</a:t>
            </a:r>
            <a:r>
              <a:rPr lang="cs-CZ" sz="3500" dirty="0"/>
              <a:t>.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Encyklopedická </a:t>
            </a:r>
            <a:r>
              <a:rPr lang="cs-CZ" sz="3500" dirty="0"/>
              <a:t>díla se také liší ve volbě </a:t>
            </a:r>
            <a:r>
              <a:rPr lang="cs-CZ" sz="3500" dirty="0" smtClean="0"/>
              <a:t>autorů </a:t>
            </a:r>
            <a:r>
              <a:rPr lang="cs-CZ" sz="3500" dirty="0"/>
              <a:t>a editorů, způsobu shromažďování, ověřování a sepisování jednotlivých hesel.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b="1" dirty="0" smtClean="0"/>
              <a:t>Autoři</a:t>
            </a:r>
            <a:r>
              <a:rPr lang="cs-CZ" sz="3500" dirty="0" smtClean="0"/>
              <a:t> mohou </a:t>
            </a:r>
            <a:r>
              <a:rPr lang="cs-CZ" sz="3500" dirty="0"/>
              <a:t>být </a:t>
            </a:r>
            <a:r>
              <a:rPr lang="cs-CZ" sz="3500" dirty="0" smtClean="0"/>
              <a:t>odborníky </a:t>
            </a:r>
            <a:r>
              <a:rPr lang="cs-CZ" sz="3500" dirty="0"/>
              <a:t>v daných oborech, jiné moderní encyklopedie </a:t>
            </a:r>
            <a:r>
              <a:rPr lang="cs-CZ" sz="3500" dirty="0" smtClean="0"/>
              <a:t>jsou </a:t>
            </a:r>
            <a:r>
              <a:rPr lang="cs-CZ" sz="3500" dirty="0"/>
              <a:t>tvořeny a ověřovány </a:t>
            </a:r>
            <a:r>
              <a:rPr lang="cs-CZ" sz="3500" dirty="0" smtClean="0"/>
              <a:t>širším okruhem autorů</a:t>
            </a:r>
            <a:r>
              <a:rPr lang="cs-CZ" sz="3500" dirty="0"/>
              <a:t>.</a:t>
            </a:r>
          </a:p>
          <a:p>
            <a:pPr marL="0" indent="0">
              <a:buNone/>
            </a:pPr>
            <a:r>
              <a:rPr lang="cs-CZ" sz="3500" dirty="0"/>
              <a:t>Na rozdíl od slovníku, který přináší pouhou definici hesla, se encyklopedie snaží přiblížit předmět hlouběji a </a:t>
            </a:r>
            <a:r>
              <a:rPr lang="cs-CZ" sz="3500" dirty="0" smtClean="0"/>
              <a:t>podrobněji - dostatečné informace jsou doplněné </a:t>
            </a:r>
            <a:r>
              <a:rPr lang="cs-CZ" sz="3500" dirty="0"/>
              <a:t>o ilustrace, mapy, přehledy, </a:t>
            </a:r>
            <a:r>
              <a:rPr lang="cs-CZ" sz="3500" dirty="0" smtClean="0"/>
              <a:t>grafy apod</a:t>
            </a:r>
            <a:r>
              <a:rPr lang="cs-CZ" sz="3500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4057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2235" y="188640"/>
            <a:ext cx="5675909" cy="6453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Idea </a:t>
            </a:r>
            <a:r>
              <a:rPr lang="cs-CZ" dirty="0"/>
              <a:t>encyklopedie </a:t>
            </a:r>
            <a:r>
              <a:rPr lang="cs-CZ" dirty="0" smtClean="0"/>
              <a:t>pochází </a:t>
            </a:r>
            <a:r>
              <a:rPr lang="cs-CZ" dirty="0"/>
              <a:t>ze starého </a:t>
            </a:r>
            <a:r>
              <a:rPr lang="cs-CZ" dirty="0" smtClean="0"/>
              <a:t>Řecka.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Od 17. století se </a:t>
            </a:r>
            <a:r>
              <a:rPr lang="cs-CZ" dirty="0"/>
              <a:t>rozvíjely vědy </a:t>
            </a:r>
            <a:r>
              <a:rPr lang="cs-CZ" dirty="0" smtClean="0"/>
              <a:t>a </a:t>
            </a:r>
            <a:r>
              <a:rPr lang="cs-CZ" dirty="0"/>
              <a:t>vznikaly první novodobé encyklopedie. Jejich cílem bylo shrnout dosavadní lidské vědění a podat celkový obraz úsilí lidského ducha.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</a:t>
            </a:r>
            <a:r>
              <a:rPr lang="cs-CZ" dirty="0"/>
              <a:t>velkou encyklopedií byla </a:t>
            </a:r>
            <a:r>
              <a:rPr lang="cs-CZ" b="1" dirty="0"/>
              <a:t>Encyklopedie aneb Racionální slovník věd, umění a řemesel</a:t>
            </a:r>
            <a:r>
              <a:rPr lang="cs-CZ" dirty="0"/>
              <a:t>, vydávaná v letech 1751-1772, jež byla sestavena </a:t>
            </a:r>
            <a:r>
              <a:rPr lang="cs-CZ" b="1" dirty="0"/>
              <a:t>Denisem </a:t>
            </a:r>
            <a:r>
              <a:rPr lang="cs-CZ" b="1" dirty="0" smtClean="0"/>
              <a:t>Diderotem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7452" y="1196752"/>
            <a:ext cx="2799345" cy="4455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688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5410944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Za</a:t>
            </a:r>
            <a:r>
              <a:rPr lang="cs-CZ" b="1" dirty="0" smtClean="0"/>
              <a:t> předchůdce encyklopedie </a:t>
            </a:r>
            <a:r>
              <a:rPr lang="cs-CZ" dirty="0" smtClean="0"/>
              <a:t>se dá považovat učebnice</a:t>
            </a:r>
            <a:r>
              <a:rPr lang="cs-CZ" dirty="0"/>
              <a:t>, sepsaná </a:t>
            </a:r>
            <a:r>
              <a:rPr lang="cs-CZ" b="1" dirty="0"/>
              <a:t>českým</a:t>
            </a:r>
            <a:r>
              <a:rPr lang="cs-CZ" dirty="0"/>
              <a:t> </a:t>
            </a:r>
            <a:r>
              <a:rPr lang="cs-CZ" dirty="0" smtClean="0"/>
              <a:t>pedagogem </a:t>
            </a:r>
            <a:r>
              <a:rPr lang="cs-CZ" b="1" dirty="0" smtClean="0"/>
              <a:t>Janem </a:t>
            </a:r>
            <a:r>
              <a:rPr lang="cs-CZ" b="1" dirty="0"/>
              <a:t>Ámosem </a:t>
            </a:r>
            <a:r>
              <a:rPr lang="cs-CZ" b="1" dirty="0" smtClean="0"/>
              <a:t>Komenským </a:t>
            </a:r>
          </a:p>
          <a:p>
            <a:pPr marL="0" indent="0">
              <a:buNone/>
            </a:pPr>
            <a:r>
              <a:rPr lang="cs-CZ" b="1" dirty="0" smtClean="0"/>
              <a:t>Orbis </a:t>
            </a:r>
            <a:r>
              <a:rPr lang="cs-CZ" b="1" dirty="0"/>
              <a:t>pictus 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Poprvé vydána r. 1658. </a:t>
            </a:r>
          </a:p>
          <a:p>
            <a:pPr marL="0" indent="0">
              <a:buNone/>
            </a:pPr>
            <a:r>
              <a:rPr lang="cs-CZ" dirty="0" smtClean="0"/>
              <a:t>Je opatřena množstvím </a:t>
            </a:r>
            <a:r>
              <a:rPr lang="cs-CZ" dirty="0"/>
              <a:t>ilustrací, tak aby byla pro děti poutavá. Týkala se biologie (živé i neživé přírody), teologie a </a:t>
            </a:r>
            <a:r>
              <a:rPr lang="cs-CZ" dirty="0" smtClean="0"/>
              <a:t>člověka</a:t>
            </a:r>
            <a:r>
              <a:rPr lang="cs-CZ" dirty="0"/>
              <a:t>, tedy </a:t>
            </a:r>
            <a:r>
              <a:rPr lang="cs-CZ" dirty="0" smtClean="0"/>
              <a:t>základů </a:t>
            </a:r>
            <a:r>
              <a:rPr lang="cs-CZ" dirty="0"/>
              <a:t>společenských věd.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5350" y="1189647"/>
            <a:ext cx="3143423" cy="4680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0109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8764" y="764704"/>
            <a:ext cx="8229600" cy="568863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Dětské encyklopedie se s tématem vypořádávají jinak než všeobecné encyklopedie či odborné </a:t>
            </a:r>
            <a:r>
              <a:rPr lang="cs-CZ" dirty="0" smtClean="0"/>
              <a:t>slovníky. Svojí </a:t>
            </a:r>
            <a:r>
              <a:rPr lang="cs-CZ" dirty="0"/>
              <a:t>úpravou a obsahem </a:t>
            </a:r>
            <a:r>
              <a:rPr lang="cs-CZ" dirty="0" smtClean="0"/>
              <a:t>přispívají </a:t>
            </a:r>
            <a:r>
              <a:rPr lang="cs-CZ" dirty="0" smtClean="0"/>
              <a:t>                 k </a:t>
            </a:r>
            <a:r>
              <a:rPr lang="cs-CZ" dirty="0"/>
              <a:t>mentální, etické a estetické výchově </a:t>
            </a:r>
            <a:r>
              <a:rPr lang="cs-CZ" dirty="0" smtClean="0"/>
              <a:t>čtenářů </a:t>
            </a:r>
            <a:r>
              <a:rPr lang="cs-CZ" dirty="0" smtClean="0"/>
              <a:t>              a </a:t>
            </a:r>
            <a:r>
              <a:rPr lang="cs-CZ" dirty="0" smtClean="0"/>
              <a:t>jsou </a:t>
            </a:r>
            <a:r>
              <a:rPr lang="cs-CZ" dirty="0"/>
              <a:t>jim </a:t>
            </a:r>
            <a:r>
              <a:rPr lang="cs-CZ" dirty="0" smtClean="0"/>
              <a:t>uzpůsobeny.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Počátky - 50. a 60. léta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Bohumil Říha, </a:t>
            </a:r>
          </a:p>
          <a:p>
            <a:pPr marL="0" indent="0">
              <a:buNone/>
            </a:pPr>
            <a:r>
              <a:rPr lang="cs-CZ" b="1" dirty="0" smtClean="0"/>
              <a:t>Dětská encyklopedie </a:t>
            </a:r>
          </a:p>
          <a:p>
            <a:pPr marL="0" indent="0">
              <a:buNone/>
            </a:pPr>
            <a:r>
              <a:rPr lang="cs-CZ" dirty="0" smtClean="0"/>
              <a:t>(1959)</a:t>
            </a:r>
            <a:endParaRPr lang="cs-CZ" dirty="0"/>
          </a:p>
        </p:txBody>
      </p:sp>
      <p:pic>
        <p:nvPicPr>
          <p:cNvPr id="2050" name="Picture 2" descr="C:\Users\Marcela\Desktop\100CANON\IMG_591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73" r="7062"/>
          <a:stretch/>
        </p:blipFill>
        <p:spPr bwMode="auto">
          <a:xfrm>
            <a:off x="4716016" y="3068960"/>
            <a:ext cx="3588327" cy="351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9634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70. a 80. léta</a:t>
            </a:r>
          </a:p>
          <a:p>
            <a:pPr marL="0" indent="0">
              <a:buNone/>
            </a:pPr>
            <a:r>
              <a:rPr lang="cs-CZ" dirty="0" smtClean="0"/>
              <a:t>V nakladatelství </a:t>
            </a:r>
            <a:r>
              <a:rPr lang="cs-CZ" b="1" dirty="0" smtClean="0"/>
              <a:t>Albatros</a:t>
            </a:r>
            <a:r>
              <a:rPr lang="cs-CZ" dirty="0" smtClean="0"/>
              <a:t> vycházejí encyklopedie  ve dvou základních edicích </a:t>
            </a:r>
            <a:r>
              <a:rPr lang="cs-CZ" b="1" dirty="0"/>
              <a:t>Oko a </a:t>
            </a:r>
            <a:r>
              <a:rPr lang="cs-CZ" b="1" dirty="0" smtClean="0"/>
              <a:t>Objektiv,</a:t>
            </a:r>
            <a:r>
              <a:rPr lang="cs-CZ" b="1" dirty="0"/>
              <a:t> </a:t>
            </a:r>
            <a:r>
              <a:rPr lang="cs-CZ" b="1" dirty="0" smtClean="0"/>
              <a:t>                   </a:t>
            </a:r>
            <a:r>
              <a:rPr lang="cs-CZ" dirty="0" smtClean="0"/>
              <a:t>v </a:t>
            </a:r>
            <a:r>
              <a:rPr lang="cs-CZ" dirty="0"/>
              <a:t>nakladatelství </a:t>
            </a:r>
            <a:r>
              <a:rPr lang="cs-CZ" b="1" dirty="0" smtClean="0"/>
              <a:t>Mladé letá </a:t>
            </a:r>
            <a:r>
              <a:rPr lang="cs-CZ" dirty="0" smtClean="0"/>
              <a:t>v edicích </a:t>
            </a:r>
            <a:r>
              <a:rPr lang="cs-CZ" b="1" dirty="0" smtClean="0"/>
              <a:t>Delfín a Atlásky </a:t>
            </a:r>
            <a:r>
              <a:rPr lang="cs-CZ" dirty="0" smtClean="0"/>
              <a:t>…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5" t="16420" b="18631"/>
          <a:stretch/>
        </p:blipFill>
        <p:spPr bwMode="auto">
          <a:xfrm>
            <a:off x="4211960" y="4445002"/>
            <a:ext cx="2481452" cy="1670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85" t="3370" r="6534"/>
          <a:stretch/>
        </p:blipFill>
        <p:spPr bwMode="auto">
          <a:xfrm>
            <a:off x="417712" y="3747837"/>
            <a:ext cx="1656184" cy="2468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89" t="8110" r="9350" b="5944"/>
          <a:stretch/>
        </p:blipFill>
        <p:spPr bwMode="auto">
          <a:xfrm>
            <a:off x="2381850" y="3747837"/>
            <a:ext cx="1662546" cy="2479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E:\DCIM\100CANON\IMG_6098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66" t="16193" r="18528" b="14254"/>
          <a:stretch/>
        </p:blipFill>
        <p:spPr bwMode="auto">
          <a:xfrm>
            <a:off x="6948264" y="3066060"/>
            <a:ext cx="2087341" cy="3142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970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Desktop\100CANON\IMG_6001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92" t="4773" r="3815" b="4545"/>
          <a:stretch/>
        </p:blipFill>
        <p:spPr bwMode="auto">
          <a:xfrm>
            <a:off x="5992784" y="520673"/>
            <a:ext cx="2112869" cy="284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Desktop\100CANON\IMG_60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2128838" cy="283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:\DCIM\100CANON\IMG_607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688" t="3030" r="4116" b="8081"/>
          <a:stretch/>
        </p:blipFill>
        <p:spPr bwMode="auto">
          <a:xfrm>
            <a:off x="3203848" y="2387031"/>
            <a:ext cx="2111717" cy="290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CIM\100CANON\IMG_608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18" t="8929" r="4579" b="2990"/>
          <a:stretch/>
        </p:blipFill>
        <p:spPr bwMode="auto">
          <a:xfrm>
            <a:off x="6074521" y="3645024"/>
            <a:ext cx="2093493" cy="2825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569336"/>
            <a:ext cx="4464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další knihy z </a:t>
            </a:r>
            <a:r>
              <a:rPr lang="cs-CZ" sz="3200" b="1" dirty="0" smtClean="0"/>
              <a:t>Albatrosu.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56827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1"/>
            <a:ext cx="8352928" cy="1080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současnosti jsou encyklopedie velmi populární. Jejich nabídka je rozmanitá</a:t>
            </a:r>
            <a:r>
              <a:rPr lang="cs-CZ" dirty="0"/>
              <a:t> </a:t>
            </a:r>
            <a:r>
              <a:rPr lang="cs-CZ" dirty="0" smtClean="0"/>
              <a:t>např.</a:t>
            </a:r>
          </a:p>
        </p:txBody>
      </p:sp>
      <p:pic>
        <p:nvPicPr>
          <p:cNvPr id="3076" name="Picture 4" descr="C:\Users\Marcela\Desktop\100CANON\IMG_59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7" t="9827"/>
          <a:stretch/>
        </p:blipFill>
        <p:spPr bwMode="auto">
          <a:xfrm>
            <a:off x="5148064" y="1911896"/>
            <a:ext cx="2981465" cy="384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3696" y="1907882"/>
            <a:ext cx="19860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ZEMĚPIS</a:t>
            </a:r>
          </a:p>
        </p:txBody>
      </p:sp>
      <p:pic>
        <p:nvPicPr>
          <p:cNvPr id="3074" name="Picture 2" descr="E:\DCIM\100CANON\IMG_609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55" t="14950" r="20758" b="19899"/>
          <a:stretch/>
        </p:blipFill>
        <p:spPr bwMode="auto">
          <a:xfrm>
            <a:off x="1259632" y="3212910"/>
            <a:ext cx="3312368" cy="253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670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3200" dirty="0" smtClean="0"/>
              <a:t>VŠEOBECNÉ ENCYKLOPEDIE</a:t>
            </a:r>
            <a:endParaRPr lang="cs-CZ" sz="3200" dirty="0"/>
          </a:p>
        </p:txBody>
      </p:sp>
      <p:pic>
        <p:nvPicPr>
          <p:cNvPr id="5" name="Picture 3" descr="C:\Users\Marcela\Desktop\100CANON\IMG_595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18" t="26322" r="16628" b="15624"/>
          <a:stretch/>
        </p:blipFill>
        <p:spPr bwMode="auto">
          <a:xfrm>
            <a:off x="2207568" y="1801871"/>
            <a:ext cx="2064327" cy="2452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E:\DCIM\100CANON\IMG_609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188" t="6666" r="7576" b="14748"/>
          <a:stretch/>
        </p:blipFill>
        <p:spPr bwMode="auto">
          <a:xfrm>
            <a:off x="6084168" y="908720"/>
            <a:ext cx="2280205" cy="178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E:\DCIM\100CANON\IMG_609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36" t="8485" r="3671" b="11313"/>
          <a:stretch/>
        </p:blipFill>
        <p:spPr bwMode="auto">
          <a:xfrm>
            <a:off x="4644008" y="3933056"/>
            <a:ext cx="2036136" cy="257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E:\DCIM\100CANON\IMG_608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18" t="6466" r="7980" b="9697"/>
          <a:stretch/>
        </p:blipFill>
        <p:spPr bwMode="auto">
          <a:xfrm>
            <a:off x="179512" y="3717032"/>
            <a:ext cx="1845568" cy="247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E:\DCIM\100CANON\IMG_608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41" t="4645" r="2861" b="9697"/>
          <a:stretch/>
        </p:blipFill>
        <p:spPr bwMode="auto">
          <a:xfrm>
            <a:off x="6866066" y="3136729"/>
            <a:ext cx="197937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9759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3200" dirty="0" smtClean="0"/>
              <a:t>TECHNIKA A VYNÁLEZY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2859013" cy="4115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E:\DCIM\100CANON\IMG_607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73" t="13131" r="5285" b="9899"/>
          <a:stretch/>
        </p:blipFill>
        <p:spPr bwMode="auto">
          <a:xfrm>
            <a:off x="4872996" y="1623895"/>
            <a:ext cx="3312368" cy="3883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078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676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DĚJINY</a:t>
            </a:r>
            <a:endParaRPr lang="cs-CZ" dirty="0"/>
          </a:p>
        </p:txBody>
      </p:sp>
      <p:pic>
        <p:nvPicPr>
          <p:cNvPr id="5122" name="Picture 2" descr="E:\DCIM\100CANON\IMG_609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49" t="11492" r="6928" b="12347"/>
          <a:stretch/>
        </p:blipFill>
        <p:spPr bwMode="auto">
          <a:xfrm>
            <a:off x="5076056" y="1088884"/>
            <a:ext cx="3469946" cy="446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DCIM\100CANON\IMG_609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522" t="6188" r="3216" b="10579"/>
          <a:stretch/>
        </p:blipFill>
        <p:spPr bwMode="auto">
          <a:xfrm>
            <a:off x="1547664" y="2132856"/>
            <a:ext cx="2648343" cy="361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42697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s-CZ" sz="3200" dirty="0" smtClean="0"/>
              <a:t>PŘÍRODA</a:t>
            </a:r>
            <a:endParaRPr lang="cs-CZ" sz="3200" dirty="0"/>
          </a:p>
        </p:txBody>
      </p:sp>
      <p:pic>
        <p:nvPicPr>
          <p:cNvPr id="1026" name="Picture 2" descr="E:\DCIM\100CANON\IMG_608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34" t="8485" r="709" b="13132"/>
          <a:stretch/>
        </p:blipFill>
        <p:spPr bwMode="auto">
          <a:xfrm>
            <a:off x="6084168" y="1844352"/>
            <a:ext cx="2813418" cy="343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DCIM\100CANON\IMG_608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51" t="7677" r="9327" b="11313"/>
          <a:stretch/>
        </p:blipFill>
        <p:spPr bwMode="auto">
          <a:xfrm>
            <a:off x="539552" y="2276872"/>
            <a:ext cx="2123092" cy="290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:\DCIM\100CANON\IMG_609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96" t="7966" r="2593" b="9811"/>
          <a:stretch/>
        </p:blipFill>
        <p:spPr bwMode="auto">
          <a:xfrm>
            <a:off x="3275856" y="1988840"/>
            <a:ext cx="2220834" cy="277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9916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VESMÍR</a:t>
            </a:r>
            <a:endParaRPr lang="cs-CZ" dirty="0"/>
          </a:p>
          <a:p>
            <a:endParaRPr lang="cs-CZ" dirty="0"/>
          </a:p>
        </p:txBody>
      </p:sp>
      <p:pic>
        <p:nvPicPr>
          <p:cNvPr id="8195" name="Picture 3" descr="E:\DCIM\100CANON\IMG_608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56" t="8485" r="6632" b="10707"/>
          <a:stretch/>
        </p:blipFill>
        <p:spPr bwMode="auto">
          <a:xfrm>
            <a:off x="5075076" y="2945807"/>
            <a:ext cx="2520280" cy="309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E:\DCIM\100CANON\IMG_609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0" t="9091" r="6902" b="12121"/>
          <a:stretch/>
        </p:blipFill>
        <p:spPr bwMode="auto">
          <a:xfrm>
            <a:off x="1274377" y="2976995"/>
            <a:ext cx="2665365" cy="3289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E:\DCIM\100CANON\IMG_61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82" t="29899" r="31667" b="24040"/>
          <a:stretch/>
        </p:blipFill>
        <p:spPr bwMode="auto">
          <a:xfrm>
            <a:off x="3742928" y="548680"/>
            <a:ext cx="2664296" cy="2038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4765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676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LIDSKÉ TĚLO</a:t>
            </a:r>
            <a:endParaRPr lang="cs-CZ" dirty="0"/>
          </a:p>
          <a:p>
            <a:endParaRPr lang="cs-CZ" dirty="0"/>
          </a:p>
        </p:txBody>
      </p:sp>
      <p:pic>
        <p:nvPicPr>
          <p:cNvPr id="6146" name="Picture 2" descr="E:\DCIM\100CANON\IMG_608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32" t="5051" r="2593" b="10505"/>
          <a:stretch/>
        </p:blipFill>
        <p:spPr bwMode="auto">
          <a:xfrm>
            <a:off x="827584" y="1700808"/>
            <a:ext cx="2592288" cy="321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932040" y="1523047"/>
            <a:ext cx="3421285" cy="676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DINOSAUŘI</a:t>
            </a:r>
          </a:p>
          <a:p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70" t="4646" r="5285" b="10707"/>
          <a:stretch/>
        </p:blipFill>
        <p:spPr bwMode="auto">
          <a:xfrm>
            <a:off x="5148064" y="2518271"/>
            <a:ext cx="2765082" cy="3575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2462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755576" y="908720"/>
            <a:ext cx="3384376" cy="676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A RŮZNÉ DALŠÍ …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39593"/>
            <a:ext cx="3627814" cy="4528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060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5688632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7200" dirty="0"/>
              <a:t>http://cs.wikipedia.org/wiki/Encyklopedie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http://cs.wikipedia.org/wiki/Soubor:Prirucni_slovnik_naucny,_encyclopedia_in_Czech_language.jpg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http://cs.wikipedia.org/wiki/Soubor:ENC_1-NA5_600px.jpeg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http://commons.wikimedia.org/wiki/File:Orbis-pictus-028.jpg?uselang=cs</a:t>
            </a:r>
          </a:p>
          <a:p>
            <a:pPr>
              <a:buFont typeface="Wingdings" pitchFamily="2" charset="2"/>
              <a:buChar char="v"/>
            </a:pP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vlastní fotografie</a:t>
            </a:r>
          </a:p>
          <a:p>
            <a:pPr marL="0" indent="0">
              <a:buNone/>
            </a:pP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Říha,B.: </a:t>
            </a:r>
            <a:r>
              <a:rPr lang="cs-CZ" sz="7200" dirty="0"/>
              <a:t>D</a:t>
            </a:r>
            <a:r>
              <a:rPr lang="cs-CZ" sz="7200" dirty="0" smtClean="0"/>
              <a:t>ětská encyklopedie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Pilka,J.: Kudy chodí hudba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Bauer,J.: Člověk a les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Andodi,L., Švec,J.: 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Škňouřilovi,E. a R.: Hlavní města světa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Kleczek,J.: Naše souhvězdí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Lukešová,M., Říha,B.: Velká obrázková knížka pro malé děti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Škodovi,H. a E.,Kubašta,V.: Už vím proč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Škodovi,H. a E.,Kubašta,V</a:t>
            </a:r>
            <a:r>
              <a:rPr lang="cs-CZ" sz="7200" dirty="0" smtClean="0"/>
              <a:t>.: Zákulisí velkoměsta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Augusta,P.,Honzák,F.: Naše vlast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Kolektiv.:  Rozum do kapsy</a:t>
            </a:r>
          </a:p>
          <a:p>
            <a:pPr marL="0" indent="0">
              <a:buNone/>
            </a:pPr>
            <a:endParaRPr lang="cs-CZ" sz="5500" dirty="0"/>
          </a:p>
          <a:p>
            <a:pPr>
              <a:buFont typeface="Wingdings" pitchFamily="2" charset="2"/>
              <a:buChar char="v"/>
            </a:pP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/>
              <a:t> </a:t>
            </a: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753327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8229600" cy="669674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</a:t>
            </a:r>
            <a:r>
              <a:rPr lang="cs-CZ" sz="3800" dirty="0"/>
              <a:t>D</a:t>
            </a:r>
            <a:r>
              <a:rPr lang="cs-CZ" sz="3800" dirty="0" smtClean="0"/>
              <a:t>ětská encyklopedie do kapsy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Encyklopedie otázek a odpovědí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Jak? Proč?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Otázky a odpovědi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Víš o tom?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Velká kniha o velkých strojích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nejvýznamnější postavy v historii světa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Čornej,P.,  Lockerová,J., Majer,P.: Panovnící českých zemí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Putování přírodou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Ilustrovaný průvodce Příroda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Obrazová encyklopedie Zvířata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Slunce a planety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Vesmír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Lidské tělo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Dinosauři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Kolektiv.: Encyklopedie ručních prací</a:t>
            </a:r>
          </a:p>
          <a:p>
            <a:pPr>
              <a:buFont typeface="Wingdings" pitchFamily="2" charset="2"/>
              <a:buChar char="v"/>
            </a:pPr>
            <a:endParaRPr lang="cs-CZ" sz="3800" dirty="0" smtClean="0"/>
          </a:p>
          <a:p>
            <a:pPr>
              <a:buFont typeface="Wingdings" pitchFamily="2" charset="2"/>
              <a:buChar char="v"/>
            </a:pPr>
            <a:endParaRPr lang="cs-CZ" sz="3800" dirty="0" smtClean="0"/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[</a:t>
            </a:r>
            <a:r>
              <a:rPr lang="cs-CZ" sz="3800" dirty="0"/>
              <a:t>cit. </a:t>
            </a:r>
            <a:r>
              <a:rPr lang="cs-CZ" sz="3800" dirty="0" smtClean="0"/>
              <a:t>2013-03-07].</a:t>
            </a: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3800" dirty="0"/>
          </a:p>
          <a:p>
            <a:pPr marL="0" indent="0">
              <a:buNone/>
            </a:pP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/>
              <a:t> </a:t>
            </a:r>
            <a:endParaRPr lang="cs-CZ" sz="3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64372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980</TotalTime>
  <Words>700</Words>
  <Application>Microsoft Office PowerPoint</Application>
  <PresentationFormat>Předvádění na obrazovce (4:3)</PresentationFormat>
  <Paragraphs>112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zdroje: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52</cp:revision>
  <dcterms:created xsi:type="dcterms:W3CDTF">2012-08-20T19:24:43Z</dcterms:created>
  <dcterms:modified xsi:type="dcterms:W3CDTF">2013-06-18T20:28:36Z</dcterms:modified>
</cp:coreProperties>
</file>