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7" r:id="rId5"/>
    <p:sldId id="259" r:id="rId6"/>
    <p:sldId id="266" r:id="rId7"/>
    <p:sldId id="267" r:id="rId8"/>
    <p:sldId id="260" r:id="rId9"/>
    <p:sldId id="261" r:id="rId10"/>
    <p:sldId id="262" r:id="rId11"/>
    <p:sldId id="263" r:id="rId12"/>
    <p:sldId id="264" r:id="rId13"/>
    <p:sldId id="272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ED55"/>
    <a:srgbClr val="E7F25C"/>
    <a:srgbClr val="4FCD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660"/>
  </p:normalViewPr>
  <p:slideViewPr>
    <p:cSldViewPr>
      <p:cViewPr varScale="1">
        <p:scale>
          <a:sx n="69" d="100"/>
          <a:sy n="69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CDEB"/>
            </a:gs>
            <a:gs pos="43000">
              <a:srgbClr val="F9ED55"/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21.5.2013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Haltitunturi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861198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VY_32_INOVACE_03_PUTOVÁNÍ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PO EVROPĚ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_FINSKO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226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2046030"/>
              </p:ext>
            </p:extLst>
          </p:nvPr>
        </p:nvGraphicFramePr>
        <p:xfrm>
          <a:off x="1431335" y="1844824"/>
          <a:ext cx="6281329" cy="441320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5. ročníku a slouží k doplnění učiva o Evropě.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OČEKÁVANÝ VÝSTUP:</a:t>
                      </a:r>
                      <a:endParaRPr lang="cs-CZ" sz="8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Určí polohu státu v Evropě a uvede některé zajímavosti.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Jezera, finský záliv, půlnoční slunce, bílé noci, Helsinky, Turku.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98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2936"/>
            <a:ext cx="3312368" cy="202468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13" y="260648"/>
            <a:ext cx="3017515" cy="6478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87624" y="1484784"/>
            <a:ext cx="24789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b="1" dirty="0" smtClean="0"/>
              <a:t>FINSKO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 smtClean="0"/>
              <a:t>Finská republika</a:t>
            </a:r>
            <a:r>
              <a:rPr lang="cs-CZ" dirty="0" smtClean="0"/>
              <a:t>             </a:t>
            </a:r>
          </a:p>
          <a:p>
            <a:pPr marL="0" indent="0" algn="just">
              <a:buNone/>
            </a:pPr>
            <a:r>
              <a:rPr lang="cs-CZ" dirty="0" smtClean="0"/>
              <a:t>je severská země v severovýchodní Evropě, kterou omývá Baltické moře na jihozápadě, Finský záliv na jihovýchodě a Botnický záliv na západě. Finsko sousedí na souši s Ruskem na východě, Švédskem na severozápadě a Norskem na severu a na moři má společnou hranici navíc s Estonskem.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006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517946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/>
              <a:t>Finsko je zemí tisíců jezer a ostrovů, </a:t>
            </a:r>
            <a:r>
              <a:rPr lang="cs-CZ" dirty="0" smtClean="0"/>
              <a:t>skoro </a:t>
            </a:r>
            <a:r>
              <a:rPr lang="cs-CZ" dirty="0"/>
              <a:t>10 % jeho plochy pokrývají jezera. Přesněji je ve Finsku 187 888 jezer větších než 500 </a:t>
            </a:r>
            <a:r>
              <a:rPr lang="cs-CZ" dirty="0" smtClean="0"/>
              <a:t>m² </a:t>
            </a:r>
            <a:r>
              <a:rPr lang="cs-CZ" dirty="0"/>
              <a:t>a 179 584 ostrovů, z nichž jen 80 897 leží v moři</a:t>
            </a:r>
            <a:r>
              <a:rPr lang="cs-CZ" dirty="0" smtClean="0"/>
              <a:t>. </a:t>
            </a:r>
            <a:r>
              <a:rPr lang="cs-CZ" dirty="0"/>
              <a:t>Jezero </a:t>
            </a:r>
            <a:r>
              <a:rPr lang="cs-CZ" b="1" dirty="0"/>
              <a:t>Saimaa</a:t>
            </a:r>
            <a:r>
              <a:rPr lang="cs-CZ" dirty="0"/>
              <a:t> je čtvrté největší v </a:t>
            </a:r>
            <a:r>
              <a:rPr lang="cs-CZ" dirty="0" smtClean="0"/>
              <a:t>Evropě</a:t>
            </a:r>
            <a:r>
              <a:rPr lang="cs-CZ" dirty="0" smtClean="0"/>
              <a:t>.</a:t>
            </a:r>
            <a:endParaRPr lang="cs-CZ" baseline="30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104964"/>
            <a:ext cx="4170040" cy="3127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571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32040" y="962578"/>
            <a:ext cx="3744416" cy="5353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Finská krajina je převážně rovinatá s nízkými kopci. </a:t>
            </a:r>
          </a:p>
          <a:p>
            <a:pPr marL="0" indent="0">
              <a:buNone/>
            </a:pPr>
            <a:r>
              <a:rPr lang="cs-CZ" dirty="0"/>
              <a:t>Nejvyšším bodem je </a:t>
            </a:r>
            <a:r>
              <a:rPr lang="cs-CZ" dirty="0">
                <a:hlinkClick r:id="rId2" tooltip="Haltitunturi"/>
              </a:rPr>
              <a:t>Haltitunturi</a:t>
            </a:r>
            <a:r>
              <a:rPr lang="cs-CZ" dirty="0"/>
              <a:t> s výškou 1328 m nad mořem. Nalézá se daleko na severu Finska na hranici s Norskem.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3470324" cy="4020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404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332656"/>
            <a:ext cx="4392488" cy="59046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Kromě mnoha jezer krajině dominují rozsáhlé severské lesy, které zaujímají asi 76 % </a:t>
            </a:r>
            <a:r>
              <a:rPr lang="cs-CZ" dirty="0" smtClean="0"/>
              <a:t>souše</a:t>
            </a:r>
            <a:r>
              <a:rPr lang="cs-CZ" dirty="0"/>
              <a:t>.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Převážná </a:t>
            </a:r>
            <a:r>
              <a:rPr lang="cs-CZ" dirty="0"/>
              <a:t>část ostrovů leží jihozápadě a podél jižního pobřeží Finska ve </a:t>
            </a:r>
            <a:r>
              <a:rPr lang="cs-CZ" b="1" dirty="0"/>
              <a:t>Finském zálivu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Finsko </a:t>
            </a:r>
            <a:r>
              <a:rPr lang="cs-CZ" dirty="0"/>
              <a:t>je jednou z mála zemí na světě, která se stále zvětšuje, každý rok tak zhruba o 7 km</a:t>
            </a:r>
            <a:r>
              <a:rPr lang="cs-CZ" baseline="30000" dirty="0"/>
              <a:t>2</a:t>
            </a:r>
            <a:endParaRPr lang="cs-CZ" dirty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32" y="1124744"/>
            <a:ext cx="4533304" cy="4617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948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4079" y="1374741"/>
            <a:ext cx="4305913" cy="35476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/>
              <a:t>Teploty </a:t>
            </a:r>
            <a:r>
              <a:rPr lang="cs-CZ" dirty="0"/>
              <a:t>se mohou, </a:t>
            </a:r>
            <a:r>
              <a:rPr lang="cs-CZ" dirty="0" smtClean="0"/>
              <a:t>měnit </a:t>
            </a:r>
            <a:r>
              <a:rPr lang="cs-CZ" dirty="0"/>
              <a:t>velmi rychle. Někdy se teplota změní i o několik desítek °C během jednoho dne.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zimě je většina území Finska pod sněhem.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514" y="1654696"/>
            <a:ext cx="3994055" cy="3005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94687" y="297522"/>
            <a:ext cx="88316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Počasí ovlivňuje </a:t>
            </a:r>
            <a:r>
              <a:rPr lang="cs-CZ" sz="3200" dirty="0" smtClean="0"/>
              <a:t>Golfský proud a vnitrozemské </a:t>
            </a:r>
            <a:r>
              <a:rPr lang="cs-CZ" sz="3200" dirty="0"/>
              <a:t>podnebí západní Sibiře. </a:t>
            </a:r>
          </a:p>
        </p:txBody>
      </p:sp>
      <p:sp>
        <p:nvSpPr>
          <p:cNvPr id="6" name="Obdélník 5"/>
          <p:cNvSpPr/>
          <p:nvPr/>
        </p:nvSpPr>
        <p:spPr>
          <a:xfrm>
            <a:off x="154568" y="4922409"/>
            <a:ext cx="88637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Jezera v zimě </a:t>
            </a:r>
            <a:r>
              <a:rPr lang="cs-CZ" sz="3200" dirty="0" smtClean="0"/>
              <a:t>zamrzají </a:t>
            </a:r>
            <a:r>
              <a:rPr lang="cs-CZ" sz="3200" dirty="0"/>
              <a:t>v listopadu, větší v prosinci. Rozmrzají </a:t>
            </a:r>
            <a:r>
              <a:rPr lang="cs-CZ" sz="3200" dirty="0" smtClean="0"/>
              <a:t>v </a:t>
            </a:r>
            <a:r>
              <a:rPr lang="cs-CZ" sz="3200" dirty="0"/>
              <a:t>dubnu, případně v květnu. Zamrzají </a:t>
            </a:r>
            <a:endParaRPr lang="cs-CZ" sz="3200" dirty="0" smtClean="0"/>
          </a:p>
          <a:p>
            <a:r>
              <a:rPr lang="cs-CZ" sz="3200" dirty="0" smtClean="0"/>
              <a:t>i </a:t>
            </a:r>
            <a:r>
              <a:rPr lang="cs-CZ" sz="3200" dirty="0"/>
              <a:t>okolní moře.</a:t>
            </a:r>
          </a:p>
        </p:txBody>
      </p:sp>
    </p:spTree>
    <p:extLst>
      <p:ext uri="{BB962C8B-B14F-4D97-AF65-F5344CB8AC3E}">
        <p14:creationId xmlns:p14="http://schemas.microsoft.com/office/powerpoint/2010/main" val="488659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5554960" cy="65527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Čtvrtina finského území leží za polárním kruhem. Díky tomu se zde dá zažít </a:t>
            </a:r>
            <a:r>
              <a:rPr lang="cs-CZ" b="1" dirty="0"/>
              <a:t>půlnoční slunce</a:t>
            </a:r>
            <a:r>
              <a:rPr lang="cs-CZ" dirty="0"/>
              <a:t>.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Na severu Finska </a:t>
            </a:r>
            <a:r>
              <a:rPr lang="cs-CZ" dirty="0"/>
              <a:t>v létě Slunce nezapadá po 73 dnů a </a:t>
            </a:r>
            <a:r>
              <a:rPr lang="cs-CZ" dirty="0" smtClean="0"/>
              <a:t> v </a:t>
            </a:r>
            <a:r>
              <a:rPr lang="cs-CZ" dirty="0"/>
              <a:t>zimě nevyjde 51 dnů.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 </a:t>
            </a:r>
            <a:r>
              <a:rPr lang="cs-CZ" b="1" dirty="0"/>
              <a:t>jižním Finsku </a:t>
            </a:r>
            <a:r>
              <a:rPr lang="cs-CZ" dirty="0"/>
              <a:t>pak v létě sice Slunce zapadá, ale nesetmí se.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 </a:t>
            </a:r>
            <a:r>
              <a:rPr lang="cs-CZ" dirty="0"/>
              <a:t>době okolo letního slunovratu jsou </a:t>
            </a:r>
            <a:r>
              <a:rPr lang="cs-CZ" dirty="0" smtClean="0"/>
              <a:t>takzvané </a:t>
            </a:r>
            <a:r>
              <a:rPr lang="cs-CZ" b="1" dirty="0" smtClean="0"/>
              <a:t>bílé noci</a:t>
            </a:r>
            <a:r>
              <a:rPr lang="cs-CZ" dirty="0" smtClean="0"/>
              <a:t>. </a:t>
            </a:r>
          </a:p>
          <a:p>
            <a:pPr marL="0" indent="0">
              <a:buNone/>
            </a:pPr>
            <a:r>
              <a:rPr lang="cs-CZ" dirty="0" smtClean="0"/>
              <a:t>Okolo </a:t>
            </a:r>
            <a:r>
              <a:rPr lang="cs-CZ" dirty="0"/>
              <a:t>zimního slunovratu </a:t>
            </a:r>
            <a:r>
              <a:rPr lang="cs-CZ" dirty="0" smtClean="0"/>
              <a:t>jsou </a:t>
            </a:r>
            <a:r>
              <a:rPr lang="cs-CZ" dirty="0"/>
              <a:t>nejkratší dny asi pět až šest hodin </a:t>
            </a:r>
            <a:r>
              <a:rPr lang="cs-CZ" dirty="0" smtClean="0"/>
              <a:t>dlouhé.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56792"/>
            <a:ext cx="3192355" cy="239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9601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4593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Helsinky</a:t>
            </a:r>
            <a:r>
              <a:rPr lang="cs-CZ" dirty="0"/>
              <a:t> </a:t>
            </a:r>
            <a:r>
              <a:rPr lang="cs-CZ" dirty="0" smtClean="0"/>
              <a:t>jsou </a:t>
            </a:r>
            <a:r>
              <a:rPr lang="cs-CZ" dirty="0"/>
              <a:t>hlavní a největší město Finska. Jsou zároveň jeho největším přístavem</a:t>
            </a:r>
            <a:r>
              <a:rPr lang="cs-CZ" dirty="0" smtClean="0"/>
              <a:t>.  Mají </a:t>
            </a:r>
            <a:r>
              <a:rPr lang="cs-CZ" dirty="0"/>
              <a:t>asi </a:t>
            </a:r>
            <a:r>
              <a:rPr lang="cs-CZ" dirty="0" smtClean="0"/>
              <a:t>600 000 </a:t>
            </a:r>
            <a:r>
              <a:rPr lang="cs-CZ" dirty="0"/>
              <a:t>obyvatel.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525" y="2050108"/>
            <a:ext cx="6672064" cy="4428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547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256" y="620688"/>
            <a:ext cx="3648405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805" y="700313"/>
            <a:ext cx="3903111" cy="25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12" y="3744545"/>
            <a:ext cx="3870532" cy="2659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31" t="22299" r="17291" b="41239"/>
          <a:stretch/>
        </p:blipFill>
        <p:spPr bwMode="auto">
          <a:xfrm>
            <a:off x="4970156" y="3611899"/>
            <a:ext cx="3654410" cy="2791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1737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8994" y="332656"/>
            <a:ext cx="8229600" cy="3629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Turku</a:t>
            </a:r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přístav v jihozápadním cípu </a:t>
            </a:r>
            <a:r>
              <a:rPr lang="cs-CZ" dirty="0" smtClean="0"/>
              <a:t>Finska. </a:t>
            </a:r>
            <a:r>
              <a:rPr lang="cs-CZ" dirty="0"/>
              <a:t>J</a:t>
            </a:r>
            <a:r>
              <a:rPr lang="cs-CZ" dirty="0" smtClean="0"/>
              <a:t>e to páté </a:t>
            </a:r>
            <a:r>
              <a:rPr lang="cs-CZ" dirty="0"/>
              <a:t>největší město ve Finsku. Bylo založeno koncem 13. století jako první město ve Finsku. Hlavním městem </a:t>
            </a:r>
            <a:r>
              <a:rPr lang="cs-CZ" dirty="0" smtClean="0"/>
              <a:t>Finska </a:t>
            </a:r>
            <a:r>
              <a:rPr lang="cs-CZ" dirty="0"/>
              <a:t>bylo až do roku </a:t>
            </a:r>
            <a:r>
              <a:rPr lang="cs-CZ" dirty="0" smtClean="0"/>
              <a:t>1812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852936"/>
            <a:ext cx="3771743" cy="3062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93866"/>
            <a:ext cx="4202296" cy="2521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4165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4085" y="319127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Test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Se kterým státem má Finsko nejdelší hranici?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O kolik km se ročně přibližně zvětšuje?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jmenuje hlavní město?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se říká úkazu, kdy se po západu slunce nesetmí.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34260" y="2526349"/>
            <a:ext cx="457200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444208" y="2009685"/>
            <a:ext cx="187220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s</a:t>
            </a:r>
            <a:r>
              <a:rPr lang="cs-CZ" sz="3200" dirty="0" smtClean="0">
                <a:solidFill>
                  <a:schemeClr val="tx1"/>
                </a:solidFill>
              </a:rPr>
              <a:t> Ruskem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260808" y="3140968"/>
            <a:ext cx="808856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 7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508104" y="4369296"/>
            <a:ext cx="187220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Helsinky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34671" y="5805264"/>
            <a:ext cx="1872208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b</a:t>
            </a:r>
            <a:r>
              <a:rPr lang="cs-CZ" sz="3200" dirty="0" smtClean="0">
                <a:solidFill>
                  <a:schemeClr val="tx1"/>
                </a:solidFill>
              </a:rPr>
              <a:t>ílé noci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36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0872" y="1412777"/>
            <a:ext cx="8229600" cy="518457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http://cs.wikipedia.org/wiki/Soubor:Flag_of_Finland.svg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http://cs.wikipedia.org/wiki/Soubor:Finsko-mapa_cs.png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http://cs.wikipedia.org/wiki/Finsko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http://cs.wikipedia.org/wiki/Jezero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http://cs.wikipedia.org/wiki/Soubor:Top_of_Halti_fjeld_-_Finland_-_07-09-2006.jpg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http://commons.wikimedia.org/wiki/File:Nasa-ostsee-petersburg-ladogasee.JPG?uselang=cs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http://commons.wikimedia.org/wiki/File:Aurajoki_2006.jpg?uselang=cs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http://commons.wikimedia.org/wiki/File:Altafjord01.jpg?uselang=cs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http://commons.wikimedia.org/wiki/File:11-07-31-helsinki-by-RalfR-123.jpg?uselang=cs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http://cs.wikipedia.org/wiki/Helsinky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://cs.wikipedia.org/wiki/Soubor:Helsingin_yliopiston_p%C3%A4%C3%A4rakennus.jpg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091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56595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http://commons.wikimedia.org/wiki/File:Suomenlinna_aerial.JPG?uselang=cs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http://commons.wikimedia.org/wiki/File:Helsingfors_(Helsinki)_Le_Quai_(1890-1900).jpg?uselang=cs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http://commons.wikimedia.org/wiki/File:Presidential_palace,_Helsinki_pre-1964.jpg?uselang=cs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http://cs.wikipedia.org/wiki/Turku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http://commons.wikimedia.org/wiki/File:Svenskateater.JPG?uselang=cs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http://commons.wikimedia.org/wiki/File:Turku_cathedral_26-Dec-2004.jpg?uselang=cs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[cit. 2013-04-07].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21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506</Words>
  <Application>Microsoft Office PowerPoint</Application>
  <PresentationFormat>Předvádění na obrazovce (4:3)</PresentationFormat>
  <Paragraphs>81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24</cp:revision>
  <dcterms:created xsi:type="dcterms:W3CDTF">2012-08-20T19:24:43Z</dcterms:created>
  <dcterms:modified xsi:type="dcterms:W3CDTF">2013-05-21T21:18:17Z</dcterms:modified>
</cp:coreProperties>
</file>