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0" r:id="rId2"/>
    <p:sldId id="271" r:id="rId3"/>
    <p:sldId id="256" r:id="rId4"/>
    <p:sldId id="269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7" r:id="rId15"/>
    <p:sldId id="266" r:id="rId16"/>
    <p:sldId id="26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C5DE5-515B-4AFE-A982-AB241B2A105C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81879-38C5-4F44-BA6F-F2339AC38C7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C5DE5-515B-4AFE-A982-AB241B2A105C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81879-38C5-4F44-BA6F-F2339AC38C7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C5DE5-515B-4AFE-A982-AB241B2A105C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81879-38C5-4F44-BA6F-F2339AC38C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C5DE5-515B-4AFE-A982-AB241B2A105C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81879-38C5-4F44-BA6F-F2339AC38C7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C5DE5-515B-4AFE-A982-AB241B2A105C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81879-38C5-4F44-BA6F-F2339AC38C7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C5DE5-515B-4AFE-A982-AB241B2A105C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81879-38C5-4F44-BA6F-F2339AC38C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C5DE5-515B-4AFE-A982-AB241B2A105C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81879-38C5-4F44-BA6F-F2339AC38C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C5DE5-515B-4AFE-A982-AB241B2A105C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81879-38C5-4F44-BA6F-F2339AC38C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C5DE5-515B-4AFE-A982-AB241B2A105C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81879-38C5-4F44-BA6F-F2339AC38C7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C5DE5-515B-4AFE-A982-AB241B2A105C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81879-38C5-4F44-BA6F-F2339AC38C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C5DE5-515B-4AFE-A982-AB241B2A105C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81879-38C5-4F44-BA6F-F2339AC38C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95C5DE5-515B-4AFE-A982-AB241B2A105C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181879-38C5-4F44-BA6F-F2339AC38C7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90453" y="3140968"/>
            <a:ext cx="8784976" cy="882119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/>
              <a:t>VY_32_INOVACE_03_16_Systém vzdělávání v Rusku</a:t>
            </a:r>
            <a:endParaRPr lang="cs-CZ" sz="2800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995265" y="1412776"/>
            <a:ext cx="7175351" cy="1793167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Šablona 32</a:t>
            </a:r>
            <a:endParaRPr lang="cs-CZ" dirty="0"/>
          </a:p>
        </p:txBody>
      </p:sp>
      <p:pic>
        <p:nvPicPr>
          <p:cNvPr id="6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41" y="5130800"/>
            <a:ext cx="9144000" cy="172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2400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7910264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Systém vzdělávání v Rusku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484784"/>
            <a:ext cx="8424936" cy="5184576"/>
          </a:xfrm>
        </p:spPr>
        <p:txBody>
          <a:bodyPr/>
          <a:lstStyle/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Anotace:</a:t>
            </a:r>
            <a:r>
              <a:rPr lang="cs-CZ" dirty="0"/>
              <a:t> Prezentace může sloužit jako výkladové učivo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Autor: </a:t>
            </a:r>
            <a:r>
              <a:rPr lang="cs-CZ" dirty="0"/>
              <a:t>Mgr. Lenka </a:t>
            </a:r>
            <a:r>
              <a:rPr lang="cs-CZ" dirty="0" err="1"/>
              <a:t>Kajabová</a:t>
            </a:r>
            <a:endParaRPr lang="cs-CZ" dirty="0"/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Jazyk: </a:t>
            </a:r>
            <a:r>
              <a:rPr lang="cs-CZ" dirty="0"/>
              <a:t>Ruština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Očekávaný výstup: </a:t>
            </a:r>
            <a:r>
              <a:rPr lang="cs-CZ" dirty="0" smtClean="0"/>
              <a:t>seznámení se systémem vzdělávání v Rusku</a:t>
            </a:r>
          </a:p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Speciální 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vzdělávací potřeby: </a:t>
            </a:r>
            <a:r>
              <a:rPr lang="cs-CZ" dirty="0"/>
              <a:t>dataprojektor, interaktivní tabule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Klíčová slova: </a:t>
            </a:r>
            <a:r>
              <a:rPr lang="cs-CZ" dirty="0" smtClean="0"/>
              <a:t>vzdělávání</a:t>
            </a:r>
          </a:p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Druh 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učebního materiálu: </a:t>
            </a:r>
            <a:r>
              <a:rPr lang="cs-CZ" dirty="0"/>
              <a:t>prezentace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Cílová skupina: </a:t>
            </a:r>
            <a:r>
              <a:rPr lang="cs-CZ" dirty="0"/>
              <a:t>žák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druhý stupeň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Typická věková skupina: </a:t>
            </a:r>
            <a:r>
              <a:rPr lang="cs-CZ" dirty="0"/>
              <a:t>12 – 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75357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420888"/>
            <a:ext cx="8424936" cy="1793167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err="1">
                <a:effectLst/>
              </a:rPr>
              <a:t>Система</a:t>
            </a:r>
            <a:r>
              <a:rPr lang="cs-CZ" dirty="0">
                <a:effectLst/>
              </a:rPr>
              <a:t> </a:t>
            </a:r>
            <a:r>
              <a:rPr lang="cs-CZ" dirty="0" err="1">
                <a:effectLst/>
              </a:rPr>
              <a:t>образования</a:t>
            </a:r>
            <a:r>
              <a:rPr lang="cs-CZ" dirty="0">
                <a:effectLst/>
              </a:rPr>
              <a:t> в </a:t>
            </a:r>
            <a:r>
              <a:rPr lang="cs-CZ" dirty="0" err="1">
                <a:effectLst/>
              </a:rPr>
              <a:t>России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6980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-171400"/>
            <a:ext cx="7368844" cy="72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0401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115617" y="1340768"/>
            <a:ext cx="6840759" cy="4174400"/>
          </a:xfrm>
        </p:spPr>
        <p:txBody>
          <a:bodyPr/>
          <a:lstStyle/>
          <a:p>
            <a:pPr marL="0" indent="0" algn="ctr">
              <a:buNone/>
            </a:pPr>
            <a:r>
              <a:rPr lang="cs-CZ" sz="6000" dirty="0" err="1">
                <a:solidFill>
                  <a:srgbClr val="C00000"/>
                </a:solidFill>
                <a:effectLst/>
              </a:rPr>
              <a:t>Дошкольные</a:t>
            </a:r>
            <a:r>
              <a:rPr lang="cs-CZ" sz="6000" dirty="0">
                <a:solidFill>
                  <a:srgbClr val="C00000"/>
                </a:solidFill>
                <a:effectLst/>
              </a:rPr>
              <a:t> </a:t>
            </a:r>
            <a:r>
              <a:rPr lang="cs-CZ" sz="6000" dirty="0" err="1" smtClean="0">
                <a:solidFill>
                  <a:srgbClr val="C00000"/>
                </a:solidFill>
                <a:effectLst/>
              </a:rPr>
              <a:t>учреждения</a:t>
            </a:r>
            <a:r>
              <a:rPr lang="cs-CZ" sz="6000" dirty="0" smtClean="0">
                <a:effectLst/>
              </a:rPr>
              <a:t/>
            </a:r>
            <a:br>
              <a:rPr lang="cs-CZ" sz="6000" dirty="0" smtClean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 err="1">
                <a:effectLst/>
              </a:rPr>
              <a:t>ясли</a:t>
            </a:r>
            <a:r>
              <a:rPr lang="cs-CZ" dirty="0">
                <a:effectLst/>
              </a:rPr>
              <a:t>, </a:t>
            </a:r>
            <a:r>
              <a:rPr lang="cs-CZ" dirty="0" err="1">
                <a:effectLst/>
              </a:rPr>
              <a:t>детский</a:t>
            </a:r>
            <a:r>
              <a:rPr lang="cs-CZ" dirty="0">
                <a:effectLst/>
              </a:rPr>
              <a:t> </a:t>
            </a:r>
            <a:r>
              <a:rPr lang="cs-CZ" dirty="0" err="1">
                <a:effectLst/>
              </a:rPr>
              <a:t>сад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7457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7504" y="1772816"/>
            <a:ext cx="8928992" cy="2448272"/>
          </a:xfrm>
        </p:spPr>
        <p:txBody>
          <a:bodyPr/>
          <a:lstStyle/>
          <a:p>
            <a:pPr marL="0" indent="0" algn="ctr">
              <a:buNone/>
            </a:pPr>
            <a:r>
              <a:rPr lang="cs-CZ" sz="6000" dirty="0" err="1">
                <a:solidFill>
                  <a:srgbClr val="C00000"/>
                </a:solidFill>
                <a:effectLst/>
              </a:rPr>
              <a:t>Общеобразовательная</a:t>
            </a:r>
            <a:r>
              <a:rPr lang="cs-CZ" sz="6000" dirty="0">
                <a:solidFill>
                  <a:srgbClr val="C00000"/>
                </a:solidFill>
                <a:effectLst/>
              </a:rPr>
              <a:t> </a:t>
            </a:r>
            <a:r>
              <a:rPr lang="cs-CZ" sz="6000" dirty="0" err="1">
                <a:solidFill>
                  <a:srgbClr val="C00000"/>
                </a:solidFill>
                <a:effectLst/>
              </a:rPr>
              <a:t>школа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138225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1844824"/>
            <a:ext cx="7920880" cy="288032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>
                <a:solidFill>
                  <a:srgbClr val="C00000"/>
                </a:solidFill>
                <a:effectLst/>
              </a:rPr>
              <a:t>1 - 4 </a:t>
            </a:r>
            <a:r>
              <a:rPr lang="cs-CZ" dirty="0" err="1" smtClean="0">
                <a:solidFill>
                  <a:srgbClr val="C00000"/>
                </a:solidFill>
                <a:effectLst/>
              </a:rPr>
              <a:t>класс</a:t>
            </a:r>
            <a:r>
              <a:rPr lang="cs-CZ" dirty="0" smtClean="0">
                <a:solidFill>
                  <a:srgbClr val="C00000"/>
                </a:solidFill>
                <a:effectLst/>
              </a:rPr>
              <a:t/>
            </a:r>
            <a:br>
              <a:rPr lang="cs-CZ" dirty="0" smtClean="0">
                <a:solidFill>
                  <a:srgbClr val="C00000"/>
                </a:solidFill>
                <a:effectLst/>
              </a:rPr>
            </a:br>
            <a:r>
              <a:rPr lang="cs-CZ" dirty="0" smtClean="0">
                <a:effectLst/>
              </a:rPr>
              <a:t> </a:t>
            </a:r>
            <a:r>
              <a:rPr lang="cs-CZ" dirty="0" err="1">
                <a:effectLst/>
              </a:rPr>
              <a:t>начальная</a:t>
            </a:r>
            <a:r>
              <a:rPr lang="cs-CZ" dirty="0">
                <a:effectLst/>
              </a:rPr>
              <a:t> </a:t>
            </a:r>
            <a:r>
              <a:rPr lang="cs-CZ" dirty="0" err="1">
                <a:effectLst/>
              </a:rPr>
              <a:t>школа</a:t>
            </a:r>
            <a:r>
              <a:rPr lang="cs-CZ" dirty="0">
                <a:effectLst/>
              </a:rPr>
              <a:t> </a:t>
            </a: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(</a:t>
            </a:r>
            <a:r>
              <a:rPr lang="cs-CZ" dirty="0">
                <a:effectLst/>
              </a:rPr>
              <a:t>с 6 - 7 </a:t>
            </a:r>
            <a:r>
              <a:rPr lang="cs-CZ" dirty="0" err="1">
                <a:effectLst/>
              </a:rPr>
              <a:t>лет</a:t>
            </a:r>
            <a:r>
              <a:rPr lang="cs-CZ" dirty="0">
                <a:effectLst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826935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80920" cy="6093296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rgbClr val="C00000"/>
                </a:solidFill>
                <a:effectLst/>
              </a:rPr>
              <a:t>5 </a:t>
            </a:r>
            <a:r>
              <a:rPr lang="cs-CZ" dirty="0">
                <a:solidFill>
                  <a:srgbClr val="C00000"/>
                </a:solidFill>
                <a:effectLst/>
              </a:rPr>
              <a:t>- 9 </a:t>
            </a:r>
            <a:r>
              <a:rPr lang="cs-CZ" dirty="0" err="1">
                <a:solidFill>
                  <a:srgbClr val="C00000"/>
                </a:solidFill>
                <a:effectLst/>
              </a:rPr>
              <a:t>класс</a:t>
            </a:r>
            <a:r>
              <a:rPr lang="cs-CZ" dirty="0">
                <a:solidFill>
                  <a:srgbClr val="C00000"/>
                </a:solidFill>
                <a:effectLst/>
              </a:rPr>
              <a:t> </a:t>
            </a:r>
            <a:r>
              <a:rPr lang="cs-CZ" dirty="0">
                <a:effectLst/>
              </a:rPr>
              <a:t>(</a:t>
            </a:r>
            <a:r>
              <a:rPr lang="cs-CZ" dirty="0" err="1">
                <a:effectLst/>
              </a:rPr>
              <a:t>незаконченное</a:t>
            </a:r>
            <a:r>
              <a:rPr lang="cs-CZ" dirty="0">
                <a:effectLst/>
              </a:rPr>
              <a:t> </a:t>
            </a:r>
            <a:r>
              <a:rPr lang="cs-CZ" dirty="0" err="1">
                <a:effectLst/>
              </a:rPr>
              <a:t>среднее</a:t>
            </a:r>
            <a:r>
              <a:rPr lang="cs-CZ" dirty="0">
                <a:effectLst/>
              </a:rPr>
              <a:t>)</a:t>
            </a:r>
            <a:br>
              <a:rPr lang="cs-CZ" dirty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>
                <a:solidFill>
                  <a:srgbClr val="C00000"/>
                </a:solidFill>
                <a:effectLst/>
              </a:rPr>
              <a:t>10 – 11 </a:t>
            </a:r>
            <a:r>
              <a:rPr lang="cs-CZ" dirty="0" err="1">
                <a:solidFill>
                  <a:srgbClr val="C00000"/>
                </a:solidFill>
                <a:effectLst/>
              </a:rPr>
              <a:t>класс</a:t>
            </a:r>
            <a:r>
              <a:rPr lang="cs-CZ" dirty="0">
                <a:solidFill>
                  <a:srgbClr val="C00000"/>
                </a:solidFill>
                <a:effectLst/>
              </a:rPr>
              <a:t> </a:t>
            </a:r>
            <a:r>
              <a:rPr lang="cs-CZ" dirty="0">
                <a:effectLst/>
              </a:rPr>
              <a:t>(</a:t>
            </a:r>
            <a:r>
              <a:rPr lang="cs-CZ" dirty="0" err="1">
                <a:effectLst/>
              </a:rPr>
              <a:t>законченное</a:t>
            </a:r>
            <a:r>
              <a:rPr lang="cs-CZ" dirty="0">
                <a:effectLst/>
              </a:rPr>
              <a:t> </a:t>
            </a:r>
            <a:r>
              <a:rPr lang="cs-CZ" dirty="0" err="1">
                <a:effectLst/>
              </a:rPr>
              <a:t>cреднее</a:t>
            </a:r>
            <a:r>
              <a:rPr lang="cs-CZ" dirty="0">
                <a:effectLst/>
              </a:rPr>
              <a:t>)</a:t>
            </a:r>
            <a:r>
              <a:rPr lang="cs-CZ" dirty="0" smtClean="0">
                <a:effectLst/>
              </a:rPr>
              <a:t>                                                                    </a:t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   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 err="1" smtClean="0">
                <a:effectLst/>
              </a:rPr>
              <a:t>гимназия</a:t>
            </a:r>
            <a:r>
              <a:rPr lang="cs-CZ" dirty="0">
                <a:effectLst/>
              </a:rPr>
              <a:t>, </a:t>
            </a:r>
            <a:r>
              <a:rPr lang="cs-CZ" dirty="0" err="1">
                <a:effectLst/>
              </a:rPr>
              <a:t>лицей</a:t>
            </a:r>
            <a:r>
              <a:rPr lang="cs-CZ" dirty="0">
                <a:effectLst/>
              </a:rPr>
              <a:t>, </a:t>
            </a:r>
            <a:r>
              <a:rPr lang="cs-CZ" dirty="0" err="1">
                <a:effectLst/>
              </a:rPr>
              <a:t>колледж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5656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568952" cy="6192688"/>
          </a:xfrm>
        </p:spPr>
        <p:txBody>
          <a:bodyPr/>
          <a:lstStyle/>
          <a:p>
            <a:pPr marL="0" indent="0" algn="ctr">
              <a:buNone/>
            </a:pPr>
            <a:r>
              <a:rPr lang="cs-CZ" sz="6000" dirty="0" err="1" smtClean="0">
                <a:solidFill>
                  <a:srgbClr val="C00000"/>
                </a:solidFill>
                <a:effectLst/>
              </a:rPr>
              <a:t>Профессиональное</a:t>
            </a:r>
            <a:r>
              <a:rPr lang="cs-CZ" sz="6000" dirty="0" smtClean="0">
                <a:solidFill>
                  <a:srgbClr val="C00000"/>
                </a:solidFill>
                <a:effectLst/>
              </a:rPr>
              <a:t> </a:t>
            </a:r>
            <a:r>
              <a:rPr lang="cs-CZ" sz="6000" dirty="0" err="1" smtClean="0">
                <a:solidFill>
                  <a:srgbClr val="C00000"/>
                </a:solidFill>
                <a:effectLst/>
              </a:rPr>
              <a:t>образование</a:t>
            </a:r>
            <a:r>
              <a:rPr lang="cs-CZ" sz="6000" dirty="0" smtClean="0">
                <a:solidFill>
                  <a:srgbClr val="C00000"/>
                </a:solidFill>
                <a:effectLst/>
              </a:rPr>
              <a:t/>
            </a:r>
            <a:br>
              <a:rPr lang="cs-CZ" sz="6000" dirty="0" smtClean="0">
                <a:solidFill>
                  <a:srgbClr val="C00000"/>
                </a:solidFill>
                <a:effectLst/>
              </a:rPr>
            </a:br>
            <a:r>
              <a:rPr lang="cs-CZ" sz="6000" dirty="0" smtClean="0">
                <a:solidFill>
                  <a:srgbClr val="C00000"/>
                </a:solidFill>
                <a:effectLst/>
              </a:rPr>
              <a:t> 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> </a:t>
            </a:r>
            <a:r>
              <a:rPr lang="cs-CZ" dirty="0" err="1">
                <a:effectLst/>
              </a:rPr>
              <a:t>техникум</a:t>
            </a:r>
            <a:r>
              <a:rPr lang="cs-CZ" dirty="0">
                <a:effectLst/>
              </a:rPr>
              <a:t>, ПТУ (průmyslová škola, profesionální technické učiliště)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3184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564904"/>
            <a:ext cx="8064896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sz="6000" dirty="0" err="1">
                <a:solidFill>
                  <a:srgbClr val="C00000"/>
                </a:solidFill>
                <a:effectLst/>
              </a:rPr>
              <a:t>аттестат</a:t>
            </a:r>
            <a:r>
              <a:rPr lang="cs-CZ" sz="6000" dirty="0">
                <a:solidFill>
                  <a:srgbClr val="C00000"/>
                </a:solidFill>
                <a:effectLst/>
              </a:rPr>
              <a:t> </a:t>
            </a:r>
            <a:r>
              <a:rPr lang="cs-CZ" sz="6000" dirty="0" err="1">
                <a:solidFill>
                  <a:srgbClr val="C00000"/>
                </a:solidFill>
                <a:effectLst/>
              </a:rPr>
              <a:t>зрелости</a:t>
            </a:r>
            <a:r>
              <a:rPr lang="cs-CZ" sz="6000" dirty="0">
                <a:solidFill>
                  <a:srgbClr val="C00000"/>
                </a:solidFill>
                <a:effectLst/>
              </a:rPr>
              <a:t> </a:t>
            </a:r>
            <a:r>
              <a:rPr lang="cs-CZ" dirty="0">
                <a:effectLst/>
              </a:rPr>
              <a:t>(maturita)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3783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2492896"/>
            <a:ext cx="6512511" cy="1431032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err="1">
                <a:solidFill>
                  <a:srgbClr val="C00000"/>
                </a:solidFill>
                <a:effectLst/>
              </a:rPr>
              <a:t>Балльная</a:t>
            </a:r>
            <a:r>
              <a:rPr lang="cs-CZ" dirty="0">
                <a:solidFill>
                  <a:srgbClr val="C00000"/>
                </a:solidFill>
                <a:effectLst/>
              </a:rPr>
              <a:t> </a:t>
            </a:r>
            <a:r>
              <a:rPr lang="cs-CZ" dirty="0" err="1">
                <a:solidFill>
                  <a:srgbClr val="C00000"/>
                </a:solidFill>
                <a:effectLst/>
              </a:rPr>
              <a:t>система</a:t>
            </a:r>
            <a:r>
              <a:rPr lang="cs-CZ" dirty="0">
                <a:solidFill>
                  <a:srgbClr val="C00000"/>
                </a:solidFill>
                <a:effectLst/>
              </a:rPr>
              <a:t> </a:t>
            </a:r>
            <a:r>
              <a:rPr lang="cs-CZ" dirty="0">
                <a:effectLst/>
              </a:rPr>
              <a:t>(stupnice známek)</a:t>
            </a:r>
            <a:br>
              <a:rPr lang="cs-CZ" dirty="0">
                <a:effectLst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9301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476672"/>
            <a:ext cx="5966666" cy="108012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err="1">
                <a:solidFill>
                  <a:srgbClr val="C00000"/>
                </a:solidFill>
                <a:effectLst/>
              </a:rPr>
              <a:t>Отметки</a:t>
            </a:r>
            <a:r>
              <a:rPr lang="cs-CZ" dirty="0">
                <a:solidFill>
                  <a:srgbClr val="C00000"/>
                </a:solidFill>
                <a:effectLst/>
              </a:rPr>
              <a:t> </a:t>
            </a:r>
            <a:r>
              <a:rPr lang="cs-CZ" dirty="0" err="1">
                <a:solidFill>
                  <a:srgbClr val="C00000"/>
                </a:solidFill>
                <a:effectLst/>
              </a:rPr>
              <a:t>учеников</a:t>
            </a:r>
            <a:r>
              <a:rPr lang="cs-CZ" dirty="0">
                <a:solidFill>
                  <a:srgbClr val="C00000"/>
                </a:solidFill>
                <a:effectLst/>
              </a:rPr>
              <a:t>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-108520" y="2636912"/>
            <a:ext cx="9361040" cy="4104456"/>
          </a:xfrm>
        </p:spPr>
        <p:txBody>
          <a:bodyPr>
            <a:normAutofit/>
          </a:bodyPr>
          <a:lstStyle/>
          <a:p>
            <a:pPr algn="ctr"/>
            <a:r>
              <a:rPr lang="cs-CZ" sz="2400" b="1" dirty="0" err="1"/>
              <a:t>пятёрка</a:t>
            </a:r>
            <a:r>
              <a:rPr lang="cs-CZ" sz="2400" b="1" dirty="0"/>
              <a:t>        </a:t>
            </a:r>
            <a:r>
              <a:rPr lang="cs-CZ" sz="2400" b="1" dirty="0" err="1"/>
              <a:t>четвёрка</a:t>
            </a:r>
            <a:r>
              <a:rPr lang="cs-CZ" sz="2400" b="1" dirty="0"/>
              <a:t>       </a:t>
            </a:r>
            <a:r>
              <a:rPr lang="cs-CZ" sz="2400" b="1" dirty="0" err="1"/>
              <a:t>тройка</a:t>
            </a:r>
            <a:r>
              <a:rPr lang="cs-CZ" sz="2400" b="1" dirty="0"/>
              <a:t>        </a:t>
            </a:r>
            <a:r>
              <a:rPr lang="cs-CZ" sz="2400" b="1" dirty="0" err="1"/>
              <a:t>двойка</a:t>
            </a:r>
            <a:r>
              <a:rPr lang="cs-CZ" sz="2400" b="1" dirty="0"/>
              <a:t>         </a:t>
            </a:r>
            <a:r>
              <a:rPr lang="cs-CZ" sz="2400" b="1" dirty="0" err="1"/>
              <a:t>единица</a:t>
            </a:r>
            <a:endParaRPr lang="cs-CZ" sz="2400" dirty="0"/>
          </a:p>
          <a:p>
            <a:pPr algn="ctr"/>
            <a:r>
              <a:rPr lang="cs-CZ" sz="2400" dirty="0"/>
              <a:t>jednička         dvojka            trojka          čtyřka            pětka</a:t>
            </a:r>
          </a:p>
          <a:p>
            <a:pPr algn="ctr"/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3314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err="1" smtClean="0">
                <a:solidFill>
                  <a:srgbClr val="C00000"/>
                </a:solidFill>
                <a:effectLst/>
              </a:rPr>
              <a:t>Высшие</a:t>
            </a:r>
            <a:r>
              <a:rPr lang="cs-CZ" dirty="0" smtClean="0">
                <a:solidFill>
                  <a:srgbClr val="C00000"/>
                </a:solidFill>
                <a:effectLst/>
              </a:rPr>
              <a:t> </a:t>
            </a:r>
            <a:r>
              <a:rPr lang="cs-CZ" dirty="0" err="1">
                <a:solidFill>
                  <a:srgbClr val="C00000"/>
                </a:solidFill>
                <a:effectLst/>
              </a:rPr>
              <a:t>учебные</a:t>
            </a:r>
            <a:r>
              <a:rPr lang="cs-CZ" dirty="0">
                <a:solidFill>
                  <a:srgbClr val="C00000"/>
                </a:solidFill>
                <a:effectLst/>
              </a:rPr>
              <a:t> </a:t>
            </a:r>
            <a:r>
              <a:rPr lang="cs-CZ" dirty="0" err="1">
                <a:solidFill>
                  <a:srgbClr val="C00000"/>
                </a:solidFill>
                <a:effectLst/>
              </a:rPr>
              <a:t>заведения</a:t>
            </a:r>
            <a:r>
              <a:rPr lang="cs-CZ" dirty="0">
                <a:solidFill>
                  <a:srgbClr val="C00000"/>
                </a:solidFill>
                <a:effectLst/>
              </a:rPr>
              <a:t> (ВУЗЫ)</a:t>
            </a:r>
            <a:br>
              <a:rPr lang="cs-CZ" dirty="0">
                <a:solidFill>
                  <a:srgbClr val="C00000"/>
                </a:solidFill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 err="1">
                <a:effectLst/>
              </a:rPr>
              <a:t>институт</a:t>
            </a:r>
            <a:r>
              <a:rPr lang="cs-CZ" dirty="0">
                <a:effectLst/>
              </a:rPr>
              <a:t>, </a:t>
            </a:r>
            <a:r>
              <a:rPr lang="cs-CZ" dirty="0" err="1">
                <a:effectLst/>
              </a:rPr>
              <a:t>университет</a:t>
            </a:r>
            <a:r>
              <a:rPr lang="cs-CZ" dirty="0">
                <a:effectLst/>
              </a:rPr>
              <a:t>, </a:t>
            </a:r>
            <a:r>
              <a:rPr lang="cs-CZ" dirty="0" err="1">
                <a:effectLst/>
              </a:rPr>
              <a:t>академия</a:t>
            </a:r>
            <a:r>
              <a:rPr lang="cs-CZ" dirty="0">
                <a:effectLst/>
              </a:rPr>
              <a:t>, </a:t>
            </a:r>
            <a:r>
              <a:rPr lang="cs-CZ" dirty="0" err="1">
                <a:effectLst/>
              </a:rPr>
              <a:t>консерватория</a:t>
            </a:r>
            <a:r>
              <a:rPr lang="cs-CZ" dirty="0">
                <a:effectLst/>
              </a:rPr>
              <a:t> (</a:t>
            </a:r>
            <a:r>
              <a:rPr lang="cs-CZ" dirty="0" err="1">
                <a:effectLst/>
              </a:rPr>
              <a:t>для</a:t>
            </a:r>
            <a:r>
              <a:rPr lang="cs-CZ" dirty="0">
                <a:effectLst/>
              </a:rPr>
              <a:t> </a:t>
            </a:r>
            <a:r>
              <a:rPr lang="cs-CZ" dirty="0" err="1">
                <a:effectLst/>
              </a:rPr>
              <a:t>музыкантов</a:t>
            </a:r>
            <a:r>
              <a:rPr lang="cs-CZ" dirty="0">
                <a:effectLst/>
              </a:rPr>
              <a:t>), </a:t>
            </a:r>
            <a:r>
              <a:rPr lang="cs-CZ" dirty="0" err="1">
                <a:effectLst/>
              </a:rPr>
              <a:t>высшее</a:t>
            </a:r>
            <a:r>
              <a:rPr lang="cs-CZ" dirty="0">
                <a:effectLst/>
              </a:rPr>
              <a:t> </a:t>
            </a:r>
            <a:r>
              <a:rPr lang="cs-CZ" dirty="0" err="1">
                <a:effectLst/>
              </a:rPr>
              <a:t>театральное</a:t>
            </a:r>
            <a:r>
              <a:rPr lang="cs-CZ" dirty="0">
                <a:effectLst/>
              </a:rPr>
              <a:t> </a:t>
            </a:r>
            <a:r>
              <a:rPr lang="cs-CZ" dirty="0" err="1">
                <a:effectLst/>
              </a:rPr>
              <a:t>училище</a:t>
            </a:r>
            <a:r>
              <a:rPr lang="cs-CZ" dirty="0">
                <a:effectLst/>
              </a:rPr>
              <a:t> (</a:t>
            </a:r>
            <a:r>
              <a:rPr lang="cs-CZ" dirty="0" err="1">
                <a:effectLst/>
              </a:rPr>
              <a:t>для</a:t>
            </a:r>
            <a:r>
              <a:rPr lang="cs-CZ" dirty="0">
                <a:effectLst/>
              </a:rPr>
              <a:t> </a:t>
            </a:r>
            <a:r>
              <a:rPr lang="cs-CZ" dirty="0" err="1">
                <a:effectLst/>
              </a:rPr>
              <a:t>актёров</a:t>
            </a:r>
            <a:r>
              <a:rPr lang="cs-CZ" dirty="0">
                <a:effectLst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562133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0"/>
            <a:ext cx="9143999" cy="6858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err="1" smtClean="0">
                <a:solidFill>
                  <a:srgbClr val="C00000"/>
                </a:solidFill>
                <a:effectLst/>
              </a:rPr>
              <a:t>После</a:t>
            </a:r>
            <a:r>
              <a:rPr lang="cs-CZ" dirty="0" smtClean="0">
                <a:solidFill>
                  <a:srgbClr val="C00000"/>
                </a:solidFill>
                <a:effectLst/>
              </a:rPr>
              <a:t> </a:t>
            </a:r>
            <a:r>
              <a:rPr lang="cs-CZ" dirty="0">
                <a:solidFill>
                  <a:srgbClr val="C00000"/>
                </a:solidFill>
                <a:effectLst/>
              </a:rPr>
              <a:t>4 </a:t>
            </a:r>
            <a:r>
              <a:rPr lang="cs-CZ" dirty="0" err="1">
                <a:solidFill>
                  <a:srgbClr val="C00000"/>
                </a:solidFill>
                <a:effectLst/>
              </a:rPr>
              <a:t>лет</a:t>
            </a:r>
            <a:r>
              <a:rPr lang="cs-CZ" dirty="0">
                <a:effectLst/>
              </a:rPr>
              <a:t>: </a:t>
            </a:r>
            <a:r>
              <a:rPr lang="cs-CZ" i="1" dirty="0" err="1">
                <a:effectLst/>
              </a:rPr>
              <a:t>бакалавр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> </a:t>
            </a:r>
            <a:br>
              <a:rPr lang="cs-CZ" dirty="0">
                <a:effectLst/>
              </a:rPr>
            </a:br>
            <a:r>
              <a:rPr lang="cs-CZ" dirty="0" err="1">
                <a:solidFill>
                  <a:srgbClr val="C00000"/>
                </a:solidFill>
                <a:effectLst/>
              </a:rPr>
              <a:t>После</a:t>
            </a:r>
            <a:r>
              <a:rPr lang="cs-CZ" dirty="0">
                <a:solidFill>
                  <a:srgbClr val="C00000"/>
                </a:solidFill>
                <a:effectLst/>
              </a:rPr>
              <a:t> 5 </a:t>
            </a:r>
            <a:r>
              <a:rPr lang="cs-CZ" dirty="0" err="1">
                <a:solidFill>
                  <a:srgbClr val="C00000"/>
                </a:solidFill>
                <a:effectLst/>
              </a:rPr>
              <a:t>лет</a:t>
            </a:r>
            <a:r>
              <a:rPr lang="cs-CZ" dirty="0">
                <a:effectLst/>
              </a:rPr>
              <a:t>: </a:t>
            </a:r>
            <a:r>
              <a:rPr lang="cs-CZ" i="1" dirty="0" err="1">
                <a:effectLst/>
              </a:rPr>
              <a:t>дипломированный</a:t>
            </a:r>
            <a:r>
              <a:rPr lang="cs-CZ" i="1" dirty="0">
                <a:effectLst/>
              </a:rPr>
              <a:t> </a:t>
            </a:r>
            <a:r>
              <a:rPr lang="cs-CZ" i="1" dirty="0" err="1">
                <a:effectLst/>
              </a:rPr>
              <a:t>специалист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> </a:t>
            </a:r>
            <a:br>
              <a:rPr lang="cs-CZ" dirty="0">
                <a:effectLst/>
              </a:rPr>
            </a:br>
            <a:r>
              <a:rPr lang="cs-CZ" dirty="0" err="1">
                <a:solidFill>
                  <a:srgbClr val="C00000"/>
                </a:solidFill>
                <a:effectLst/>
              </a:rPr>
              <a:t>После</a:t>
            </a:r>
            <a:r>
              <a:rPr lang="cs-CZ" dirty="0">
                <a:solidFill>
                  <a:srgbClr val="C00000"/>
                </a:solidFill>
                <a:effectLst/>
              </a:rPr>
              <a:t> 6 </a:t>
            </a:r>
            <a:r>
              <a:rPr lang="cs-CZ" dirty="0" err="1">
                <a:solidFill>
                  <a:srgbClr val="C00000"/>
                </a:solidFill>
                <a:effectLst/>
              </a:rPr>
              <a:t>лет</a:t>
            </a:r>
            <a:r>
              <a:rPr lang="cs-CZ" dirty="0">
                <a:effectLst/>
              </a:rPr>
              <a:t>: </a:t>
            </a:r>
            <a:r>
              <a:rPr lang="cs-CZ" i="1" dirty="0" err="1">
                <a:effectLst/>
              </a:rPr>
              <a:t>магистр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4644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29700"/>
            <a:ext cx="5966666" cy="1959140"/>
          </a:xfrm>
        </p:spPr>
        <p:txBody>
          <a:bodyPr/>
          <a:lstStyle/>
          <a:p>
            <a:pPr marL="0" indent="0" algn="ctr">
              <a:buNone/>
            </a:pPr>
            <a:r>
              <a:rPr lang="cs-CZ" sz="6000" dirty="0" err="1">
                <a:solidFill>
                  <a:srgbClr val="C00000"/>
                </a:solidFill>
                <a:effectLst/>
              </a:rPr>
              <a:t>Отметки</a:t>
            </a:r>
            <a:r>
              <a:rPr lang="cs-CZ" sz="6000" dirty="0">
                <a:solidFill>
                  <a:srgbClr val="C00000"/>
                </a:solidFill>
                <a:effectLst/>
              </a:rPr>
              <a:t> </a:t>
            </a:r>
            <a:r>
              <a:rPr lang="cs-CZ" sz="6000" dirty="0" err="1">
                <a:solidFill>
                  <a:srgbClr val="C00000"/>
                </a:solidFill>
                <a:effectLst/>
              </a:rPr>
              <a:t>студентов</a:t>
            </a:r>
            <a:r>
              <a:rPr lang="cs-CZ" sz="6000" dirty="0">
                <a:solidFill>
                  <a:srgbClr val="C00000"/>
                </a:solidFill>
                <a:effectLst/>
              </a:rPr>
              <a:t>: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-180528" y="2924944"/>
            <a:ext cx="9324528" cy="3933056"/>
          </a:xfrm>
        </p:spPr>
        <p:txBody>
          <a:bodyPr/>
          <a:lstStyle/>
          <a:p>
            <a:r>
              <a:rPr lang="cs-CZ" b="1" dirty="0" err="1"/>
              <a:t>Отлично</a:t>
            </a:r>
            <a:r>
              <a:rPr lang="cs-CZ" b="1" dirty="0"/>
              <a:t>        </a:t>
            </a:r>
            <a:r>
              <a:rPr lang="cs-CZ" b="1" dirty="0" err="1"/>
              <a:t>хорошо</a:t>
            </a:r>
            <a:r>
              <a:rPr lang="cs-CZ" b="1" dirty="0"/>
              <a:t>      </a:t>
            </a:r>
            <a:r>
              <a:rPr lang="cs-CZ" b="1" dirty="0" err="1"/>
              <a:t>удовлетворительно</a:t>
            </a:r>
            <a:r>
              <a:rPr lang="cs-CZ" b="1" dirty="0"/>
              <a:t>       </a:t>
            </a:r>
            <a:r>
              <a:rPr lang="cs-CZ" b="1" dirty="0" err="1" smtClean="0"/>
              <a:t>неудовлетворительно</a:t>
            </a:r>
            <a:endParaRPr lang="cs-CZ" dirty="0" smtClean="0"/>
          </a:p>
          <a:p>
            <a:pPr algn="ctr"/>
            <a:r>
              <a:rPr lang="cs-CZ" b="1" dirty="0" smtClean="0"/>
              <a:t>Výborně      velmi dobře              </a:t>
            </a:r>
            <a:r>
              <a:rPr lang="cs-CZ" b="1" dirty="0" err="1" smtClean="0"/>
              <a:t>dobře</a:t>
            </a:r>
            <a:r>
              <a:rPr lang="cs-CZ" b="1" dirty="0" smtClean="0"/>
              <a:t>                                 neprospěl</a:t>
            </a:r>
            <a:endParaRPr lang="cs-CZ" dirty="0" smtClean="0"/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3725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827584" y="476672"/>
            <a:ext cx="7175351" cy="5472608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Zdroje: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/>
              <a:t>PAŘÍZKOVÁ, Štěpánka. </a:t>
            </a:r>
            <a:r>
              <a:rPr lang="cs-CZ" sz="2800" i="1" dirty="0"/>
              <a:t>Ruština pro začátečníky a samouky</a:t>
            </a:r>
            <a:r>
              <a:rPr lang="cs-CZ" sz="2800" dirty="0"/>
              <a:t>. Praha : Pavel Pařízek, 2010. 438 s.</a:t>
            </a: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4000" smtClean="0"/>
              <a:t>www.blovice.info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4949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</TotalTime>
  <Words>141</Words>
  <Application>Microsoft Office PowerPoint</Application>
  <PresentationFormat>Předvádění na obrazovce (4:3)</PresentationFormat>
  <Paragraphs>30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Aerodynamika</vt:lpstr>
      <vt:lpstr>Šablona 32</vt:lpstr>
      <vt:lpstr>Systém vzdělávání v Rusku</vt:lpstr>
      <vt:lpstr>Система образования в России</vt:lpstr>
      <vt:lpstr>Prezentace aplikace PowerPoint</vt:lpstr>
      <vt:lpstr>Дошкольные учреждения  ясли, детский сад </vt:lpstr>
      <vt:lpstr>Общеобразовательная школа  </vt:lpstr>
      <vt:lpstr>1 - 4 класс  начальная школа  (с 6 - 7 лет)</vt:lpstr>
      <vt:lpstr>5 - 9 класс (незаконченное среднее)  10 – 11 класс (законченное cреднее)                                                                         гимназия, лицей, колледж </vt:lpstr>
      <vt:lpstr>Профессиональное образование    техникум, ПТУ (průmyslová škola, profesionální technické učiliště)</vt:lpstr>
      <vt:lpstr>аттестат зрелости (maturita)</vt:lpstr>
      <vt:lpstr>Балльная система (stupnice známek) </vt:lpstr>
      <vt:lpstr>Отметки учеников:</vt:lpstr>
      <vt:lpstr>Высшие учебные заведения (ВУЗЫ)  институт, университет, академия, консерватория (для музыкантов), высшее театральное училище (для актёров)</vt:lpstr>
      <vt:lpstr> После 4 лет: бакалавр   После 5 лет: дипломированный специалист   После 6 лет: магистр </vt:lpstr>
      <vt:lpstr>Отметки студентов:</vt:lpstr>
      <vt:lpstr>Zdroje:  PAŘÍZKOVÁ, Štěpánka. Ruština pro začátečníky a samouky. Praha : Pavel Pařízek, 2010. 438 s.  www.blovice.info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Система образования в России</dc:title>
  <dc:creator>Admin</dc:creator>
  <cp:lastModifiedBy>Admin</cp:lastModifiedBy>
  <cp:revision>35</cp:revision>
  <dcterms:created xsi:type="dcterms:W3CDTF">2011-02-21T18:07:57Z</dcterms:created>
  <dcterms:modified xsi:type="dcterms:W3CDTF">2011-10-21T17:40:41Z</dcterms:modified>
</cp:coreProperties>
</file>