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6" r:id="rId4"/>
    <p:sldId id="257" r:id="rId5"/>
    <p:sldId id="258" r:id="rId6"/>
    <p:sldId id="266" r:id="rId7"/>
    <p:sldId id="268" r:id="rId8"/>
    <p:sldId id="259" r:id="rId9"/>
    <p:sldId id="265" r:id="rId10"/>
    <p:sldId id="267" r:id="rId11"/>
    <p:sldId id="261" r:id="rId12"/>
    <p:sldId id="262" r:id="rId13"/>
    <p:sldId id="270" r:id="rId14"/>
    <p:sldId id="263" r:id="rId15"/>
    <p:sldId id="271" r:id="rId16"/>
    <p:sldId id="264" r:id="rId17"/>
    <p:sldId id="272" r:id="rId18"/>
    <p:sldId id="273" r:id="rId19"/>
    <p:sldId id="277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594E"/>
    <a:srgbClr val="F29D48"/>
    <a:srgbClr val="ECEC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47" autoAdjust="0"/>
    <p:restoredTop sz="94660"/>
  </p:normalViewPr>
  <p:slideViewPr>
    <p:cSldViewPr>
      <p:cViewPr varScale="1">
        <p:scale>
          <a:sx n="69" d="100"/>
          <a:sy n="69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rgbClr val="ECEC6E"/>
            </a:gs>
            <a:gs pos="100000">
              <a:srgbClr val="EC594E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Z%C3%A1mo%C5%99sk%C3%A1_Franci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trasbourg" TargetMode="External"/><Relationship Id="rId3" Type="http://schemas.openxmlformats.org/officeDocument/2006/relationships/hyperlink" Target="http://cs.wikipedia.org/wiki/Marseille" TargetMode="External"/><Relationship Id="rId7" Type="http://schemas.openxmlformats.org/officeDocument/2006/relationships/hyperlink" Target="http://cs.wikipedia.org/wiki/Nantes" TargetMode="External"/><Relationship Id="rId12" Type="http://schemas.openxmlformats.org/officeDocument/2006/relationships/image" Target="../media/image7.png"/><Relationship Id="rId2" Type="http://schemas.openxmlformats.org/officeDocument/2006/relationships/hyperlink" Target="http://cs.wikipedia.org/wiki/Pa%C5%99%C3%AD%C5%B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Nice" TargetMode="External"/><Relationship Id="rId11" Type="http://schemas.openxmlformats.org/officeDocument/2006/relationships/hyperlink" Target="http://cs.wikipedia.org/wiki/Lille" TargetMode="External"/><Relationship Id="rId5" Type="http://schemas.openxmlformats.org/officeDocument/2006/relationships/hyperlink" Target="http://cs.wikipedia.org/wiki/Toulouse" TargetMode="External"/><Relationship Id="rId10" Type="http://schemas.openxmlformats.org/officeDocument/2006/relationships/hyperlink" Target="http://cs.wikipedia.org/wiki/Bordeaux" TargetMode="External"/><Relationship Id="rId4" Type="http://schemas.openxmlformats.org/officeDocument/2006/relationships/hyperlink" Target="http://cs.wikipedia.org/wiki/Lyon" TargetMode="External"/><Relationship Id="rId9" Type="http://schemas.openxmlformats.org/officeDocument/2006/relationships/hyperlink" Target="http://cs.wikipedia.org/wiki/Montpellier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irbus" TargetMode="External"/><Relationship Id="rId2" Type="http://schemas.openxmlformats.org/officeDocument/2006/relationships/hyperlink" Target="http://cs.wikipedia.org/wiki/TGV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Antoine_de_Saint-Exup%C3%A9ry" TargetMode="External"/><Relationship Id="rId3" Type="http://schemas.openxmlformats.org/officeDocument/2006/relationships/hyperlink" Target="http://cs.wikipedia.org/wiki/Moli%C3%A8re" TargetMode="External"/><Relationship Id="rId7" Type="http://schemas.openxmlformats.org/officeDocument/2006/relationships/hyperlink" Target="http://cs.wikipedia.org/wiki/Romain_Rolland" TargetMode="External"/><Relationship Id="rId2" Type="http://schemas.openxmlformats.org/officeDocument/2006/relationships/hyperlink" Target="http://cs.wikipedia.org/wiki/Jules_Vern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Alexandre_Dumas_star%C5%A1%C3%AD" TargetMode="External"/><Relationship Id="rId5" Type="http://schemas.openxmlformats.org/officeDocument/2006/relationships/hyperlink" Target="http://cs.wikipedia.org/wiki/Honor%C3%A9_de_Balzac" TargetMode="External"/><Relationship Id="rId10" Type="http://schemas.openxmlformats.org/officeDocument/2006/relationships/image" Target="../media/image18.jpeg"/><Relationship Id="rId4" Type="http://schemas.openxmlformats.org/officeDocument/2006/relationships/hyperlink" Target="http://cs.wikipedia.org/wiki/Victor_Hugo" TargetMode="External"/><Relationship Id="rId9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Z%C3%A1mky_na_Loi%C5%99e" TargetMode="External"/><Relationship Id="rId3" Type="http://schemas.openxmlformats.org/officeDocument/2006/relationships/hyperlink" Target="http://cs.wikipedia.org/wiki/Pa%C5%99%C3%AD%C5%BE" TargetMode="External"/><Relationship Id="rId7" Type="http://schemas.openxmlformats.org/officeDocument/2006/relationships/hyperlink" Target="http://cs.wikipedia.org/wiki/Z%C3%A1mek_Fontainebleau" TargetMode="External"/><Relationship Id="rId2" Type="http://schemas.openxmlformats.org/officeDocument/2006/relationships/hyperlink" Target="http://cs.wikipedia.org/wiki/Bazilika_Saint-Deni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atedr%C3%A1la_v_Chartres" TargetMode="External"/><Relationship Id="rId5" Type="http://schemas.openxmlformats.org/officeDocument/2006/relationships/hyperlink" Target="http://cs.wikipedia.org/wiki/Katedr%C3%A1la_v_Reme%C5%A1i" TargetMode="External"/><Relationship Id="rId4" Type="http://schemas.openxmlformats.org/officeDocument/2006/relationships/hyperlink" Target="http://cs.wikipedia.org/wiki/Katedr%C3%A1la_Notre-Dame_(Pa%C5%99%C3%AD%C5%BE)" TargetMode="External"/><Relationship Id="rId9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1907" TargetMode="External"/><Relationship Id="rId13" Type="http://schemas.openxmlformats.org/officeDocument/2006/relationships/image" Target="../media/image23.png"/><Relationship Id="rId3" Type="http://schemas.openxmlformats.org/officeDocument/2006/relationships/hyperlink" Target="http://cs.wikipedia.org/wiki/%C3%89douard_Manet" TargetMode="External"/><Relationship Id="rId7" Type="http://schemas.openxmlformats.org/officeDocument/2006/relationships/hyperlink" Target="http://cs.wikipedia.org/wiki/Paul_Gauguin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cs.wikipedia.org/wiki/Eug%C3%A8ne_Delacroi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aul_C%C3%A9zanne" TargetMode="External"/><Relationship Id="rId11" Type="http://schemas.openxmlformats.org/officeDocument/2006/relationships/image" Target="../media/image21.png"/><Relationship Id="rId5" Type="http://schemas.openxmlformats.org/officeDocument/2006/relationships/hyperlink" Target="http://cs.wikipedia.org/wiki/Claude_Monet" TargetMode="External"/><Relationship Id="rId10" Type="http://schemas.openxmlformats.org/officeDocument/2006/relationships/image" Target="../media/image20.png"/><Relationship Id="rId4" Type="http://schemas.openxmlformats.org/officeDocument/2006/relationships/hyperlink" Target="http://cs.wikipedia.org/wiki/Pierre-Auguste_Renoir" TargetMode="External"/><Relationship Id="rId9" Type="http://schemas.openxmlformats.org/officeDocument/2006/relationships/hyperlink" Target="http://cs.wikipedia.org/wiki/Pablo_Picasso" TargetMode="External"/><Relationship Id="rId1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cs.wikipedia.org/wiki/P%C3%A9tanqu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64145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VY_32_INOVACE_06_PUTOVÁNÍ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PO EVROPĚ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_FRANCIE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64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6037580"/>
              </p:ext>
            </p:extLst>
          </p:nvPr>
        </p:nvGraphicFramePr>
        <p:xfrm>
          <a:off x="1431335" y="1844824"/>
          <a:ext cx="6281329" cy="4440774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5. ročníku a slouží k doplnění učiva o Evropě.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OČEKÁVANÝ VÝSTUP:</a:t>
                      </a:r>
                      <a:endParaRPr lang="cs-CZ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Určí polohu státu v Evropě a uvede některé zajímavosti.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Mont Blanc,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Pyreneje, Loire, Seina, Garrone, Paříž, Marseille, Lyon, Verne, kubismus, pétaque.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764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00" y="1124744"/>
            <a:ext cx="448478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39" y="3212976"/>
            <a:ext cx="3224839" cy="2148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1150221" y="1556792"/>
            <a:ext cx="24789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FRANCIE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052736"/>
            <a:ext cx="8229600" cy="40610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Francie</a:t>
            </a:r>
            <a:r>
              <a:rPr lang="cs-CZ" dirty="0" smtClean="0"/>
              <a:t>, </a:t>
            </a:r>
            <a:r>
              <a:rPr lang="cs-CZ" dirty="0"/>
              <a:t>oficiální název </a:t>
            </a:r>
            <a:r>
              <a:rPr lang="cs-CZ" b="1" dirty="0"/>
              <a:t>Francouzská republika</a:t>
            </a:r>
            <a:r>
              <a:rPr lang="cs-CZ" dirty="0"/>
              <a:t> </a:t>
            </a:r>
            <a:r>
              <a:rPr lang="cs-CZ" dirty="0" smtClean="0"/>
              <a:t>je </a:t>
            </a:r>
            <a:r>
              <a:rPr lang="cs-CZ" dirty="0"/>
              <a:t>demokratický stát, jehož většina území </a:t>
            </a:r>
            <a:r>
              <a:rPr lang="cs-CZ" dirty="0" smtClean="0"/>
              <a:t>se </a:t>
            </a:r>
            <a:r>
              <a:rPr lang="cs-CZ" dirty="0"/>
              <a:t>nachází v západní Evropě.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Francouzskou </a:t>
            </a:r>
            <a:r>
              <a:rPr lang="cs-CZ" dirty="0"/>
              <a:t>republiku tvoří i tzv. </a:t>
            </a:r>
            <a:r>
              <a:rPr lang="cs-CZ" dirty="0">
                <a:hlinkClick r:id="rId2" tooltip="Zámořská Francie"/>
              </a:rPr>
              <a:t>Zámořská Francie</a:t>
            </a:r>
            <a:r>
              <a:rPr lang="cs-CZ" dirty="0"/>
              <a:t>, která zahrnuje území v Karibiku, Severní a Jižní Americe, v Indickém oceánu a Oceánii.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Spolu </a:t>
            </a:r>
            <a:r>
              <a:rPr lang="cs-CZ" dirty="0"/>
              <a:t>se Spojeným královstvím je Francie jedinou doposud existující koloniální velmocí.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11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Francie hraniční </a:t>
            </a:r>
            <a:r>
              <a:rPr lang="cs-CZ" dirty="0"/>
              <a:t>na severovýchodě s </a:t>
            </a:r>
            <a:r>
              <a:rPr lang="cs-CZ" b="1" dirty="0"/>
              <a:t>Belgií</a:t>
            </a:r>
            <a:r>
              <a:rPr lang="cs-CZ" dirty="0"/>
              <a:t> (délka hranic 620 km) a </a:t>
            </a:r>
            <a:r>
              <a:rPr lang="cs-CZ" b="1" dirty="0"/>
              <a:t>Lucemburskem</a:t>
            </a:r>
            <a:r>
              <a:rPr lang="cs-CZ" dirty="0"/>
              <a:t> (73 km), na východě s </a:t>
            </a:r>
            <a:r>
              <a:rPr lang="cs-CZ" b="1" dirty="0"/>
              <a:t>Německem</a:t>
            </a:r>
            <a:r>
              <a:rPr lang="cs-CZ" dirty="0"/>
              <a:t> (450 km) a </a:t>
            </a:r>
            <a:r>
              <a:rPr lang="cs-CZ" b="1" dirty="0"/>
              <a:t>Švýcarskem</a:t>
            </a:r>
            <a:r>
              <a:rPr lang="cs-CZ" dirty="0"/>
              <a:t> (572 km), na jihovýchodě s </a:t>
            </a:r>
            <a:r>
              <a:rPr lang="cs-CZ" b="1" dirty="0"/>
              <a:t>Itálií</a:t>
            </a:r>
            <a:r>
              <a:rPr lang="cs-CZ" dirty="0"/>
              <a:t> (515 km) a na jihu se </a:t>
            </a:r>
            <a:r>
              <a:rPr lang="cs-CZ" b="1" dirty="0"/>
              <a:t>Španělskem</a:t>
            </a:r>
            <a:r>
              <a:rPr lang="cs-CZ" dirty="0"/>
              <a:t> (649 km), </a:t>
            </a:r>
            <a:r>
              <a:rPr lang="cs-CZ" b="1" dirty="0"/>
              <a:t>Andorrou</a:t>
            </a:r>
            <a:r>
              <a:rPr lang="cs-CZ" dirty="0"/>
              <a:t> (56,6 km) a </a:t>
            </a:r>
            <a:r>
              <a:rPr lang="cs-CZ" b="1" dirty="0"/>
              <a:t>Monakem</a:t>
            </a:r>
            <a:r>
              <a:rPr lang="cs-CZ" dirty="0"/>
              <a:t> (4,5 km). </a:t>
            </a:r>
            <a:r>
              <a:rPr lang="cs-CZ" dirty="0" smtClean="0"/>
              <a:t>Francie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530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3951" y="495008"/>
            <a:ext cx="4397361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Na severu a západě je krajina rovinatá s mírným vlněním, na zbytku území převážně pahorkatá a hornatá. Ve francouzských </a:t>
            </a:r>
            <a:r>
              <a:rPr lang="cs-CZ" b="1" dirty="0"/>
              <a:t>Alpách</a:t>
            </a:r>
            <a:r>
              <a:rPr lang="cs-CZ" dirty="0"/>
              <a:t> </a:t>
            </a:r>
            <a:r>
              <a:rPr lang="cs-CZ" dirty="0" smtClean="0"/>
              <a:t>se </a:t>
            </a:r>
            <a:r>
              <a:rPr lang="cs-CZ" dirty="0"/>
              <a:t>nachází nejvyšší bod západní Evropy </a:t>
            </a:r>
            <a:r>
              <a:rPr lang="cs-CZ" b="1" dirty="0"/>
              <a:t>Mont Blanc </a:t>
            </a:r>
            <a:r>
              <a:rPr lang="cs-CZ" dirty="0"/>
              <a:t>(4 810 m). Další hornaté kraje země </a:t>
            </a:r>
            <a:r>
              <a:rPr lang="cs-CZ" dirty="0" smtClean="0"/>
              <a:t>jsou </a:t>
            </a:r>
            <a:r>
              <a:rPr lang="cs-CZ" b="1" dirty="0" smtClean="0"/>
              <a:t>Pyreneje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b="1" dirty="0" smtClean="0"/>
              <a:t>Francouzské středohoř</a:t>
            </a:r>
            <a:r>
              <a:rPr lang="cs-CZ" dirty="0" smtClean="0"/>
              <a:t>í.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65312"/>
            <a:ext cx="452991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5597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136815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Největšími francouzskými řekami jsou </a:t>
            </a:r>
            <a:r>
              <a:rPr lang="cs-CZ" b="1" dirty="0" smtClean="0"/>
              <a:t>Loire</a:t>
            </a:r>
            <a:r>
              <a:rPr lang="cs-CZ" dirty="0" smtClean="0"/>
              <a:t> - je nejdelší, </a:t>
            </a:r>
            <a:r>
              <a:rPr lang="cs-CZ" b="1" dirty="0" smtClean="0"/>
              <a:t>Garonne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b="1" dirty="0" smtClean="0"/>
              <a:t>Seina</a:t>
            </a:r>
            <a:r>
              <a:rPr lang="cs-CZ" dirty="0" smtClean="0"/>
              <a:t>. </a:t>
            </a:r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20207"/>
            <a:ext cx="5040560" cy="4814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968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Kromě hlavního města </a:t>
            </a:r>
            <a:r>
              <a:rPr lang="cs-CZ" dirty="0">
                <a:hlinkClick r:id="rId2" tooltip="Paříž"/>
              </a:rPr>
              <a:t>Paříže</a:t>
            </a:r>
            <a:r>
              <a:rPr lang="cs-CZ" dirty="0"/>
              <a:t> (v jejíž aglomeraci žije přes 12 milionů lidí) jsou největšími městy </a:t>
            </a:r>
            <a:r>
              <a:rPr lang="cs-CZ" dirty="0">
                <a:hlinkClick r:id="rId3" tooltip="Marseille"/>
              </a:rPr>
              <a:t>Marseille</a:t>
            </a:r>
            <a:r>
              <a:rPr lang="cs-CZ" dirty="0"/>
              <a:t>, </a:t>
            </a:r>
            <a:r>
              <a:rPr lang="cs-CZ" dirty="0">
                <a:hlinkClick r:id="rId4" tooltip="Lyon"/>
              </a:rPr>
              <a:t>Lyon</a:t>
            </a:r>
            <a:r>
              <a:rPr lang="cs-CZ" dirty="0"/>
              <a:t>, </a:t>
            </a:r>
            <a:r>
              <a:rPr lang="cs-CZ" dirty="0">
                <a:hlinkClick r:id="rId5" tooltip="Toulouse"/>
              </a:rPr>
              <a:t>Toulouse</a:t>
            </a:r>
            <a:r>
              <a:rPr lang="cs-CZ" dirty="0"/>
              <a:t>, </a:t>
            </a:r>
            <a:r>
              <a:rPr lang="cs-CZ" dirty="0">
                <a:hlinkClick r:id="rId6" tooltip="Nice"/>
              </a:rPr>
              <a:t>Nice</a:t>
            </a:r>
            <a:r>
              <a:rPr lang="cs-CZ" dirty="0"/>
              <a:t>, </a:t>
            </a:r>
            <a:r>
              <a:rPr lang="cs-CZ" dirty="0">
                <a:hlinkClick r:id="rId7" tooltip="Nantes"/>
              </a:rPr>
              <a:t>Nantes</a:t>
            </a:r>
            <a:r>
              <a:rPr lang="cs-CZ" dirty="0"/>
              <a:t>, </a:t>
            </a:r>
            <a:r>
              <a:rPr lang="cs-CZ" dirty="0">
                <a:hlinkClick r:id="rId8" tooltip="Strasbourg"/>
              </a:rPr>
              <a:t>Strasbourg</a:t>
            </a:r>
            <a:r>
              <a:rPr lang="cs-CZ" dirty="0"/>
              <a:t>, </a:t>
            </a:r>
            <a:r>
              <a:rPr lang="cs-CZ" dirty="0">
                <a:hlinkClick r:id="rId9" tooltip="Montpellier"/>
              </a:rPr>
              <a:t>Montpellier</a:t>
            </a:r>
            <a:r>
              <a:rPr lang="cs-CZ" dirty="0"/>
              <a:t>, </a:t>
            </a:r>
            <a:r>
              <a:rPr lang="cs-CZ" dirty="0">
                <a:hlinkClick r:id="rId10" tooltip="Bordeaux"/>
              </a:rPr>
              <a:t>Bordeaux</a:t>
            </a:r>
            <a:r>
              <a:rPr lang="cs-CZ" dirty="0"/>
              <a:t>, </a:t>
            </a:r>
            <a:r>
              <a:rPr lang="cs-CZ" dirty="0">
                <a:hlinkClick r:id="rId11" tooltip="Lille"/>
              </a:rPr>
              <a:t>Lille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08920"/>
            <a:ext cx="3719314" cy="400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3355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7110" y="26064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Paříž</a:t>
            </a:r>
            <a:r>
              <a:rPr lang="cs-CZ" dirty="0"/>
              <a:t> </a:t>
            </a:r>
            <a:r>
              <a:rPr lang="cs-CZ" dirty="0" smtClean="0"/>
              <a:t>je hlavní a </a:t>
            </a:r>
            <a:r>
              <a:rPr lang="cs-CZ" dirty="0"/>
              <a:t>zároveň největší město Francie. J</a:t>
            </a:r>
            <a:r>
              <a:rPr lang="cs-CZ" dirty="0" smtClean="0"/>
              <a:t>e významným kulturním</a:t>
            </a:r>
            <a:r>
              <a:rPr lang="cs-CZ" dirty="0"/>
              <a:t>, obchodním i politickým centrem.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36911"/>
            <a:ext cx="3610372" cy="2418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340768"/>
            <a:ext cx="3240360" cy="2430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84" y="1988840"/>
            <a:ext cx="2891680" cy="4319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81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			     </a:t>
            </a:r>
            <a:r>
              <a:rPr lang="cs-CZ" b="1" dirty="0" smtClean="0"/>
              <a:t>Lyon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b="1" dirty="0" smtClean="0"/>
              <a:t>Marseille</a:t>
            </a:r>
            <a:endParaRPr lang="cs-CZ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08" y="2924944"/>
            <a:ext cx="4211960" cy="315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468" y="548680"/>
            <a:ext cx="4184980" cy="3138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776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5112568" cy="59375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Francie je 5. největší exportér výrobků a je také šestý největší dovozce výrobků. </a:t>
            </a:r>
          </a:p>
          <a:p>
            <a:pPr marL="0" indent="0">
              <a:buNone/>
            </a:pPr>
            <a:r>
              <a:rPr lang="cs-CZ" dirty="0" smtClean="0"/>
              <a:t>Vláda </a:t>
            </a:r>
            <a:r>
              <a:rPr lang="cs-CZ" dirty="0"/>
              <a:t>si ponechala velký vliv </a:t>
            </a:r>
            <a:r>
              <a:rPr lang="cs-CZ" dirty="0" smtClean="0"/>
              <a:t> a  </a:t>
            </a:r>
            <a:r>
              <a:rPr lang="cs-CZ" dirty="0"/>
              <a:t>rozhoduje v otázkách železnice, </a:t>
            </a:r>
            <a:r>
              <a:rPr lang="cs-CZ" dirty="0" smtClean="0"/>
              <a:t>energetiky</a:t>
            </a:r>
            <a:r>
              <a:rPr lang="cs-CZ" dirty="0"/>
              <a:t> </a:t>
            </a:r>
            <a:r>
              <a:rPr lang="cs-CZ" dirty="0" smtClean="0"/>
              <a:t> letectví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dirty="0"/>
              <a:t>telekomunikace.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Mezi </a:t>
            </a:r>
            <a:r>
              <a:rPr lang="cs-CZ" dirty="0"/>
              <a:t>důkazy technologické vyspělosti francouzského průmyslu patří m.j. vysokorychlostní vlaky </a:t>
            </a:r>
            <a:r>
              <a:rPr lang="cs-CZ" dirty="0">
                <a:hlinkClick r:id="rId2" tooltip="TGV"/>
              </a:rPr>
              <a:t>TGV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/>
              <a:t>letadla </a:t>
            </a:r>
            <a:r>
              <a:rPr lang="cs-CZ" dirty="0">
                <a:hlinkClick r:id="rId3" tooltip="Airbus"/>
              </a:rPr>
              <a:t>Airbus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401" y="4293096"/>
            <a:ext cx="3332494" cy="2216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477" y="777636"/>
            <a:ext cx="3072341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335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6912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Francie </a:t>
            </a:r>
            <a:r>
              <a:rPr lang="cs-CZ" dirty="0"/>
              <a:t>byla dlouhou dobu považována za centrum evropského </a:t>
            </a:r>
            <a:r>
              <a:rPr lang="cs-CZ" b="1" dirty="0"/>
              <a:t>umění</a:t>
            </a:r>
            <a:r>
              <a:rPr lang="cs-CZ" dirty="0"/>
              <a:t> a </a:t>
            </a:r>
            <a:r>
              <a:rPr lang="cs-CZ" b="1" dirty="0"/>
              <a:t>hudby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Francouzská </a:t>
            </a:r>
            <a:r>
              <a:rPr lang="cs-CZ" b="1" dirty="0"/>
              <a:t>kuchyně </a:t>
            </a:r>
            <a:r>
              <a:rPr lang="cs-CZ" dirty="0"/>
              <a:t>je charakteristická svou velikou rozmanitostí. F</a:t>
            </a:r>
            <a:r>
              <a:rPr lang="cs-CZ" dirty="0" smtClean="0"/>
              <a:t>rancouzské </a:t>
            </a:r>
            <a:r>
              <a:rPr lang="cs-CZ" dirty="0"/>
              <a:t>způsoby vaření ovlivnily </a:t>
            </a:r>
            <a:r>
              <a:rPr lang="cs-CZ" dirty="0" smtClean="0"/>
              <a:t>mnoho kulinářských škol.</a:t>
            </a:r>
            <a:endParaRPr lang="cs-CZ" dirty="0"/>
          </a:p>
          <a:p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43232"/>
            <a:ext cx="2505075" cy="313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883344"/>
            <a:ext cx="3384376" cy="225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657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Francouzská </a:t>
            </a:r>
            <a:r>
              <a:rPr lang="cs-CZ" dirty="0"/>
              <a:t>literatura </a:t>
            </a:r>
            <a:r>
              <a:rPr lang="cs-CZ" dirty="0" smtClean="0"/>
              <a:t>určovala </a:t>
            </a:r>
            <a:r>
              <a:rPr lang="cs-CZ" dirty="0"/>
              <a:t>po mnoho století světový trend. Mezi nejznámější </a:t>
            </a:r>
            <a:r>
              <a:rPr lang="cs-CZ" dirty="0" smtClean="0"/>
              <a:t>autor patří</a:t>
            </a:r>
            <a:r>
              <a:rPr lang="cs-CZ" dirty="0"/>
              <a:t> </a:t>
            </a:r>
            <a:r>
              <a:rPr lang="cs-CZ" dirty="0" smtClean="0"/>
              <a:t> také  </a:t>
            </a:r>
            <a:r>
              <a:rPr lang="cs-CZ" dirty="0">
                <a:hlinkClick r:id="rId2" tooltip="Jules Verne"/>
              </a:rPr>
              <a:t>Jules Verne</a:t>
            </a:r>
            <a:r>
              <a:rPr lang="cs-CZ" dirty="0"/>
              <a:t>, </a:t>
            </a:r>
            <a:r>
              <a:rPr lang="cs-CZ" dirty="0">
                <a:hlinkClick r:id="rId3" tooltip="Molière"/>
              </a:rPr>
              <a:t>Molière</a:t>
            </a:r>
            <a:r>
              <a:rPr lang="cs-CZ" dirty="0"/>
              <a:t>, </a:t>
            </a:r>
            <a:r>
              <a:rPr lang="cs-CZ" dirty="0" smtClean="0">
                <a:hlinkClick r:id="rId4" tooltip="Victor Hugo"/>
              </a:rPr>
              <a:t>Victor Hugo</a:t>
            </a:r>
            <a:r>
              <a:rPr lang="cs-CZ" dirty="0" smtClean="0"/>
              <a:t>, </a:t>
            </a:r>
            <a:r>
              <a:rPr lang="cs-CZ" dirty="0" smtClean="0">
                <a:hlinkClick r:id="rId5" tooltip="Honoré de Balzac"/>
              </a:rPr>
              <a:t>Honoré </a:t>
            </a:r>
            <a:r>
              <a:rPr lang="cs-CZ" dirty="0">
                <a:hlinkClick r:id="rId5" tooltip="Honoré de Balzac"/>
              </a:rPr>
              <a:t>de Balzac</a:t>
            </a:r>
            <a:r>
              <a:rPr lang="cs-CZ" dirty="0"/>
              <a:t>, </a:t>
            </a:r>
            <a:r>
              <a:rPr lang="pt-BR" dirty="0" smtClean="0">
                <a:hlinkClick r:id="rId6" tooltip="Alexandre Dumas starší"/>
              </a:rPr>
              <a:t>Alexandre </a:t>
            </a:r>
            <a:r>
              <a:rPr lang="pt-BR" dirty="0">
                <a:hlinkClick r:id="rId6" tooltip="Alexandre Dumas starší"/>
              </a:rPr>
              <a:t>Dumas </a:t>
            </a:r>
            <a:r>
              <a:rPr lang="pt-BR" dirty="0" smtClean="0">
                <a:hlinkClick r:id="rId6" tooltip="Alexandre Dumas starší"/>
              </a:rPr>
              <a:t>starší</a:t>
            </a:r>
            <a:r>
              <a:rPr lang="cs-CZ" dirty="0" smtClean="0"/>
              <a:t>,</a:t>
            </a:r>
            <a:r>
              <a:rPr lang="pt-BR" dirty="0" smtClean="0"/>
              <a:t> </a:t>
            </a:r>
            <a:r>
              <a:rPr lang="cs-CZ" dirty="0" smtClean="0">
                <a:hlinkClick r:id="rId7" tooltip="Romain Rolland"/>
              </a:rPr>
              <a:t>Romain </a:t>
            </a:r>
            <a:r>
              <a:rPr lang="cs-CZ" dirty="0">
                <a:hlinkClick r:id="rId7" tooltip="Romain Rolland"/>
              </a:rPr>
              <a:t>Rolland</a:t>
            </a:r>
            <a:r>
              <a:rPr lang="cs-CZ" dirty="0"/>
              <a:t>, </a:t>
            </a:r>
            <a:r>
              <a:rPr lang="cs-CZ" dirty="0">
                <a:hlinkClick r:id="rId8" tooltip="Antoine de Saint-Exupéry"/>
              </a:rPr>
              <a:t>Antoine de </a:t>
            </a:r>
            <a:r>
              <a:rPr lang="cs-CZ" dirty="0" smtClean="0">
                <a:hlinkClick r:id="rId8" tooltip="Antoine de Saint-Exupéry"/>
              </a:rPr>
              <a:t>Saint-Exupéry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dirty="0"/>
              <a:t>další.</a:t>
            </a:r>
          </a:p>
          <a:p>
            <a:endParaRPr lang="cs-CZ" dirty="0"/>
          </a:p>
        </p:txBody>
      </p:sp>
      <p:pic>
        <p:nvPicPr>
          <p:cNvPr id="2050" name="Picture 2" descr="C:\Users\Marcela\Desktop\100CANON\IMG_5992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3" t="10562" r="10497" b="11039"/>
          <a:stretch/>
        </p:blipFill>
        <p:spPr bwMode="auto">
          <a:xfrm>
            <a:off x="6012160" y="3317031"/>
            <a:ext cx="2160241" cy="305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cela\Desktop\100CANON\IMG_5984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3" t="7795" r="12585" b="10938"/>
          <a:stretch/>
        </p:blipFill>
        <p:spPr bwMode="auto">
          <a:xfrm>
            <a:off x="1907704" y="3469758"/>
            <a:ext cx="1944216" cy="275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36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0"/>
            <a:ext cx="8676456" cy="6840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Architektura a </a:t>
            </a:r>
            <a:r>
              <a:rPr lang="cs-CZ" b="1" dirty="0"/>
              <a:t>sochařství 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První </a:t>
            </a:r>
            <a:r>
              <a:rPr lang="cs-CZ" dirty="0"/>
              <a:t>ryze </a:t>
            </a:r>
            <a:r>
              <a:rPr lang="cs-CZ" b="1" dirty="0"/>
              <a:t>gotickou</a:t>
            </a:r>
            <a:r>
              <a:rPr lang="cs-CZ" dirty="0"/>
              <a:t> stavbou je </a:t>
            </a:r>
            <a:r>
              <a:rPr lang="cs-CZ" dirty="0">
                <a:hlinkClick r:id="rId2" tooltip="Bazilika Saint-Denis"/>
              </a:rPr>
              <a:t>Bazilika Saint-Denis</a:t>
            </a:r>
            <a:r>
              <a:rPr lang="cs-CZ" dirty="0"/>
              <a:t> u </a:t>
            </a:r>
            <a:r>
              <a:rPr lang="cs-CZ" dirty="0">
                <a:hlinkClick r:id="rId3" tooltip="Paříž"/>
              </a:rPr>
              <a:t>Paříže</a:t>
            </a:r>
            <a:r>
              <a:rPr lang="cs-CZ" dirty="0"/>
              <a:t>. </a:t>
            </a:r>
            <a:r>
              <a:rPr lang="cs-CZ" dirty="0" smtClean="0"/>
              <a:t>Nejvýznamnějšími </a:t>
            </a:r>
            <a:r>
              <a:rPr lang="cs-CZ" dirty="0"/>
              <a:t>francouzskými památkami tohoto slohu jsou </a:t>
            </a:r>
            <a:r>
              <a:rPr lang="cs-CZ" dirty="0" smtClean="0"/>
              <a:t>katedrály</a:t>
            </a:r>
            <a:r>
              <a:rPr lang="cs-CZ" dirty="0"/>
              <a:t> </a:t>
            </a:r>
            <a:r>
              <a:rPr lang="cs-CZ" dirty="0" smtClean="0"/>
              <a:t>hlavně </a:t>
            </a:r>
            <a:r>
              <a:rPr lang="cs-CZ" dirty="0"/>
              <a:t>v městech </a:t>
            </a:r>
            <a:r>
              <a:rPr lang="cs-CZ" dirty="0">
                <a:hlinkClick r:id="rId4" tooltip="Katedrála Notre-Dame (Paříž)"/>
              </a:rPr>
              <a:t>Paříž</a:t>
            </a:r>
            <a:r>
              <a:rPr lang="cs-CZ" dirty="0"/>
              <a:t>, </a:t>
            </a:r>
            <a:r>
              <a:rPr lang="cs-CZ" dirty="0">
                <a:hlinkClick r:id="rId5" tooltip="Katedrála v Remeši"/>
              </a:rPr>
              <a:t>Remeš</a:t>
            </a:r>
            <a:r>
              <a:rPr lang="cs-CZ" dirty="0"/>
              <a:t>, </a:t>
            </a:r>
            <a:r>
              <a:rPr lang="cs-CZ" dirty="0" smtClean="0">
                <a:hlinkClick r:id="rId6" tooltip="Katedrála v Chartres"/>
              </a:rPr>
              <a:t>Chartres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Nejvýznamnějším uměleckým skvostem </a:t>
            </a:r>
            <a:r>
              <a:rPr lang="cs-CZ" b="1" dirty="0"/>
              <a:t>pozdní </a:t>
            </a:r>
            <a:r>
              <a:rPr lang="cs-CZ" b="1" dirty="0" smtClean="0"/>
              <a:t>gotiky </a:t>
            </a:r>
            <a:r>
              <a:rPr lang="cs-CZ" dirty="0" smtClean="0"/>
              <a:t>je zřejmě </a:t>
            </a:r>
            <a:r>
              <a:rPr lang="cs-CZ" dirty="0" smtClean="0">
                <a:hlinkClick r:id="rId7" tooltip="Zámek Fontainebleau"/>
              </a:rPr>
              <a:t>zámek Fontainebleau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oblasti architektury jsou dále známé </a:t>
            </a:r>
            <a:r>
              <a:rPr lang="cs-CZ" dirty="0">
                <a:hlinkClick r:id="rId8" tooltip="Zámky na Loiře"/>
              </a:rPr>
              <a:t>zámky na řece Loiře</a:t>
            </a:r>
            <a:r>
              <a:rPr lang="cs-CZ" dirty="0"/>
              <a:t> </a:t>
            </a:r>
            <a:r>
              <a:rPr lang="cs-CZ" dirty="0" smtClean="0"/>
              <a:t>a </a:t>
            </a:r>
          </a:p>
          <a:p>
            <a:pPr marL="0" indent="0">
              <a:buNone/>
            </a:pPr>
            <a:r>
              <a:rPr lang="cs-CZ" b="1" dirty="0" smtClean="0"/>
              <a:t>Lucemburský palác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v </a:t>
            </a:r>
            <a:r>
              <a:rPr lang="cs-CZ" dirty="0" smtClean="0"/>
              <a:t>Paříži.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84455"/>
            <a:ext cx="5114098" cy="2115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512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76425"/>
            <a:ext cx="6541097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Počátkem </a:t>
            </a:r>
            <a:r>
              <a:rPr lang="cs-CZ" dirty="0"/>
              <a:t>18. století vzniká </a:t>
            </a:r>
            <a:r>
              <a:rPr lang="cs-CZ" b="1" dirty="0" smtClean="0"/>
              <a:t>klasicismus</a:t>
            </a:r>
            <a:r>
              <a:rPr lang="cs-CZ" dirty="0" smtClean="0"/>
              <a:t>. Typickým zástupcem je malíř </a:t>
            </a:r>
            <a:r>
              <a:rPr lang="cs-CZ" b="1" dirty="0" smtClean="0">
                <a:hlinkClick r:id="rId2" tooltip="Eugène Delacroix"/>
              </a:rPr>
              <a:t>Delacroix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Vzniká </a:t>
            </a:r>
            <a:r>
              <a:rPr lang="cs-CZ" dirty="0"/>
              <a:t>mnoho malířských směrů </a:t>
            </a:r>
            <a:r>
              <a:rPr lang="cs-CZ" dirty="0" smtClean="0"/>
              <a:t>např. </a:t>
            </a:r>
            <a:r>
              <a:rPr lang="cs-CZ" b="1" dirty="0" smtClean="0"/>
              <a:t>impresionismus</a:t>
            </a:r>
            <a:r>
              <a:rPr lang="cs-CZ" dirty="0"/>
              <a:t> </a:t>
            </a:r>
            <a:r>
              <a:rPr lang="cs-CZ" dirty="0" smtClean="0">
                <a:hlinkClick r:id="rId3" tooltip="Édouard Manet"/>
              </a:rPr>
              <a:t>Manet</a:t>
            </a:r>
            <a:r>
              <a:rPr lang="cs-CZ" dirty="0"/>
              <a:t>, </a:t>
            </a:r>
            <a:r>
              <a:rPr lang="cs-CZ" b="1" dirty="0">
                <a:hlinkClick r:id="rId4" tooltip="Pierre-Auguste Renoir"/>
              </a:rPr>
              <a:t>Renoir</a:t>
            </a:r>
            <a:r>
              <a:rPr lang="cs-CZ" dirty="0"/>
              <a:t>, </a:t>
            </a:r>
            <a:r>
              <a:rPr lang="cs-CZ" dirty="0" smtClean="0">
                <a:hlinkClick r:id="rId5" tooltip="Claude Monet"/>
              </a:rPr>
              <a:t>Monet</a:t>
            </a:r>
            <a:r>
              <a:rPr lang="cs-CZ" dirty="0" smtClean="0"/>
              <a:t> i</a:t>
            </a:r>
            <a:r>
              <a:rPr lang="cs-CZ" b="1" dirty="0" smtClean="0"/>
              <a:t> </a:t>
            </a:r>
            <a:r>
              <a:rPr lang="cs-CZ" b="1" dirty="0" smtClean="0">
                <a:hlinkClick r:id="rId6" tooltip="Paul Cézanne"/>
              </a:rPr>
              <a:t>Cézanne</a:t>
            </a:r>
            <a:r>
              <a:rPr lang="cs-CZ" b="1" dirty="0" smtClean="0"/>
              <a:t> </a:t>
            </a:r>
            <a:r>
              <a:rPr lang="cs-CZ" dirty="0"/>
              <a:t>se svým osobitým </a:t>
            </a:r>
            <a:r>
              <a:rPr lang="cs-CZ" dirty="0" smtClean="0"/>
              <a:t>stylem a malíř </a:t>
            </a:r>
            <a:r>
              <a:rPr lang="cs-CZ" b="1" dirty="0" smtClean="0">
                <a:hlinkClick r:id="rId7" tooltip="Paul Gauguin"/>
              </a:rPr>
              <a:t>Gauguin</a:t>
            </a:r>
            <a:r>
              <a:rPr lang="cs-CZ" dirty="0" smtClean="0"/>
              <a:t>..</a:t>
            </a:r>
          </a:p>
          <a:p>
            <a:pPr marL="0" indent="0">
              <a:buNone/>
            </a:pPr>
            <a:r>
              <a:rPr lang="cs-CZ" dirty="0" smtClean="0">
                <a:hlinkClick r:id="rId8" tooltip="1907"/>
              </a:rPr>
              <a:t>1907</a:t>
            </a:r>
            <a:r>
              <a:rPr lang="cs-CZ" dirty="0" smtClean="0"/>
              <a:t> </a:t>
            </a:r>
            <a:r>
              <a:rPr lang="cs-CZ" dirty="0"/>
              <a:t>se nese v duchu založení kubismu </a:t>
            </a:r>
            <a:r>
              <a:rPr lang="cs-CZ" b="1" dirty="0" smtClean="0">
                <a:hlinkClick r:id="rId9" tooltip="Pablo Picasso"/>
              </a:rPr>
              <a:t>Picassem</a:t>
            </a:r>
            <a:r>
              <a:rPr lang="cs-CZ" dirty="0" smtClean="0"/>
              <a:t>. Kubismus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řevádí předměty na </a:t>
            </a:r>
          </a:p>
          <a:p>
            <a:pPr marL="0" indent="0">
              <a:buNone/>
            </a:pPr>
            <a:r>
              <a:rPr lang="cs-CZ" dirty="0" smtClean="0"/>
              <a:t>geometrické prvky. 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95" y="1772816"/>
            <a:ext cx="173895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95" y="404664"/>
            <a:ext cx="1793776" cy="1186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417" y="3373780"/>
            <a:ext cx="1738954" cy="1398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903" y="5085184"/>
            <a:ext cx="1864337" cy="1391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541" y="4532228"/>
            <a:ext cx="152875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46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89992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Nejpopulárnějším </a:t>
            </a:r>
            <a:r>
              <a:rPr lang="cs-CZ" b="1" dirty="0"/>
              <a:t>sportem</a:t>
            </a:r>
            <a:r>
              <a:rPr lang="cs-CZ" dirty="0"/>
              <a:t> ve Francii je fotbal. Dalšími populárními sporty </a:t>
            </a:r>
            <a:r>
              <a:rPr lang="cs-CZ" dirty="0" smtClean="0"/>
              <a:t>jsou </a:t>
            </a:r>
            <a:r>
              <a:rPr lang="cs-CZ" dirty="0"/>
              <a:t>cyklistika </a:t>
            </a:r>
            <a:r>
              <a:rPr lang="cs-CZ" dirty="0" smtClean="0"/>
              <a:t>,ragby</a:t>
            </a:r>
            <a:r>
              <a:rPr lang="cs-CZ" dirty="0"/>
              <a:t>, lehká atletika, automobilový sport </a:t>
            </a:r>
            <a:r>
              <a:rPr lang="cs-CZ" dirty="0" smtClean="0"/>
              <a:t>a tenis.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Nejhranějším sportem ve Francii je </a:t>
            </a:r>
            <a:r>
              <a:rPr lang="cs-CZ" dirty="0">
                <a:hlinkClick r:id="rId2" tooltip="Pétanque"/>
              </a:rPr>
              <a:t>Pétanque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Další </a:t>
            </a:r>
            <a:r>
              <a:rPr lang="cs-CZ" dirty="0"/>
              <a:t>známou hrou, která pochází z Francie je stolní fotbal.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544" y="3470484"/>
            <a:ext cx="1959780" cy="1563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272268"/>
            <a:ext cx="2016224" cy="126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206" y="5272268"/>
            <a:ext cx="2144676" cy="1428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2" y="3621909"/>
            <a:ext cx="2269327" cy="1531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2927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59452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/>
              <a:t>T</a:t>
            </a:r>
            <a:r>
              <a:rPr lang="cs-CZ" dirty="0" smtClean="0"/>
              <a:t>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507342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 kterým státem má Francie nejdelší hranici?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Jmenuj dvě známá pohoří na území Francie.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Znáš největší francouzské město?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Řeka, která protéká hlavním městem Francie.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Který francouzský spisovatel psal knihy pro děti?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jmenuje výtvarný směr, který převádí předměty na geometrické prvky?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Který sport je ve Francii nejpopulárnější?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768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2792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Španělsko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Alpy a Pyreneje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Paříž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Seina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Jules Verne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Kubismus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Fotbal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0671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6612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http://cs.wikipedia.org/wiki/Soubor:Mapa_Francie.PNG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http://cs.wikipedia.org/wiki/Soubor:Flag_of_France.svg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http://cs.wikipedia.org/wiki/Francie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http://commons.wikimedia.org/wiki/File:France_with_Corsica_(demis).png?uselang=cs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http://commons.wikimedia.org/wiki/File:France_radar.jpg?uselang=cs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http://commons.wikimedia.org/wiki/File:France_map_FR.png?uselang=cs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http://cs.wikipedia.org/wiki/Soubor:Eiffel_Tower_from_Trocadero_2009.jpg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http://cs.wikipedia.org/wiki/Soubor:Notre_Dame_a_Paris_01.JPG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http://cs.wikipedia.org/wiki/Soubor:Louvre_by_day_centered.jpg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http://commons.wikimedia.org/wiki/File:Marseille_3.jpg?uselang=cs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http://commons.wikimedia.org/wiki/File:Fourvi%C3%A8re_StJean_Panorama_bynight_Lyon.jpg?uselang=cs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http://commons.wikimedia.org/wiki/File:Train_station_of_Dax,_TGV.jpg?uselang=cs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http://cs.wikipedia.org/wiki/Soubor:A310YACbrq09.jpg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59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63093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</a:t>
            </a:r>
            <a:r>
              <a:rPr lang="cs-CZ" sz="1800" dirty="0" smtClean="0"/>
              <a:t>cs.wikipedia.org/wiki/Soubor:Mapa_Francie.PNG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http://cs.wikipedia.org/wiki/Soubor:Palais_du_Luxembourg_-_garden_facade.jpg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http://cs.wikipedia.org/wiki/Soubor:A_Young_Tiger_Playing_with_its_Mother.jpg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http://cs.wikipedia.org/wiki/Soubor:Pierre-Auguste_Renoir,_Le_Moulin_de_la_Galette.jpg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http://cs.wikipedia.org/wiki/Soubor:Paul_C%C3%A9zanne_090.jpg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http://cs.wikipedia.org/wiki/Soubor:Paul_Gauguin_056.jpg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http://cs.wikipedia.org/wiki/Soubor:Juan_Gris_-_Portrait_of_Pablo_Picasso_-_Google_Art_Project.jpg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http://cs.wikipedia.org/wiki/Soubor:TourDeFrance_2005_07_09.jpg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http://commons.wikimedia.org/wiki/File:Petanque-StPaulDeVence.jpg?uselang=cs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obrázky z galerie Office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vlastní fotografie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Verne,J</a:t>
            </a:r>
            <a:r>
              <a:rPr lang="cs-CZ" sz="1800" dirty="0" smtClean="0"/>
              <a:t>.: Dva roky prázdnin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Saint - </a:t>
            </a:r>
            <a:r>
              <a:rPr lang="cs-CZ" sz="1800" dirty="0" smtClean="0"/>
              <a:t>Exupéry,A</a:t>
            </a:r>
            <a:r>
              <a:rPr lang="cs-CZ" sz="1800" dirty="0" smtClean="0"/>
              <a:t>.: Malý princ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2013-05-07]. 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304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744</Words>
  <Application>Microsoft Office PowerPoint</Application>
  <PresentationFormat>Předvádění na obrazovce (4:3)</PresentationFormat>
  <Paragraphs>109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Test</vt:lpstr>
      <vt:lpstr>Správné odpovědi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47</cp:revision>
  <dcterms:created xsi:type="dcterms:W3CDTF">2012-08-20T19:24:43Z</dcterms:created>
  <dcterms:modified xsi:type="dcterms:W3CDTF">2013-06-03T19:12:25Z</dcterms:modified>
</cp:coreProperties>
</file>