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65" r:id="rId6"/>
    <p:sldId id="258" r:id="rId7"/>
    <p:sldId id="259" r:id="rId8"/>
    <p:sldId id="262" r:id="rId9"/>
    <p:sldId id="266" r:id="rId10"/>
    <p:sldId id="261" r:id="rId11"/>
    <p:sldId id="263" r:id="rId12"/>
    <p:sldId id="267" r:id="rId13"/>
    <p:sldId id="27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6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48000">
              <a:schemeClr val="bg1"/>
            </a:gs>
            <a:gs pos="100000">
              <a:srgbClr val="E96359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Z%C3%A1h%C5%99eb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jpeg"/><Relationship Id="rId3" Type="http://schemas.openxmlformats.org/officeDocument/2006/relationships/hyperlink" Target="http://cs.wikipedia.org/wiki/Rijeka" TargetMode="External"/><Relationship Id="rId7" Type="http://schemas.openxmlformats.org/officeDocument/2006/relationships/hyperlink" Target="http://cs.wikipedia.org/wiki/Osijek" TargetMode="External"/><Relationship Id="rId12" Type="http://schemas.openxmlformats.org/officeDocument/2006/relationships/image" Target="../media/image10.png"/><Relationship Id="rId2" Type="http://schemas.openxmlformats.org/officeDocument/2006/relationships/hyperlink" Target="http://cs.wikipedia.org/wiki/Spli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ula" TargetMode="External"/><Relationship Id="rId11" Type="http://schemas.openxmlformats.org/officeDocument/2006/relationships/image" Target="../media/image9.png"/><Relationship Id="rId5" Type="http://schemas.openxmlformats.org/officeDocument/2006/relationships/hyperlink" Target="http://cs.wikipedia.org/wiki/Dubrovn%C3%ADk_(republika)" TargetMode="External"/><Relationship Id="rId10" Type="http://schemas.openxmlformats.org/officeDocument/2006/relationships/image" Target="../media/image8.png"/><Relationship Id="rId4" Type="http://schemas.openxmlformats.org/officeDocument/2006/relationships/hyperlink" Target="http://cs.wikipedia.org/wiki/Zadar" TargetMode="External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aranja" TargetMode="External"/><Relationship Id="rId3" Type="http://schemas.openxmlformats.org/officeDocument/2006/relationships/hyperlink" Target="http://cs.wikipedia.org/wiki/Dalm%C3%A1cie" TargetMode="External"/><Relationship Id="rId7" Type="http://schemas.openxmlformats.org/officeDocument/2006/relationships/hyperlink" Target="http://cs.wikipedia.org/w/index.php?title=Mezimu%C5%99%C3%AD&amp;action=edit&amp;redlink=1" TargetMode="External"/><Relationship Id="rId2" Type="http://schemas.openxmlformats.org/officeDocument/2006/relationships/hyperlink" Target="http://cs.wikipedia.org/wiki/Centr%C3%A1ln%C3%AD_Chorvat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Istrijsk%C3%BD_poloostrov" TargetMode="External"/><Relationship Id="rId5" Type="http://schemas.openxmlformats.org/officeDocument/2006/relationships/hyperlink" Target="http://cs.wikipedia.org/wiki/Slavonie" TargetMode="External"/><Relationship Id="rId4" Type="http://schemas.openxmlformats.org/officeDocument/2006/relationships/hyperlink" Target="http://cs.wikipedia.org/wiki/Dubrovn%C3%ADk_(republika)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klenica" TargetMode="External"/><Relationship Id="rId7" Type="http://schemas.openxmlformats.org/officeDocument/2006/relationships/image" Target="../media/image14.png"/><Relationship Id="rId2" Type="http://schemas.openxmlformats.org/officeDocument/2006/relationships/hyperlink" Target="http://cs.wikipedia.org/wiki/N%C3%A1rodn%C3%AD_park_Plitvick%C3%A1_jeze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%C3%A1rodn%C3%AD_park_Mljet" TargetMode="External"/><Relationship Id="rId5" Type="http://schemas.openxmlformats.org/officeDocument/2006/relationships/hyperlink" Target="http://cs.wikipedia.org/wiki/N%C3%A1rodn%C3%AD_park_Kornati" TargetMode="External"/><Relationship Id="rId4" Type="http://schemas.openxmlformats.org/officeDocument/2006/relationships/hyperlink" Target="http://cs.wikipedia.org/wiki/N%C3%A1rodn%C3%AD_park_Krka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2869151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VY_32_INOVACE_16_PUTOVÁNÍ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_CHORVATSKO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5335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0744946"/>
              </p:ext>
            </p:extLst>
          </p:nvPr>
        </p:nvGraphicFramePr>
        <p:xfrm>
          <a:off x="1431335" y="1844824"/>
          <a:ext cx="6281329" cy="441320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fontAlgn="ctr">
                        <a:buNone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Záhřeb,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Split,</a:t>
                      </a:r>
                      <a:r>
                        <a:rPr lang="cs-CZ" sz="12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Rijeka</a:t>
                      </a:r>
                      <a:r>
                        <a:rPr lang="cs-CZ" sz="1200" baseline="0" dirty="0" smtClean="0">
                          <a:latin typeface="Arial" pitchFamily="34" charset="0"/>
                          <a:cs typeface="Arial" pitchFamily="34" charset="0"/>
                        </a:rPr>
                        <a:t> ,</a:t>
                      </a:r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Zadar, Dubrovník, Plitvická jezera, Paklenica, </a:t>
                      </a:r>
                      <a:r>
                        <a:rPr lang="cs-CZ" sz="12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3954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416" y="3717032"/>
            <a:ext cx="3089920" cy="1544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863207"/>
            <a:ext cx="4760557" cy="5121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11560" y="2337017"/>
            <a:ext cx="335411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CHORVATSKO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Chorvatsko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nástupnický stát bývalé Jugoslávie, který se geograficky nachází na pomezí střední a jihovýchodní Evropy.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Jeho </a:t>
            </a:r>
            <a:r>
              <a:rPr lang="cs-CZ" dirty="0"/>
              <a:t>sousedy jsou </a:t>
            </a:r>
            <a:r>
              <a:rPr lang="cs-CZ" dirty="0" smtClean="0"/>
              <a:t>Slovinsko, </a:t>
            </a:r>
            <a:r>
              <a:rPr lang="cs-CZ" dirty="0"/>
              <a:t>Maďarsko, Srbsko, Bosna a Hercegovina a Černá Hora.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Hlavním </a:t>
            </a:r>
            <a:r>
              <a:rPr lang="cs-CZ" dirty="0"/>
              <a:t>městem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</a:t>
            </a:r>
            <a:r>
              <a:rPr lang="cs-CZ" dirty="0" smtClean="0">
                <a:hlinkClick r:id="rId2" tooltip="Záhřeb"/>
              </a:rPr>
              <a:t>Záhřeb</a:t>
            </a:r>
            <a:r>
              <a:rPr lang="cs-CZ" dirty="0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195647"/>
            <a:ext cx="4469209" cy="3351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120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 fontAlgn="ctr">
              <a:buNone/>
            </a:pPr>
            <a:r>
              <a:rPr lang="cs-CZ" dirty="0" smtClean="0">
                <a:hlinkClick r:id="rId2"/>
              </a:rPr>
              <a:t>Split</a:t>
            </a: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dirty="0" smtClean="0">
                <a:hlinkClick r:id="rId3"/>
              </a:rPr>
              <a:t>Rijeka</a:t>
            </a:r>
            <a:endParaRPr lang="cs-CZ" dirty="0"/>
          </a:p>
          <a:p>
            <a:pPr marL="0" indent="0" fontAlgn="ctr">
              <a:buNone/>
            </a:pPr>
            <a:endParaRPr lang="cs-CZ" dirty="0" smtClean="0">
              <a:hlinkClick r:id="rId4"/>
            </a:endParaRPr>
          </a:p>
          <a:p>
            <a:pPr marL="0" indent="0" fontAlgn="ctr">
              <a:buNone/>
            </a:pPr>
            <a:endParaRPr lang="cs-CZ" dirty="0">
              <a:hlinkClick r:id="rId4"/>
            </a:endParaRPr>
          </a:p>
          <a:p>
            <a:pPr marL="0" indent="0" fontAlgn="ctr">
              <a:buNone/>
            </a:pPr>
            <a:endParaRPr lang="cs-CZ" dirty="0" smtClean="0">
              <a:hlinkClick r:id="rId4"/>
            </a:endParaRPr>
          </a:p>
          <a:p>
            <a:pPr marL="0" indent="0" fontAlgn="ctr">
              <a:buNone/>
            </a:pPr>
            <a:r>
              <a:rPr lang="cs-CZ" dirty="0" smtClean="0">
                <a:hlinkClick r:id="rId4"/>
              </a:rPr>
              <a:t>Zadar</a:t>
            </a: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dirty="0" smtClean="0">
                <a:hlinkClick r:id="rId5" tooltip="Dubrovník (republika)"/>
              </a:rPr>
              <a:t>Dubrovník</a:t>
            </a:r>
            <a:endParaRPr lang="cs-CZ" dirty="0"/>
          </a:p>
          <a:p>
            <a:pPr fontAlgn="ctr"/>
            <a:endParaRPr lang="cs-CZ" dirty="0" smtClean="0">
              <a:hlinkClick r:id="rId6"/>
            </a:endParaRPr>
          </a:p>
          <a:p>
            <a:pPr fontAlgn="ctr"/>
            <a:endParaRPr lang="cs-CZ" dirty="0">
              <a:hlinkClick r:id="rId6"/>
            </a:endParaRPr>
          </a:p>
          <a:p>
            <a:pPr fontAlgn="ctr"/>
            <a:endParaRPr lang="cs-CZ" dirty="0" smtClean="0">
              <a:hlinkClick r:id="rId6"/>
            </a:endParaRPr>
          </a:p>
          <a:p>
            <a:pPr marL="0" indent="0" fontAlgn="ctr">
              <a:buNone/>
            </a:pPr>
            <a:r>
              <a:rPr lang="cs-CZ" dirty="0" smtClean="0">
                <a:hlinkClick r:id="rId6"/>
              </a:rPr>
              <a:t>Pula</a:t>
            </a:r>
            <a:r>
              <a:rPr lang="cs-CZ" dirty="0" smtClean="0"/>
              <a:t>				 </a:t>
            </a:r>
            <a:r>
              <a:rPr lang="cs-CZ" dirty="0" smtClean="0">
                <a:hlinkClick r:id="rId7" tooltip="Osijek"/>
              </a:rPr>
              <a:t>Osijek</a:t>
            </a:r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50904" cy="634082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Další chorvatská města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351" y="1305634"/>
            <a:ext cx="4242332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60648"/>
            <a:ext cx="3017912" cy="2263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457" y="2798930"/>
            <a:ext cx="2369840" cy="1777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36912"/>
            <a:ext cx="2585864" cy="1939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437" y="4843421"/>
            <a:ext cx="2729880" cy="1825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689" y="4805801"/>
            <a:ext cx="2791351" cy="1863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8528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Moderní Chorvatsko se skládá ze </a:t>
            </a:r>
            <a:r>
              <a:rPr lang="cs-CZ" dirty="0">
                <a:hlinkClick r:id="rId2" tooltip="Centrální Chorvatsko"/>
              </a:rPr>
              <a:t>Středního Chorvatska</a:t>
            </a:r>
            <a:r>
              <a:rPr lang="cs-CZ" dirty="0"/>
              <a:t> </a:t>
            </a:r>
            <a:r>
              <a:rPr lang="cs-CZ" dirty="0" smtClean="0"/>
              <a:t>s Chorvatským Přímořím (přirozeným </a:t>
            </a:r>
            <a:r>
              <a:rPr lang="cs-CZ" dirty="0"/>
              <a:t>centrem je </a:t>
            </a:r>
            <a:r>
              <a:rPr lang="cs-CZ" b="1" dirty="0" smtClean="0"/>
              <a:t>Záhřeb</a:t>
            </a:r>
            <a:r>
              <a:rPr lang="cs-CZ" dirty="0" smtClean="0"/>
              <a:t> a </a:t>
            </a:r>
            <a:r>
              <a:rPr lang="cs-CZ" dirty="0"/>
              <a:t>na </a:t>
            </a:r>
            <a:r>
              <a:rPr lang="cs-CZ" dirty="0" smtClean="0"/>
              <a:t>Chorvatském </a:t>
            </a:r>
            <a:r>
              <a:rPr lang="cs-CZ" dirty="0"/>
              <a:t>Přímoří pak </a:t>
            </a:r>
            <a:r>
              <a:rPr lang="cs-CZ" b="1" dirty="0"/>
              <a:t>Rijeka</a:t>
            </a:r>
            <a:r>
              <a:rPr lang="cs-CZ" dirty="0"/>
              <a:t>),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 tooltip="Dalmácie"/>
              </a:rPr>
              <a:t>Dalmácie</a:t>
            </a:r>
            <a:r>
              <a:rPr lang="cs-CZ" dirty="0" smtClean="0"/>
              <a:t> s </a:t>
            </a:r>
            <a:r>
              <a:rPr lang="cs-CZ" dirty="0"/>
              <a:t>územím bývalé republiky </a:t>
            </a:r>
            <a:r>
              <a:rPr lang="cs-CZ" dirty="0">
                <a:hlinkClick r:id="rId4" tooltip="Dubrovník (republika)"/>
              </a:rPr>
              <a:t>Dubrovník</a:t>
            </a:r>
            <a:r>
              <a:rPr lang="cs-CZ" dirty="0"/>
              <a:t>),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5" tooltip="Slavonie"/>
              </a:rPr>
              <a:t>Slavonie</a:t>
            </a:r>
            <a:r>
              <a:rPr lang="cs-CZ" dirty="0" smtClean="0"/>
              <a:t> </a:t>
            </a:r>
            <a:r>
              <a:rPr lang="cs-CZ" dirty="0"/>
              <a:t>na východě země </a:t>
            </a:r>
            <a:r>
              <a:rPr lang="cs-CZ" dirty="0" smtClean="0"/>
              <a:t>(centrem </a:t>
            </a:r>
            <a:r>
              <a:rPr lang="cs-CZ" dirty="0"/>
              <a:t>je </a:t>
            </a:r>
            <a:r>
              <a:rPr lang="cs-CZ" b="1" dirty="0" smtClean="0"/>
              <a:t>Osijek</a:t>
            </a:r>
            <a:r>
              <a:rPr lang="cs-CZ" dirty="0" smtClean="0"/>
              <a:t>), </a:t>
            </a:r>
          </a:p>
          <a:p>
            <a:pPr marL="0" indent="0">
              <a:buNone/>
            </a:pPr>
            <a:r>
              <a:rPr lang="cs-CZ" dirty="0" smtClean="0"/>
              <a:t>z </a:t>
            </a:r>
            <a:r>
              <a:rPr lang="cs-CZ" dirty="0" smtClean="0">
                <a:hlinkClick r:id="rId6" tooltip="Istrijský poloostrov"/>
              </a:rPr>
              <a:t>Istrijského </a:t>
            </a:r>
            <a:r>
              <a:rPr lang="cs-CZ" dirty="0">
                <a:hlinkClick r:id="rId6" tooltip="Istrijský poloostrov"/>
              </a:rPr>
              <a:t>poloostrova</a:t>
            </a:r>
            <a:r>
              <a:rPr lang="cs-CZ" dirty="0"/>
              <a:t> na západě Chorvatska, centrem je město </a:t>
            </a:r>
            <a:r>
              <a:rPr lang="cs-CZ" b="1" dirty="0"/>
              <a:t>Pula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Dále pak k Chorvatsku patří ještě původně uherské oblasti </a:t>
            </a:r>
            <a:r>
              <a:rPr lang="cs-CZ" dirty="0" smtClean="0">
                <a:hlinkClick r:id="rId7" tooltip="Mezimuří (stránka neexistuje)"/>
              </a:rPr>
              <a:t>Mezimuří</a:t>
            </a:r>
            <a:r>
              <a:rPr lang="cs-CZ" dirty="0" smtClean="0"/>
              <a:t> a jižní části </a:t>
            </a:r>
            <a:r>
              <a:rPr lang="cs-CZ" dirty="0" smtClean="0">
                <a:hlinkClick r:id="rId8" tooltip="Baranja"/>
              </a:rPr>
              <a:t>Baranje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27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507288" cy="6120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Chorvatská ekonomika by se dala charakterizovat jako středně rozvinutá v rámci </a:t>
            </a:r>
            <a:r>
              <a:rPr lang="cs-CZ" dirty="0" smtClean="0"/>
              <a:t>Evropy.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dobách Jugoslávie patřilo Chorvatsko k nejrozvinutějším zemím tohoto soustátí. Bylo zde povoleno soukromé podnikání, dobře rozvinutý turistický průmysl a bylo zde koncentrováno i několik větších zahraničních investic.</a:t>
            </a:r>
          </a:p>
          <a:p>
            <a:pPr marL="0" indent="0">
              <a:buNone/>
            </a:pPr>
            <a:r>
              <a:rPr lang="cs-CZ" dirty="0"/>
              <a:t>Ekonomika země velice silně utrpěla v letech 1991–95, během vleklého válečného konfliktu se Srby a Bosňany. </a:t>
            </a:r>
          </a:p>
        </p:txBody>
      </p:sp>
    </p:spTree>
    <p:extLst>
      <p:ext uri="{BB962C8B-B14F-4D97-AF65-F5344CB8AC3E}">
        <p14:creationId xmlns:p14="http://schemas.microsoft.com/office/powerpoint/2010/main" val="1135470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/>
              <a:t>Po skončení války se Chorvatsko začalo silně zaměřovat na </a:t>
            </a:r>
            <a:r>
              <a:rPr lang="cs-CZ" sz="3600" b="1" dirty="0"/>
              <a:t>rozvoj turistiky</a:t>
            </a:r>
            <a:r>
              <a:rPr lang="cs-CZ" sz="3600" dirty="0"/>
              <a:t>, čímž došlo k oživení ekonomiky díky přílivu zahraničních měn.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068960"/>
            <a:ext cx="420917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0848"/>
            <a:ext cx="2934072" cy="4401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114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Od roku 2000 se ekonomická situace znatelně lepší. Přesto se Chorvatsko i nadále potýká s mnoha ekonomickými problémy. Je zde velká nezaměstnanost.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Hlavní vývozní prostředky jsou </a:t>
            </a:r>
            <a:r>
              <a:rPr lang="cs-CZ" b="1" dirty="0"/>
              <a:t>textil, chemikálie, potraviny, </a:t>
            </a:r>
            <a:r>
              <a:rPr lang="cs-CZ" b="1" dirty="0" smtClean="0"/>
              <a:t>paliva.</a:t>
            </a:r>
            <a:endParaRPr lang="cs-CZ" b="1" dirty="0"/>
          </a:p>
          <a:p>
            <a:pPr marL="0" indent="0">
              <a:buNone/>
            </a:pPr>
            <a:r>
              <a:rPr lang="cs-CZ" dirty="0"/>
              <a:t>Hlavní dovozní prostředky jsou </a:t>
            </a:r>
            <a:r>
              <a:rPr lang="cs-CZ" b="1" dirty="0"/>
              <a:t>stroje, dopravní a elektrická zařízení, chemické látky, paliva a maziva, </a:t>
            </a:r>
            <a:r>
              <a:rPr lang="cs-CZ" b="1" dirty="0" smtClean="0"/>
              <a:t>potraviny.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70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Chorvatsko je republikou v čele s prezidentem.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Výkonnou </a:t>
            </a:r>
            <a:r>
              <a:rPr lang="cs-CZ" dirty="0"/>
              <a:t>moc zastávají </a:t>
            </a:r>
            <a:r>
              <a:rPr lang="cs-CZ" dirty="0" smtClean="0"/>
              <a:t>prezident, předseda vlády</a:t>
            </a:r>
            <a:r>
              <a:rPr lang="cs-CZ" dirty="0"/>
              <a:t> </a:t>
            </a:r>
            <a:r>
              <a:rPr lang="cs-CZ" dirty="0" smtClean="0"/>
              <a:t>a </a:t>
            </a:r>
            <a:r>
              <a:rPr lang="cs-CZ" dirty="0"/>
              <a:t>Rada ministrů (vláda</a:t>
            </a:r>
            <a:r>
              <a:rPr lang="cs-CZ" dirty="0" smtClean="0"/>
              <a:t>). 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ákonodárnou </a:t>
            </a:r>
            <a:r>
              <a:rPr lang="cs-CZ" dirty="0"/>
              <a:t>moc: jednokomorový </a:t>
            </a:r>
            <a:r>
              <a:rPr lang="cs-CZ" dirty="0" smtClean="0"/>
              <a:t>parlament.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237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91264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 </a:t>
            </a:r>
            <a:r>
              <a:rPr lang="cs-CZ" b="1" dirty="0"/>
              <a:t>Chorvatsku</a:t>
            </a:r>
            <a:r>
              <a:rPr lang="cs-CZ" dirty="0"/>
              <a:t> se nachází osm </a:t>
            </a:r>
            <a:r>
              <a:rPr lang="cs-CZ" b="1" dirty="0"/>
              <a:t>národních parků</a:t>
            </a:r>
            <a:r>
              <a:rPr lang="cs-CZ" dirty="0"/>
              <a:t>. </a:t>
            </a:r>
            <a:r>
              <a:rPr lang="cs-CZ" dirty="0" smtClean="0"/>
              <a:t>Největší </a:t>
            </a:r>
            <a:r>
              <a:rPr lang="cs-CZ" dirty="0"/>
              <a:t>z nich je </a:t>
            </a:r>
            <a:r>
              <a:rPr lang="cs-CZ" dirty="0">
                <a:hlinkClick r:id="rId2" tooltip="Národní park Plitvická jezera"/>
              </a:rPr>
              <a:t>Národní park Plitvická </a:t>
            </a:r>
            <a:r>
              <a:rPr lang="cs-CZ" dirty="0" smtClean="0">
                <a:hlinkClick r:id="rId2" tooltip="Národní park Plitvická jezera"/>
              </a:rPr>
              <a:t>jezera</a:t>
            </a:r>
            <a:r>
              <a:rPr lang="cs-CZ" dirty="0" smtClean="0"/>
              <a:t> (5) Nejstaršími </a:t>
            </a:r>
            <a:r>
              <a:rPr lang="cs-CZ" dirty="0"/>
              <a:t>jsou Národní parky Plitvická jezera a </a:t>
            </a:r>
            <a:r>
              <a:rPr lang="cs-CZ" dirty="0" smtClean="0">
                <a:hlinkClick r:id="rId3" tooltip="Paklenica"/>
              </a:rPr>
              <a:t>Paklenica</a:t>
            </a:r>
            <a:r>
              <a:rPr lang="cs-CZ" dirty="0" smtClean="0"/>
              <a:t> (8), </a:t>
            </a:r>
            <a:r>
              <a:rPr lang="cs-CZ" dirty="0"/>
              <a:t>které byly vyhlášeny v roce 1949.</a:t>
            </a:r>
          </a:p>
          <a:p>
            <a:pPr marL="0" indent="0">
              <a:buNone/>
            </a:pPr>
            <a:r>
              <a:rPr lang="cs-CZ" dirty="0" smtClean="0"/>
              <a:t>Další jsou</a:t>
            </a:r>
            <a:r>
              <a:rPr lang="cs-CZ" dirty="0"/>
              <a:t>:</a:t>
            </a:r>
          </a:p>
          <a:p>
            <a:pPr marL="0" indent="0">
              <a:buNone/>
            </a:pPr>
            <a:r>
              <a:rPr lang="cs-CZ" dirty="0" smtClean="0">
                <a:hlinkClick r:id="rId4" tooltip="Národní park Krka"/>
              </a:rPr>
              <a:t>Národní </a:t>
            </a:r>
            <a:r>
              <a:rPr lang="cs-CZ" dirty="0">
                <a:hlinkClick r:id="rId4" tooltip="Národní park Krka"/>
              </a:rPr>
              <a:t>park </a:t>
            </a:r>
            <a:r>
              <a:rPr lang="cs-CZ" dirty="0" smtClean="0">
                <a:hlinkClick r:id="rId4" tooltip="Národní park Krka"/>
              </a:rPr>
              <a:t>Krka</a:t>
            </a:r>
            <a:r>
              <a:rPr lang="cs-CZ" dirty="0" smtClean="0"/>
              <a:t> (3)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5" tooltip="Národní park Kornati"/>
              </a:rPr>
              <a:t>Národní </a:t>
            </a:r>
            <a:r>
              <a:rPr lang="cs-CZ" dirty="0" smtClean="0">
                <a:hlinkClick r:id="rId5" tooltip="Národní park Kornati"/>
              </a:rPr>
              <a:t>park Kornati</a:t>
            </a:r>
            <a:r>
              <a:rPr lang="cs-CZ" dirty="0" smtClean="0"/>
              <a:t> (2)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6" tooltip="Národní park Mljet"/>
              </a:rPr>
              <a:t>Národní park </a:t>
            </a:r>
            <a:r>
              <a:rPr lang="cs-CZ" dirty="0" smtClean="0">
                <a:hlinkClick r:id="rId6" tooltip="Národní park Mljet"/>
              </a:rPr>
              <a:t>Mljet</a:t>
            </a:r>
            <a:r>
              <a:rPr lang="cs-CZ" dirty="0" smtClean="0"/>
              <a:t> (4)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553" y="2514494"/>
            <a:ext cx="3793604" cy="3793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6071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73" y="835723"/>
            <a:ext cx="3618402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6705" y="1846794"/>
            <a:ext cx="4341440" cy="3256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7" y="5949280"/>
            <a:ext cx="411902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Národní park Plitvická jezera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684236" y="5085184"/>
            <a:ext cx="29202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Národní park </a:t>
            </a:r>
            <a:r>
              <a:rPr lang="cs-CZ" sz="2400" dirty="0" smtClean="0"/>
              <a:t>Kornati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36160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06888" cy="634082"/>
          </a:xfrm>
        </p:spPr>
        <p:txBody>
          <a:bodyPr>
            <a:noAutofit/>
          </a:bodyPr>
          <a:lstStyle/>
          <a:p>
            <a:r>
              <a:rPr lang="cs-CZ" sz="3600" dirty="0" smtClean="0"/>
              <a:t>Vyber správnou odpověď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29408"/>
            <a:ext cx="8507288" cy="532859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Se kterým státem </a:t>
            </a:r>
            <a:r>
              <a:rPr lang="cs-CZ" dirty="0"/>
              <a:t>C</a:t>
            </a:r>
            <a:r>
              <a:rPr lang="cs-CZ" dirty="0" smtClean="0"/>
              <a:t>horvatsko nehraničí? </a:t>
            </a:r>
            <a:r>
              <a:rPr lang="cs-CZ" dirty="0"/>
              <a:t>a</a:t>
            </a:r>
            <a:r>
              <a:rPr lang="cs-CZ" dirty="0" smtClean="0"/>
              <a:t>)Slovinsko          b)Itálie             c)Černá hora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 Hlavním městem Chorvatska je?</a:t>
            </a:r>
            <a:r>
              <a:rPr lang="cs-CZ" dirty="0"/>
              <a:t> </a:t>
            </a:r>
            <a:r>
              <a:rPr lang="cs-CZ" dirty="0" smtClean="0"/>
              <a:t>             a)Zadar                b)Rijeka            c)Záhřeb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město neleží u moře?</a:t>
            </a:r>
            <a:r>
              <a:rPr lang="cs-CZ" dirty="0"/>
              <a:t> </a:t>
            </a:r>
            <a:r>
              <a:rPr lang="cs-CZ" dirty="0" smtClean="0"/>
              <a:t>                         a)Pula                  b)Split               c)Osijek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národních parků je ne území Chorvatska?</a:t>
            </a:r>
            <a:r>
              <a:rPr lang="cs-CZ" dirty="0"/>
              <a:t> </a:t>
            </a:r>
            <a:r>
              <a:rPr lang="cs-CZ" dirty="0" smtClean="0"/>
              <a:t>a)8                       b)12                   c)9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Který národní park je nejstarší?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a)Krka                  b)Kornati       c)Paklenice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11583" y="548680"/>
            <a:ext cx="324036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C000"/>
                </a:solidFill>
              </a:rPr>
              <a:t>1b, 2c, 3c,4a,5c</a:t>
            </a:r>
            <a:endParaRPr lang="cs-CZ" sz="3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565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http://cs.wikipedia.org/wiki/Soubor:Flag_of_Croatia.svg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http://cs.wikipedia.org/wiki/Soubor:Mapa_Chorvatska.PNG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http://cs.wikipedia.org/wiki/Chorvatsko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</a:t>
            </a:r>
            <a:r>
              <a:rPr lang="cs-CZ" sz="1600" dirty="0" smtClean="0"/>
              <a:t>cs.wikipedia.org/wiki/Soubor:Zagreb_trg_bana_Jela%C4%8Di%C4%87a.jpg</a:t>
            </a: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http://commons.wikimedia.org/wiki/File:Split_from_Marjan.jpg?uselang=cs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http://cs.wikipedia.org/wiki/Soubor:Rijeka-view-2.jpg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http://commons.wikimedia.org/wiki/File:HR_-_Zadar_-_Luka.JPG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http://commons.wikimedia.org/wiki/File:Dubrovnik_east_port.jpg?uselang=cs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http://cs.wikipedia.org/wiki/Soubor:Pula-avion.JPG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http://commons.wikimedia.org/wiki/File:Osijek_panorama.jpg?uselang=cs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http://cs.wikipedia.org/wiki/N%C3%A1rodn%C3%AD_parky_v_Chorvatsku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http://cs.wikipedia.org/wiki/Soubor:Croatie-parcs-nationaux-fr.svg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http://cs.wikipedia.org/wiki/Soubor:Plitvice_lakes.JPG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</a:t>
            </a:r>
            <a:r>
              <a:rPr lang="cs-CZ" sz="1600" dirty="0" smtClean="0"/>
              <a:t>commons.wikimedia.org/wiki/File:Felswand_Nationalpark_Kornaten_STA40286.jpg?uselang=cs</a:t>
            </a:r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obrázky z galerie </a:t>
            </a:r>
            <a:r>
              <a:rPr lang="cs-CZ" sz="1600" dirty="0" smtClean="0"/>
              <a:t>Office</a:t>
            </a:r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[cit. </a:t>
            </a:r>
            <a:r>
              <a:rPr lang="cs-CZ" sz="1600" dirty="0" smtClean="0"/>
              <a:t>2013-05-24]. </a:t>
            </a: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1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343</TotalTime>
  <Words>563</Words>
  <Application>Microsoft Office PowerPoint</Application>
  <PresentationFormat>Předvádění na obrazovce (4:3)</PresentationFormat>
  <Paragraphs>91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Další chorvatská města</vt:lpstr>
      <vt:lpstr>Prezentace aplikace PowerPoint</vt:lpstr>
      <vt:lpstr>Prezentace aplikace PowerPoint</vt:lpstr>
      <vt:lpstr>Po skončení války se Chorvatsko začalo silně zaměřovat na rozvoj turistiky, čímž došlo k oživení ekonomiky díky přílivu zahraničních měn. </vt:lpstr>
      <vt:lpstr>Prezentace aplikace PowerPoint</vt:lpstr>
      <vt:lpstr>Prezentace aplikace PowerPoint</vt:lpstr>
      <vt:lpstr>Prezentace aplikace PowerPoint</vt:lpstr>
      <vt:lpstr>Prezentace aplikace PowerPoint</vt:lpstr>
      <vt:lpstr>Vyber správnou odpověď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34</cp:revision>
  <dcterms:created xsi:type="dcterms:W3CDTF">2012-08-20T19:24:43Z</dcterms:created>
  <dcterms:modified xsi:type="dcterms:W3CDTF">2013-06-18T04:29:32Z</dcterms:modified>
</cp:coreProperties>
</file>