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57" r:id="rId4"/>
    <p:sldId id="268" r:id="rId5"/>
    <p:sldId id="258" r:id="rId6"/>
    <p:sldId id="270" r:id="rId7"/>
    <p:sldId id="267" r:id="rId8"/>
    <p:sldId id="273" r:id="rId9"/>
    <p:sldId id="274" r:id="rId10"/>
    <p:sldId id="265" r:id="rId11"/>
    <p:sldId id="276" r:id="rId12"/>
    <p:sldId id="262" r:id="rId13"/>
    <p:sldId id="264" r:id="rId14"/>
    <p:sldId id="275" r:id="rId15"/>
    <p:sldId id="261" r:id="rId16"/>
    <p:sldId id="259" r:id="rId17"/>
    <p:sldId id="269" r:id="rId18"/>
    <p:sldId id="277" r:id="rId19"/>
    <p:sldId id="263" r:id="rId20"/>
    <p:sldId id="266" r:id="rId21"/>
    <p:sldId id="278" r:id="rId22"/>
    <p:sldId id="260" r:id="rId23"/>
    <p:sldId id="279" r:id="rId24"/>
    <p:sldId id="271" r:id="rId25"/>
    <p:sldId id="282" r:id="rId26"/>
    <p:sldId id="283" r:id="rId27"/>
    <p:sldId id="284" r:id="rId28"/>
    <p:sldId id="28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6283"/>
    <a:srgbClr val="5FB586"/>
    <a:srgbClr val="FC60C4"/>
    <a:srgbClr val="FA22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5915" autoAdjust="0"/>
  </p:normalViewPr>
  <p:slideViewPr>
    <p:cSldViewPr>
      <p:cViewPr varScale="1">
        <p:scale>
          <a:sx n="71" d="100"/>
          <a:sy n="71" d="100"/>
        </p:scale>
        <p:origin x="-13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A2246"/>
            </a:gs>
            <a:gs pos="58000">
              <a:srgbClr val="5FB586"/>
            </a:gs>
            <a:gs pos="100000">
              <a:srgbClr val="FA628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jpeg"/><Relationship Id="rId4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087917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VY_32_INOVACE_07_LITERATURA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DĚTI_ILUSTRÁTOŘI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1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08581544"/>
              </p:ext>
            </p:extLst>
          </p:nvPr>
        </p:nvGraphicFramePr>
        <p:xfrm>
          <a:off x="1431335" y="1594447"/>
          <a:ext cx="6453033" cy="4757506"/>
        </p:xfrm>
        <a:graphic>
          <a:graphicData uri="http://schemas.openxmlformats.org/drawingml/2006/table">
            <a:tbl>
              <a:tblPr/>
              <a:tblGrid>
                <a:gridCol w="1617631"/>
                <a:gridCol w="4835402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k seznámení s některými ilustrátory dětských knih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Pozná ilustrace nejznámějších autorů.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M. Aleš, J. a K. Čapkovi, J. Lada, K. Svolinský, O. Sekora, C. Bouda, Z. Burian, A. Zábranský, J.Trnka, O.Janeček, Z.Miler,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H. Zmatlíková, J.Kalousek, M.Nesvadba, M.Jágr, A.Born, R.Pilař, V. Švejdová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058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673" y="476672"/>
            <a:ext cx="8636799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Ilustrace</a:t>
            </a:r>
            <a:r>
              <a:rPr lang="cs-CZ" dirty="0"/>
              <a:t> je výtvarný doprovod knihy, který má text osvětlit a </a:t>
            </a:r>
            <a:r>
              <a:rPr lang="cs-CZ" dirty="0" smtClean="0"/>
              <a:t>vysvětlit a  </a:t>
            </a:r>
            <a:r>
              <a:rPr lang="cs-CZ" dirty="0"/>
              <a:t>učinit </a:t>
            </a:r>
            <a:r>
              <a:rPr lang="cs-CZ" dirty="0" smtClean="0"/>
              <a:t>srozumitelnějším. </a:t>
            </a:r>
          </a:p>
          <a:p>
            <a:pPr marL="0" indent="0">
              <a:buNone/>
            </a:pPr>
            <a:r>
              <a:rPr lang="cs-CZ" dirty="0" smtClean="0"/>
              <a:t>Mívá </a:t>
            </a:r>
            <a:r>
              <a:rPr lang="cs-CZ" dirty="0"/>
              <a:t>většinou </a:t>
            </a:r>
            <a:r>
              <a:rPr lang="cs-CZ" dirty="0" smtClean="0"/>
              <a:t>podobu kresby.</a:t>
            </a:r>
          </a:p>
          <a:p>
            <a:pPr marL="0" indent="0">
              <a:buNone/>
            </a:pPr>
            <a:r>
              <a:rPr lang="cs-CZ" dirty="0" smtClean="0"/>
              <a:t>Ilustrace nejsou jen doplňkem, jsou nedílnou součástí knih pro malé čtenáře. </a:t>
            </a:r>
          </a:p>
          <a:p>
            <a:pPr marL="0" indent="0">
              <a:buNone/>
            </a:pPr>
            <a:r>
              <a:rPr lang="cs-CZ" dirty="0" smtClean="0"/>
              <a:t>Čím jsou  děti mladší, tím jsou významnější. </a:t>
            </a:r>
          </a:p>
          <a:p>
            <a:pPr marL="0" indent="0">
              <a:buNone/>
            </a:pPr>
            <a:r>
              <a:rPr lang="cs-CZ" dirty="0" smtClean="0"/>
              <a:t>V knihách pro nejmladší je  minimum textu nebo dokonce </a:t>
            </a:r>
            <a:r>
              <a:rPr lang="cs-CZ" dirty="0"/>
              <a:t>žádný , protože jsou odkázány </a:t>
            </a:r>
            <a:r>
              <a:rPr lang="cs-CZ" dirty="0" smtClean="0"/>
              <a:t>na jeho </a:t>
            </a:r>
            <a:r>
              <a:rPr lang="cs-CZ" dirty="0"/>
              <a:t>zvukový </a:t>
            </a:r>
            <a:r>
              <a:rPr lang="cs-CZ" dirty="0" smtClean="0"/>
              <a:t>příjem.</a:t>
            </a:r>
          </a:p>
          <a:p>
            <a:pPr marL="0" indent="0">
              <a:buNone/>
            </a:pPr>
            <a:r>
              <a:rPr lang="cs-CZ" dirty="0" smtClean="0"/>
              <a:t>Ilustrace knih pro děti má u nás velkou tradici.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66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Mikoláš Aleš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</a:p>
          <a:p>
            <a:r>
              <a:rPr lang="cs-CZ" dirty="0" smtClean="0"/>
              <a:t>Domov</a:t>
            </a:r>
          </a:p>
          <a:p>
            <a:r>
              <a:rPr lang="cs-CZ" dirty="0" smtClean="0"/>
              <a:t>Špalíček 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13159"/>
            <a:ext cx="1872208" cy="269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2143125" cy="262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E:\DCIM\100CANON\IMG_587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9" t="2828" r="6094" b="10707"/>
          <a:stretch/>
        </p:blipFill>
        <p:spPr bwMode="auto">
          <a:xfrm>
            <a:off x="5580112" y="3479757"/>
            <a:ext cx="2143588" cy="288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37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Povídání o pejskovi a kočičce</a:t>
            </a:r>
          </a:p>
          <a:p>
            <a:r>
              <a:rPr lang="cs-CZ" dirty="0" smtClean="0"/>
              <a:t>Modré nebe</a:t>
            </a:r>
          </a:p>
          <a:p>
            <a:r>
              <a:rPr lang="cs-CZ" dirty="0" smtClean="0"/>
              <a:t>Poplach v Kovářské uličce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0066"/>
            <a:ext cx="2304256" cy="3072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E:\DCIM\100CANON\IMG_60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1" t="6466" r="7425" b="4040"/>
          <a:stretch/>
        </p:blipFill>
        <p:spPr bwMode="auto">
          <a:xfrm>
            <a:off x="4644008" y="3978099"/>
            <a:ext cx="3017055" cy="248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E:\DCIM\100CANON\IMG_596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1" t="18990" r="13098" b="5858"/>
          <a:stretch/>
        </p:blipFill>
        <p:spPr bwMode="auto">
          <a:xfrm>
            <a:off x="6173348" y="548680"/>
            <a:ext cx="2109905" cy="298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79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/>
              <a:t>L</a:t>
            </a:r>
            <a:r>
              <a:rPr lang="cs-CZ" dirty="0" smtClean="0"/>
              <a:t>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Bubáci a hastrmani</a:t>
            </a:r>
          </a:p>
          <a:p>
            <a:r>
              <a:rPr lang="cs-CZ" dirty="0" smtClean="0"/>
              <a:t>Bajky</a:t>
            </a:r>
          </a:p>
          <a:p>
            <a:r>
              <a:rPr lang="cs-CZ" dirty="0"/>
              <a:t>P</a:t>
            </a:r>
            <a:r>
              <a:rPr lang="cs-CZ" dirty="0" smtClean="0"/>
              <a:t>ohádky</a:t>
            </a:r>
          </a:p>
          <a:p>
            <a:r>
              <a:rPr lang="cs-CZ" dirty="0" smtClean="0"/>
              <a:t>Nezbedné pohádky</a:t>
            </a:r>
          </a:p>
          <a:p>
            <a:r>
              <a:rPr lang="cs-CZ" dirty="0" smtClean="0"/>
              <a:t>O chytré kmotře lišce</a:t>
            </a:r>
          </a:p>
          <a:p>
            <a:endParaRPr lang="cs-CZ" dirty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3" t="3565" r="8483" b="4624"/>
          <a:stretch/>
        </p:blipFill>
        <p:spPr bwMode="auto">
          <a:xfrm>
            <a:off x="7020272" y="620688"/>
            <a:ext cx="1883778" cy="2809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E:\DCIM\100CANON\IMG_588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0" t="13940" r="5286" b="8283"/>
          <a:stretch/>
        </p:blipFill>
        <p:spPr bwMode="auto">
          <a:xfrm>
            <a:off x="7117873" y="4172272"/>
            <a:ext cx="1883778" cy="236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CIM\100CANON\IMG_593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53" t="15353" r="13601" b="13333"/>
          <a:stretch/>
        </p:blipFill>
        <p:spPr bwMode="auto">
          <a:xfrm>
            <a:off x="4860032" y="1412776"/>
            <a:ext cx="1819188" cy="243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DCIM\100CANON\IMG_594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33" t="15353" r="15791" b="16768"/>
          <a:stretch/>
        </p:blipFill>
        <p:spPr bwMode="auto">
          <a:xfrm>
            <a:off x="4997272" y="4096745"/>
            <a:ext cx="1690591" cy="251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E:\DCIM\100CANON\IMG_594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5" t="18200" r="5359" b="10082"/>
          <a:stretch/>
        </p:blipFill>
        <p:spPr bwMode="auto">
          <a:xfrm>
            <a:off x="2915816" y="4516158"/>
            <a:ext cx="1656184" cy="216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97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Dášeňka</a:t>
            </a:r>
          </a:p>
          <a:p>
            <a:r>
              <a:rPr lang="cs-CZ" dirty="0" smtClean="0"/>
              <a:t>Devatero pohádek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2" b="5567"/>
          <a:stretch/>
        </p:blipFill>
        <p:spPr bwMode="auto">
          <a:xfrm>
            <a:off x="5364088" y="3304670"/>
            <a:ext cx="2398958" cy="3103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E:\DCIM\100CANON\IMG_588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2" t="5253" r="9327" b="6654"/>
          <a:stretch/>
        </p:blipFill>
        <p:spPr bwMode="auto">
          <a:xfrm>
            <a:off x="2267744" y="3311735"/>
            <a:ext cx="2154381" cy="302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43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Nespokojený králíček</a:t>
            </a:r>
          </a:p>
          <a:p>
            <a:r>
              <a:rPr lang="cs-CZ" dirty="0" smtClean="0"/>
              <a:t>Dobrodružství veverky Zrzečky</a:t>
            </a:r>
          </a:p>
          <a:p>
            <a:r>
              <a:rPr lang="cs-CZ" dirty="0" smtClean="0"/>
              <a:t>Český rok</a:t>
            </a:r>
          </a:p>
          <a:p>
            <a:r>
              <a:rPr lang="cs-CZ" dirty="0" smtClean="0"/>
              <a:t>O slepičce a kohoutkovi</a:t>
            </a:r>
          </a:p>
          <a:p>
            <a:r>
              <a:rPr lang="cs-CZ" dirty="0" smtClean="0"/>
              <a:t>Robinsonka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/>
              <a:t>S</a:t>
            </a:r>
            <a:r>
              <a:rPr lang="cs-CZ" dirty="0" smtClean="0"/>
              <a:t>volinský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677389" cy="2206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6" t="14078" b="10810"/>
          <a:stretch/>
        </p:blipFill>
        <p:spPr bwMode="auto">
          <a:xfrm>
            <a:off x="6284975" y="2553571"/>
            <a:ext cx="2520280" cy="1561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E:\DCIM\100CANON\IMG_600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0" b="19394"/>
          <a:stretch/>
        </p:blipFill>
        <p:spPr bwMode="auto">
          <a:xfrm>
            <a:off x="4891964" y="4483708"/>
            <a:ext cx="3950337" cy="200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DCIM\100CANON\IMG_591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1" t="2221" r="5286" b="11112"/>
          <a:stretch/>
        </p:blipFill>
        <p:spPr bwMode="auto">
          <a:xfrm>
            <a:off x="971599" y="4506156"/>
            <a:ext cx="1691211" cy="223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E:\DCIM\100CANON\IMG_595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7" t="15555" r="17423" b="10102"/>
          <a:stretch/>
        </p:blipFill>
        <p:spPr bwMode="auto">
          <a:xfrm>
            <a:off x="3059832" y="4265959"/>
            <a:ext cx="1617625" cy="244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22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Ondřej Sekora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Knížky Ferdy mravence</a:t>
            </a:r>
            <a:endParaRPr lang="cs-CZ" dirty="0"/>
          </a:p>
          <a:p>
            <a:r>
              <a:rPr lang="cs-CZ" dirty="0" smtClean="0"/>
              <a:t>Brouk Pytlík</a:t>
            </a:r>
            <a:endParaRPr lang="cs-CZ" dirty="0"/>
          </a:p>
          <a:p>
            <a:r>
              <a:rPr lang="cs-CZ" dirty="0" smtClean="0"/>
              <a:t>Malované počasí</a:t>
            </a:r>
            <a:endParaRPr lang="cs-CZ" dirty="0"/>
          </a:p>
          <a:p>
            <a:endParaRPr lang="cs-CZ" dirty="0"/>
          </a:p>
        </p:txBody>
      </p:sp>
      <p:pic>
        <p:nvPicPr>
          <p:cNvPr id="1028" name="Picture 4" descr="E:\DCIM\100CANON\IMG_601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1" t="2941" r="6339" b="6863"/>
          <a:stretch/>
        </p:blipFill>
        <p:spPr bwMode="auto">
          <a:xfrm>
            <a:off x="899592" y="3573016"/>
            <a:ext cx="2149549" cy="290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CIM\100CANON\IMG_589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9" t="5491" r="10000" b="8431"/>
          <a:stretch/>
        </p:blipFill>
        <p:spPr bwMode="auto">
          <a:xfrm>
            <a:off x="3563888" y="3542406"/>
            <a:ext cx="2088232" cy="292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DCIM\100CANON\IMG_589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0" t="11176" r="7386" b="10588"/>
          <a:stretch/>
        </p:blipFill>
        <p:spPr bwMode="auto">
          <a:xfrm>
            <a:off x="5868144" y="1484784"/>
            <a:ext cx="2520280" cy="332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9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Cyril Bouda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Pražské pověsti</a:t>
            </a:r>
          </a:p>
          <a:p>
            <a:r>
              <a:rPr lang="cs-CZ" dirty="0" smtClean="0"/>
              <a:t>Pražské legendy</a:t>
            </a:r>
          </a:p>
          <a:p>
            <a:r>
              <a:rPr lang="cs-CZ" dirty="0" smtClean="0"/>
              <a:t>Pohádky a povídky</a:t>
            </a:r>
          </a:p>
          <a:p>
            <a:r>
              <a:rPr lang="cs-CZ" dirty="0" smtClean="0"/>
              <a:t>Nové pražské pověsti</a:t>
            </a:r>
          </a:p>
        </p:txBody>
      </p:sp>
      <p:pic>
        <p:nvPicPr>
          <p:cNvPr id="7170" name="Picture 2" descr="E:\DCIM\100CANON\IMG_58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592" y="4032175"/>
            <a:ext cx="1999780" cy="266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DCIM\100CANON\IMG_587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7" t="3674" r="5174" b="11252"/>
          <a:stretch/>
        </p:blipFill>
        <p:spPr bwMode="auto">
          <a:xfrm>
            <a:off x="930352" y="3962662"/>
            <a:ext cx="2017348" cy="280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E:\DCIM\100CANON\IMG_587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0" t="5847" r="7257" b="5912"/>
          <a:stretch/>
        </p:blipFill>
        <p:spPr bwMode="auto">
          <a:xfrm>
            <a:off x="5791355" y="3954709"/>
            <a:ext cx="1928510" cy="274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E:\DCIM\100CANON\IMG_600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98" r="3001" b="3137"/>
          <a:stretch/>
        </p:blipFill>
        <p:spPr bwMode="auto">
          <a:xfrm>
            <a:off x="6426615" y="404664"/>
            <a:ext cx="2586500" cy="326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0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Burian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Robinson </a:t>
            </a:r>
            <a:r>
              <a:rPr lang="cs-CZ" dirty="0" smtClean="0"/>
              <a:t>Crusoe</a:t>
            </a:r>
            <a:endParaRPr lang="cs-CZ" dirty="0" smtClean="0"/>
          </a:p>
          <a:p>
            <a:r>
              <a:rPr lang="cs-CZ" dirty="0" smtClean="0"/>
              <a:t>Lovci mamutů</a:t>
            </a:r>
          </a:p>
          <a:p>
            <a:r>
              <a:rPr lang="cs-CZ" dirty="0" smtClean="0"/>
              <a:t>Cesta do pravěku</a:t>
            </a:r>
            <a:endParaRPr lang="cs-CZ" dirty="0"/>
          </a:p>
        </p:txBody>
      </p:sp>
      <p:pic>
        <p:nvPicPr>
          <p:cNvPr id="2051" name="Picture 3" descr="E:\DCIM\100CANON\IMG_596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0" t="10842" r="6937" b="5041"/>
          <a:stretch/>
        </p:blipFill>
        <p:spPr bwMode="auto">
          <a:xfrm>
            <a:off x="3995936" y="3142361"/>
            <a:ext cx="2448272" cy="348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DCIM\100CANON\IMG_597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1" t="7255" r="10259" b="5294"/>
          <a:stretch/>
        </p:blipFill>
        <p:spPr bwMode="auto">
          <a:xfrm>
            <a:off x="6732240" y="1224517"/>
            <a:ext cx="2163271" cy="315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E:\DCIM\100CANON\IMG_604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1" t="11373" r="2419" b="2941"/>
          <a:stretch/>
        </p:blipFill>
        <p:spPr bwMode="auto">
          <a:xfrm>
            <a:off x="899592" y="3645024"/>
            <a:ext cx="2315513" cy="279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47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Zábranský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Zlaté slunce, bílý den</a:t>
            </a:r>
          </a:p>
          <a:p>
            <a:r>
              <a:rPr lang="cs-CZ" dirty="0" smtClean="0"/>
              <a:t>Zlatá brána otevřená</a:t>
            </a:r>
          </a:p>
          <a:p>
            <a:r>
              <a:rPr lang="cs-CZ" dirty="0" smtClean="0"/>
              <a:t>Čarokruh</a:t>
            </a:r>
          </a:p>
          <a:p>
            <a:r>
              <a:rPr lang="cs-CZ" dirty="0" smtClean="0"/>
              <a:t>Mahulena, krásná panna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443" y="4127174"/>
            <a:ext cx="1792150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66" t="3433" r="16325" b="4306"/>
          <a:stretch/>
        </p:blipFill>
        <p:spPr bwMode="auto">
          <a:xfrm>
            <a:off x="1043608" y="4127174"/>
            <a:ext cx="1755688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 descr="E:\DCIM\100CANON\IMG_58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5" t="7647" r="8170" b="10980"/>
          <a:stretch/>
        </p:blipFill>
        <p:spPr bwMode="auto">
          <a:xfrm>
            <a:off x="6300192" y="4127174"/>
            <a:ext cx="1944216" cy="253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E:\DCIM\100CANON\IMG_611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6" t="2549" r="7647" b="6863"/>
          <a:stretch/>
        </p:blipFill>
        <p:spPr bwMode="auto">
          <a:xfrm>
            <a:off x="6516216" y="548680"/>
            <a:ext cx="2412109" cy="328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19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Trnka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Špalíček veršů a pohádek</a:t>
            </a:r>
          </a:p>
          <a:p>
            <a:r>
              <a:rPr lang="cs-CZ" dirty="0" smtClean="0"/>
              <a:t>Míša Kulička v cirkuse</a:t>
            </a:r>
          </a:p>
          <a:p>
            <a:r>
              <a:rPr lang="cs-CZ" dirty="0" smtClean="0"/>
              <a:t>Míša Kulička v rodném lese</a:t>
            </a:r>
          </a:p>
          <a:p>
            <a:r>
              <a:rPr lang="cs-CZ" dirty="0" smtClean="0"/>
              <a:t>Fimfárum</a:t>
            </a:r>
            <a:endParaRPr lang="cs-CZ" dirty="0" smtClean="0"/>
          </a:p>
          <a:p>
            <a:r>
              <a:rPr lang="cs-CZ" dirty="0" smtClean="0"/>
              <a:t>Zahrada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924" y="1322966"/>
            <a:ext cx="2137420" cy="1791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17013"/>
            <a:ext cx="178655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E:\DCIM\100CANON\IMG_610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0" t="1961" r="6339" b="3529"/>
          <a:stretch/>
        </p:blipFill>
        <p:spPr bwMode="auto">
          <a:xfrm>
            <a:off x="7177353" y="3717032"/>
            <a:ext cx="1780147" cy="2568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:\DCIM\100CANON\IMG_588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9" t="17059" r="5429" b="16148"/>
          <a:stretch/>
        </p:blipFill>
        <p:spPr bwMode="auto">
          <a:xfrm>
            <a:off x="2497632" y="4226102"/>
            <a:ext cx="2160240" cy="229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E:\DCIM\100CANON\IMG_5886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09" t="13333" b="12745"/>
          <a:stretch/>
        </p:blipFill>
        <p:spPr bwMode="auto">
          <a:xfrm>
            <a:off x="4882388" y="4226102"/>
            <a:ext cx="2107534" cy="225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17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Janeček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Zobáček mi namalujte červeně</a:t>
            </a:r>
          </a:p>
          <a:p>
            <a:r>
              <a:rPr lang="cs-CZ" dirty="0" smtClean="0"/>
              <a:t>Pohádky a povídky</a:t>
            </a:r>
          </a:p>
          <a:p>
            <a:r>
              <a:rPr lang="cs-CZ" dirty="0" smtClean="0"/>
              <a:t>Slabikář</a:t>
            </a:r>
          </a:p>
        </p:txBody>
      </p:sp>
      <p:pic>
        <p:nvPicPr>
          <p:cNvPr id="3074" name="Picture 2" descr="E:\DCIM\100CANON\IMG_60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1" t="12347" r="6826" b="5888"/>
          <a:stretch/>
        </p:blipFill>
        <p:spPr bwMode="auto">
          <a:xfrm>
            <a:off x="3851919" y="3575360"/>
            <a:ext cx="2249161" cy="270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DCIM\100CANON\IMG_591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7" t="7451" r="3725" b="7648"/>
          <a:stretch/>
        </p:blipFill>
        <p:spPr bwMode="auto">
          <a:xfrm>
            <a:off x="827583" y="3721806"/>
            <a:ext cx="2183659" cy="282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E:\DCIM\100CANON\IMG_587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3" t="8603" r="12353" b="8457"/>
          <a:stretch/>
        </p:blipFill>
        <p:spPr bwMode="auto">
          <a:xfrm>
            <a:off x="6444208" y="1124744"/>
            <a:ext cx="2392223" cy="335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47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</a:t>
            </a:r>
            <a:r>
              <a:rPr lang="cs-CZ" dirty="0"/>
              <a:t>M</a:t>
            </a:r>
            <a:r>
              <a:rPr lang="cs-CZ" dirty="0" smtClean="0"/>
              <a:t>iler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Kubula</a:t>
            </a:r>
            <a:r>
              <a:rPr lang="cs-CZ" dirty="0" smtClean="0"/>
              <a:t> a Kuba </a:t>
            </a:r>
            <a:r>
              <a:rPr lang="cs-CZ" dirty="0" smtClean="0"/>
              <a:t>Kubikula</a:t>
            </a:r>
            <a:endParaRPr lang="cs-CZ" dirty="0" smtClean="0"/>
          </a:p>
          <a:p>
            <a:r>
              <a:rPr lang="cs-CZ" dirty="0" smtClean="0"/>
              <a:t>Krtek a potopa</a:t>
            </a:r>
          </a:p>
          <a:p>
            <a:r>
              <a:rPr lang="cs-CZ" dirty="0" smtClean="0"/>
              <a:t>O kohoutkovi a slepičce</a:t>
            </a:r>
          </a:p>
          <a:p>
            <a:r>
              <a:rPr lang="cs-CZ" dirty="0" smtClean="0"/>
              <a:t>O zvědavém štěňátku </a:t>
            </a:r>
          </a:p>
        </p:txBody>
      </p:sp>
      <p:pic>
        <p:nvPicPr>
          <p:cNvPr id="5122" name="Picture 2" descr="E:\DCIM\100CANON\IMG_58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4" t="8628" r="6100" b="14706"/>
          <a:stretch/>
        </p:blipFill>
        <p:spPr bwMode="auto">
          <a:xfrm>
            <a:off x="298340" y="4412951"/>
            <a:ext cx="2780396" cy="175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DCIM\100CANON\IMG_586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38" t="7255" r="12795" b="2157"/>
          <a:stretch/>
        </p:blipFill>
        <p:spPr bwMode="auto">
          <a:xfrm>
            <a:off x="6786661" y="4344021"/>
            <a:ext cx="2200200" cy="221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E:\DCIM\100CANON\IMG_587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4" t="9215" r="1764" b="10000"/>
          <a:stretch/>
        </p:blipFill>
        <p:spPr bwMode="auto">
          <a:xfrm>
            <a:off x="3707904" y="4344558"/>
            <a:ext cx="2757752" cy="182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E:\DCIM\100CANON\IMG_591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05" t="4510" r="8000" b="5471"/>
          <a:stretch/>
        </p:blipFill>
        <p:spPr bwMode="auto">
          <a:xfrm>
            <a:off x="5940152" y="821523"/>
            <a:ext cx="2234641" cy="327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71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Helena Zmatlíková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824536"/>
          </a:xfrm>
        </p:spPr>
        <p:txBody>
          <a:bodyPr/>
          <a:lstStyle/>
          <a:p>
            <a:r>
              <a:rPr lang="cs-CZ" dirty="0" smtClean="0"/>
              <a:t>Honzíkova cesta</a:t>
            </a:r>
          </a:p>
          <a:p>
            <a:r>
              <a:rPr lang="cs-CZ" dirty="0" smtClean="0"/>
              <a:t>Anička malířka</a:t>
            </a:r>
          </a:p>
          <a:p>
            <a:r>
              <a:rPr lang="cs-CZ" dirty="0" smtClean="0"/>
              <a:t>Štuclinka</a:t>
            </a:r>
            <a:r>
              <a:rPr lang="cs-CZ" dirty="0" smtClean="0"/>
              <a:t> a </a:t>
            </a:r>
            <a:r>
              <a:rPr lang="cs-CZ" dirty="0"/>
              <a:t>Z</a:t>
            </a:r>
            <a:r>
              <a:rPr lang="cs-CZ" dirty="0" smtClean="0"/>
              <a:t>achumlánek</a:t>
            </a:r>
            <a:endParaRPr lang="cs-CZ" dirty="0" smtClean="0"/>
          </a:p>
          <a:p>
            <a:r>
              <a:rPr lang="cs-CZ" dirty="0" smtClean="0"/>
              <a:t>Martínkova čítanka</a:t>
            </a:r>
          </a:p>
          <a:p>
            <a:r>
              <a:rPr lang="cs-CZ" dirty="0" smtClean="0"/>
              <a:t>O jabloňce</a:t>
            </a:r>
            <a:endParaRPr lang="cs-CZ" dirty="0"/>
          </a:p>
        </p:txBody>
      </p:sp>
      <p:pic>
        <p:nvPicPr>
          <p:cNvPr id="6146" name="Picture 2" descr="E:\DCIM\100CANON\IMG_610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t="8235" r="2156" b="6631"/>
          <a:stretch/>
        </p:blipFill>
        <p:spPr bwMode="auto">
          <a:xfrm>
            <a:off x="7098706" y="4077072"/>
            <a:ext cx="1637009" cy="206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DCIM\100CANON\IMG_61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4" t="15686" r="15490" b="14073"/>
          <a:stretch/>
        </p:blipFill>
        <p:spPr bwMode="auto">
          <a:xfrm>
            <a:off x="7382423" y="1268760"/>
            <a:ext cx="1634898" cy="2129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E:\DCIM\100CANON\IMG_6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3" t="2941" r="2941" b="11372"/>
          <a:stretch/>
        </p:blipFill>
        <p:spPr bwMode="auto">
          <a:xfrm>
            <a:off x="4176477" y="4580509"/>
            <a:ext cx="2267414" cy="152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E:\DCIM\100CANON\IMG_588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0" t="5883" b="9412"/>
          <a:stretch/>
        </p:blipFill>
        <p:spPr bwMode="auto">
          <a:xfrm>
            <a:off x="5310184" y="1868034"/>
            <a:ext cx="1760328" cy="220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E:\DCIM\100CANON\IMG_588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7" t="11176" r="8170" b="10196"/>
          <a:stretch/>
        </p:blipFill>
        <p:spPr bwMode="auto">
          <a:xfrm>
            <a:off x="1763688" y="4271127"/>
            <a:ext cx="1728192" cy="225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5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Kalousek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Dětská encyklopedie</a:t>
            </a:r>
          </a:p>
          <a:p>
            <a:r>
              <a:rPr lang="cs-CZ" dirty="0" smtClean="0"/>
              <a:t>Obrázky z českých dějin a pověstí</a:t>
            </a:r>
          </a:p>
          <a:p>
            <a:r>
              <a:rPr lang="cs-CZ" dirty="0" smtClean="0"/>
              <a:t>Co mi řekl semafor</a:t>
            </a:r>
          </a:p>
          <a:p>
            <a:r>
              <a:rPr lang="cs-CZ" dirty="0" smtClean="0"/>
              <a:t>Kolik má Praha věží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8" t="3363" r="6310" b="5743"/>
          <a:stretch/>
        </p:blipFill>
        <p:spPr bwMode="auto">
          <a:xfrm>
            <a:off x="6900609" y="876147"/>
            <a:ext cx="1754567" cy="2850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8" t="7510" r="6975" b="8403"/>
          <a:stretch/>
        </p:blipFill>
        <p:spPr bwMode="auto">
          <a:xfrm>
            <a:off x="1259632" y="4500385"/>
            <a:ext cx="2356882" cy="1727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919" y="3941791"/>
            <a:ext cx="210502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E:\DCIM\100CANON\IMG_611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1" t="6666" r="6600" b="2941"/>
          <a:stretch/>
        </p:blipFill>
        <p:spPr bwMode="auto">
          <a:xfrm>
            <a:off x="4211960" y="3175616"/>
            <a:ext cx="2144824" cy="309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3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Nesvadba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Děvčátko s koťaty</a:t>
            </a:r>
          </a:p>
          <a:p>
            <a:r>
              <a:rPr lang="cs-CZ" dirty="0" smtClean="0"/>
              <a:t>Bubetka</a:t>
            </a:r>
            <a:r>
              <a:rPr lang="cs-CZ" dirty="0" smtClean="0"/>
              <a:t> a Smítko</a:t>
            </a:r>
          </a:p>
          <a:p>
            <a:r>
              <a:rPr lang="cs-CZ" dirty="0" smtClean="0"/>
              <a:t>Vařila Míša kašičku</a:t>
            </a:r>
            <a:endParaRPr lang="cs-CZ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1573"/>
            <a:ext cx="2140645" cy="3219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93320"/>
            <a:ext cx="2160240" cy="305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36361"/>
            <a:ext cx="1799765" cy="2768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19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Miloslav Jágr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Polní žínka Evelínka</a:t>
            </a:r>
          </a:p>
          <a:p>
            <a:r>
              <a:rPr lang="cs-CZ" dirty="0" smtClean="0"/>
              <a:t>Podívánky</a:t>
            </a:r>
            <a:endParaRPr lang="cs-CZ" dirty="0" smtClean="0"/>
          </a:p>
          <a:p>
            <a:r>
              <a:rPr lang="cs-CZ" dirty="0" smtClean="0"/>
              <a:t>Birlibán</a:t>
            </a:r>
            <a:endParaRPr lang="cs-CZ" dirty="0" smtClean="0"/>
          </a:p>
          <a:p>
            <a:r>
              <a:rPr lang="cs-CZ" dirty="0" smtClean="0"/>
              <a:t>Nefňukej veverko</a:t>
            </a:r>
          </a:p>
          <a:p>
            <a:endParaRPr lang="cs-CZ" dirty="0"/>
          </a:p>
        </p:txBody>
      </p:sp>
      <p:pic>
        <p:nvPicPr>
          <p:cNvPr id="9218" name="Picture 2" descr="E:\DCIM\100CANON\IMG_588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5" t="8000" r="8715" b="13276"/>
          <a:stretch/>
        </p:blipFill>
        <p:spPr bwMode="auto">
          <a:xfrm>
            <a:off x="2749177" y="4108910"/>
            <a:ext cx="1961946" cy="251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E:\DCIM\100CANON\IMG_602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9" t="5687" r="6330"/>
          <a:stretch/>
        </p:blipFill>
        <p:spPr bwMode="auto">
          <a:xfrm>
            <a:off x="5399448" y="4249836"/>
            <a:ext cx="2475412" cy="227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DCIM\100CANON\IMG_601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3" t="3986" r="4848" b="5155"/>
          <a:stretch/>
        </p:blipFill>
        <p:spPr bwMode="auto">
          <a:xfrm>
            <a:off x="7020272" y="1124744"/>
            <a:ext cx="2031422" cy="276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E:\DCIM\100CANON\IMG_590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0" t="4827" r="8497" b="7816"/>
          <a:stretch/>
        </p:blipFill>
        <p:spPr bwMode="auto">
          <a:xfrm>
            <a:off x="4700534" y="1275752"/>
            <a:ext cx="1936620" cy="278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E:\DCIM\100CANON\IMG_587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1" t="15763" r="11253" b="11466"/>
          <a:stretch/>
        </p:blipFill>
        <p:spPr bwMode="auto">
          <a:xfrm>
            <a:off x="611560" y="4108911"/>
            <a:ext cx="1796544" cy="255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97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Born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Cour a </a:t>
            </a:r>
            <a:r>
              <a:rPr lang="cs-CZ" dirty="0" smtClean="0"/>
              <a:t>Courek</a:t>
            </a:r>
            <a:endParaRPr lang="cs-CZ" dirty="0" smtClean="0"/>
          </a:p>
          <a:p>
            <a:r>
              <a:rPr lang="cs-CZ" dirty="0" smtClean="0"/>
              <a:t>Mach a Šebestová</a:t>
            </a:r>
          </a:p>
          <a:p>
            <a:r>
              <a:rPr lang="cs-CZ" dirty="0" smtClean="0"/>
              <a:t>Já </a:t>
            </a:r>
            <a:r>
              <a:rPr lang="cs-CZ" dirty="0" smtClean="0"/>
              <a:t>Baryk</a:t>
            </a:r>
            <a:endParaRPr lang="cs-CZ" dirty="0" smtClean="0"/>
          </a:p>
          <a:p>
            <a:r>
              <a:rPr lang="cs-CZ" dirty="0" smtClean="0"/>
              <a:t>Jak jel </a:t>
            </a:r>
            <a:r>
              <a:rPr lang="cs-CZ" dirty="0"/>
              <a:t>V</a:t>
            </a:r>
            <a:r>
              <a:rPr lang="cs-CZ" dirty="0" smtClean="0"/>
              <a:t>ítek do Prahy</a:t>
            </a:r>
          </a:p>
          <a:p>
            <a:r>
              <a:rPr lang="cs-CZ" dirty="0" smtClean="0"/>
              <a:t>Tatínku, ta se ti povedla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6" t="3025" r="12354" b="5265"/>
          <a:stretch/>
        </p:blipFill>
        <p:spPr bwMode="auto">
          <a:xfrm>
            <a:off x="5004048" y="1700808"/>
            <a:ext cx="1632457" cy="2419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090" y="953471"/>
            <a:ext cx="1697347" cy="193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96406"/>
            <a:ext cx="1512168" cy="2008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E:\DCIM\100CANON\IMG_591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4" t="7474" r="2323" b="11574"/>
          <a:stretch/>
        </p:blipFill>
        <p:spPr bwMode="auto">
          <a:xfrm>
            <a:off x="4954723" y="4564650"/>
            <a:ext cx="1731106" cy="20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DCIM\100CANON\IMG_599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2" t="14747" r="11481" b="13940"/>
          <a:stretch/>
        </p:blipFill>
        <p:spPr bwMode="auto">
          <a:xfrm>
            <a:off x="7236296" y="4131604"/>
            <a:ext cx="1740431" cy="203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35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Veselá knížka Křemílka a Vochomůrky</a:t>
            </a:r>
          </a:p>
          <a:p>
            <a:r>
              <a:rPr lang="cs-CZ" dirty="0" smtClean="0"/>
              <a:t>Rákosníček a rybník</a:t>
            </a:r>
          </a:p>
          <a:p>
            <a:r>
              <a:rPr lang="cs-CZ" dirty="0" smtClean="0"/>
              <a:t>Malá čarodějnice</a:t>
            </a:r>
            <a:endParaRPr lang="cs-CZ" dirty="0"/>
          </a:p>
        </p:txBody>
      </p:sp>
      <p:pic>
        <p:nvPicPr>
          <p:cNvPr id="10242" name="Picture 2" descr="E:\DCIM\100CANON\IMG_591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9" t="2310" r="5033" b="6907"/>
          <a:stretch/>
        </p:blipFill>
        <p:spPr bwMode="auto">
          <a:xfrm>
            <a:off x="5868144" y="2258848"/>
            <a:ext cx="2790927" cy="39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E:\DCIM\100CANON\IMG_598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t="17059" r="2941" b="14510"/>
          <a:stretch/>
        </p:blipFill>
        <p:spPr bwMode="auto">
          <a:xfrm>
            <a:off x="3203848" y="3579314"/>
            <a:ext cx="2466851" cy="251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:\DCIM\100CANON\IMG_598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t="20196" r="6601" b="12941"/>
          <a:stretch/>
        </p:blipFill>
        <p:spPr bwMode="auto">
          <a:xfrm>
            <a:off x="395536" y="3579314"/>
            <a:ext cx="2421372" cy="251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975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Radek Pilař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Rumcajs</a:t>
            </a:r>
          </a:p>
          <a:p>
            <a:r>
              <a:rPr lang="cs-CZ" dirty="0" smtClean="0"/>
              <a:t>Manka </a:t>
            </a:r>
          </a:p>
          <a:p>
            <a:r>
              <a:rPr lang="cs-CZ" dirty="0" smtClean="0"/>
              <a:t>Cipísek </a:t>
            </a:r>
          </a:p>
          <a:p>
            <a:r>
              <a:rPr lang="cs-CZ" dirty="0" smtClean="0"/>
              <a:t>Kluci, pozor, červená!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" r="5120"/>
          <a:stretch/>
        </p:blipFill>
        <p:spPr bwMode="auto">
          <a:xfrm>
            <a:off x="1095200" y="4174223"/>
            <a:ext cx="2038799" cy="2437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859" y="4174223"/>
            <a:ext cx="3739133" cy="2428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 descr="E:\DCIM\100CANON\IMG_589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" t="14313" r="2941" b="14117"/>
          <a:stretch/>
        </p:blipFill>
        <p:spPr bwMode="auto">
          <a:xfrm>
            <a:off x="6032129" y="836712"/>
            <a:ext cx="2880320" cy="3003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476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Vlasta Švejdová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jsme našli pejska</a:t>
            </a:r>
          </a:p>
          <a:p>
            <a:r>
              <a:rPr lang="cs-CZ" dirty="0" smtClean="0"/>
              <a:t>Budulínek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spávanka pro medvídka</a:t>
            </a:r>
          </a:p>
        </p:txBody>
      </p:sp>
      <p:pic>
        <p:nvPicPr>
          <p:cNvPr id="3074" name="Picture 2" descr="C:\Users\Marcela\Desktop\100CANON\IMG_594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8" t="18600" r="3979" b="5321"/>
          <a:stretch/>
        </p:blipFill>
        <p:spPr bwMode="auto">
          <a:xfrm>
            <a:off x="6012160" y="1830998"/>
            <a:ext cx="2902441" cy="362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Desktop\100CANON\IMG_594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25" t="16580" r="15811" b="12951"/>
          <a:stretch/>
        </p:blipFill>
        <p:spPr bwMode="auto">
          <a:xfrm>
            <a:off x="467544" y="3507105"/>
            <a:ext cx="2232213" cy="316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45024"/>
            <a:ext cx="2421069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158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Paleček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 napověz</a:t>
            </a:r>
          </a:p>
          <a:p>
            <a:r>
              <a:rPr lang="cs-CZ" dirty="0" smtClean="0"/>
              <a:t>Klíč od království</a:t>
            </a:r>
          </a:p>
          <a:p>
            <a:r>
              <a:rPr lang="cs-CZ" dirty="0" smtClean="0"/>
              <a:t>Makový mužíček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0" t="9231" r="12722" b="6405"/>
          <a:stretch/>
        </p:blipFill>
        <p:spPr bwMode="auto">
          <a:xfrm>
            <a:off x="6219306" y="836712"/>
            <a:ext cx="2535382" cy="241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306" y="3715415"/>
            <a:ext cx="2010519" cy="2680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 descr="E:\DCIM\100CANON\IMG_587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8" t="9844" r="9457" b="13079"/>
          <a:stretch/>
        </p:blipFill>
        <p:spPr bwMode="auto">
          <a:xfrm>
            <a:off x="3134000" y="3569782"/>
            <a:ext cx="2184938" cy="297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7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05273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620688"/>
            <a:ext cx="8229600" cy="640871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http://cs.wikipedia.org/wiki/Ilustr%C3%A1tor</a:t>
            </a:r>
          </a:p>
          <a:p>
            <a:pPr>
              <a:buFont typeface="Wingdings" pitchFamily="2" charset="2"/>
              <a:buChar char="v"/>
            </a:pP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Jirásek, A.: Staré pověsti české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Aleš, M.: Špalíček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Aleš, M.: Domov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Čapek, J.: Povídání o pejskovi a kočičce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Čapek, J., Hrubín, F.: Modré nebe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Řezáč, V.: Poplach v Kovářské uličce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Lada, J.: Bajky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Erben, K., Němcová, B.: Pohádky 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/>
              <a:t>Lada, J.: </a:t>
            </a:r>
            <a:r>
              <a:rPr lang="cs-CZ" sz="1400" dirty="0" smtClean="0"/>
              <a:t> Bubáci a hastrmani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Lada, J.: </a:t>
            </a:r>
            <a:r>
              <a:rPr lang="cs-CZ" sz="1400" dirty="0" smtClean="0"/>
              <a:t> O chytré kmotře lišce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Lada, J.: </a:t>
            </a:r>
            <a:r>
              <a:rPr lang="cs-CZ" sz="1400" dirty="0" smtClean="0"/>
              <a:t> nezbedné pohádky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Čapek, K.: Dášeňka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Čapek, K.: </a:t>
            </a:r>
            <a:r>
              <a:rPr lang="cs-CZ" sz="1400" dirty="0" smtClean="0"/>
              <a:t> Devatero pohádek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Majerová, M.: Nespokojený králíček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Majerová, M</a:t>
            </a:r>
            <a:r>
              <a:rPr lang="cs-CZ" sz="1400" dirty="0" smtClean="0"/>
              <a:t>.: O slepičce a kohoutkovi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Zeman, J.: Dobrodružství veverky Zrzečky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Majerová, M</a:t>
            </a:r>
            <a:r>
              <a:rPr lang="cs-CZ" sz="1400" dirty="0" smtClean="0"/>
              <a:t>.: Robinsonka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Plicka, K., Volf, F., Svolinský, K.: Český rok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Sekora, O.:  Knížky Ferdy mravence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Sekora, O.: </a:t>
            </a:r>
            <a:r>
              <a:rPr lang="cs-CZ" sz="1400" dirty="0" smtClean="0"/>
              <a:t>Malované počasí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Sekora, O.: </a:t>
            </a:r>
            <a:r>
              <a:rPr lang="cs-CZ" sz="1400" dirty="0" smtClean="0"/>
              <a:t>Brouk Pytlík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endParaRPr lang="cs-CZ" sz="1400" dirty="0" smtClean="0"/>
          </a:p>
          <a:p>
            <a:pPr marL="457200" lvl="1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561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-198784"/>
            <a:ext cx="8229600" cy="705678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Andersen, H. Ch.  Pohádky a povídky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Cibula, V.: Nové pražské pověsti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Langer, </a:t>
            </a:r>
            <a:r>
              <a:rPr lang="cs-CZ" sz="1400" dirty="0"/>
              <a:t>F</a:t>
            </a:r>
            <a:r>
              <a:rPr lang="cs-CZ" sz="1400" dirty="0" smtClean="0"/>
              <a:t>.: Pražské legendy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Cibula, V.:  Pražské pověsti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Záruba, B.: Cesta do pravěku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Štorch</a:t>
            </a:r>
            <a:r>
              <a:rPr lang="cs-CZ" sz="1400" dirty="0" smtClean="0"/>
              <a:t>, E.: Lovci mamutů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Defoe</a:t>
            </a:r>
            <a:r>
              <a:rPr lang="cs-CZ" sz="1400" dirty="0" smtClean="0"/>
              <a:t>, D.: Robinson </a:t>
            </a:r>
            <a:r>
              <a:rPr lang="cs-CZ" sz="1400" dirty="0" smtClean="0"/>
              <a:t>Crusoe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Seifert, J.: Mahulena, krásná panna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Sládek, J. V. Zlaté slunce, bílý den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Zábranský, a.: Zlatá brána otevřená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Čarek, J.: Čarokruh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Trnka, J.: Zahrada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Hrubín, F., Trnka, J.: Špalíček veršů a pohádek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Menzel, J.: Míša kulička v rodném lese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/>
              <a:t>Menzel, J.: </a:t>
            </a:r>
            <a:r>
              <a:rPr lang="cs-CZ" sz="1400" dirty="0" smtClean="0"/>
              <a:t>Míša Kulička v cirkuse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Werich, J.: </a:t>
            </a:r>
            <a:r>
              <a:rPr lang="cs-CZ" sz="1400" dirty="0" smtClean="0"/>
              <a:t>Fimfárum</a:t>
            </a: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Hřebejková</a:t>
            </a:r>
            <a:r>
              <a:rPr lang="cs-CZ" sz="1400" dirty="0" smtClean="0"/>
              <a:t>, J., Fabianová, I., Veberová, E.: Slabikář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Hřebejková</a:t>
            </a:r>
            <a:r>
              <a:rPr lang="cs-CZ" sz="1400" dirty="0" smtClean="0"/>
              <a:t>, J. a kol.: Pohádky a povídky pro malé čtenáře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Janeček, O., Nepil, F.: Zobáček mi namalujte červeně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Vančura, V.: </a:t>
            </a:r>
            <a:r>
              <a:rPr lang="cs-CZ" sz="1400" dirty="0" smtClean="0"/>
              <a:t>Kubula</a:t>
            </a:r>
            <a:r>
              <a:rPr lang="cs-CZ" sz="1400" dirty="0" smtClean="0"/>
              <a:t> a Kuba </a:t>
            </a:r>
            <a:r>
              <a:rPr lang="cs-CZ" sz="1400" dirty="0" smtClean="0"/>
              <a:t>Kubikula</a:t>
            </a: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Miler, Z.: O kohoutovi a slepičce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Miler, Z.: Krtek a potopa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Miler, Z., </a:t>
            </a:r>
            <a:r>
              <a:rPr lang="cs-CZ" sz="1400" dirty="0"/>
              <a:t>H</a:t>
            </a:r>
            <a:r>
              <a:rPr lang="cs-CZ" sz="1400" dirty="0" smtClean="0"/>
              <a:t>ercíková</a:t>
            </a:r>
            <a:r>
              <a:rPr lang="cs-CZ" sz="1400" dirty="0" smtClean="0"/>
              <a:t>, I.: O zvědavém </a:t>
            </a:r>
            <a:r>
              <a:rPr lang="cs-CZ" sz="1400" dirty="0" smtClean="0"/>
              <a:t>štěńátku</a:t>
            </a: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Říha, B.: Honzíkova cesta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Nepil, F.: </a:t>
            </a:r>
            <a:r>
              <a:rPr lang="cs-CZ" sz="1400" dirty="0" smtClean="0"/>
              <a:t>Štuclinka</a:t>
            </a:r>
            <a:r>
              <a:rPr lang="cs-CZ" sz="1400" dirty="0" smtClean="0"/>
              <a:t> a </a:t>
            </a:r>
            <a:r>
              <a:rPr lang="cs-CZ" sz="1400" dirty="0" smtClean="0"/>
              <a:t>Zachumlánek</a:t>
            </a: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Petiška, E.: Martínkova čítanka a dvě klubíčka pohádek</a:t>
            </a:r>
          </a:p>
          <a:p>
            <a:pPr>
              <a:buFont typeface="Wingdings" pitchFamily="2" charset="2"/>
              <a:buChar char="v"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7375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229600" cy="77048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/>
              <a:t>Petiška, E.: Anička malířka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Petiška, E., Zmatlíková, H.: O jabloňce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Adla,Z</a:t>
            </a:r>
            <a:r>
              <a:rPr lang="cs-CZ" sz="2000" dirty="0"/>
              <a:t>., Černý, J., Kalousek, J.: Obrázky z dějin českých dějin a pověstí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Tanská</a:t>
            </a:r>
            <a:r>
              <a:rPr lang="cs-CZ" sz="2000" dirty="0"/>
              <a:t>, N., Kalousek, J.: Co mi řekl semafor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Žáček, J.: Kolik má Praha věží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Říha, B., Kalousek, J.: dětská </a:t>
            </a:r>
            <a:r>
              <a:rPr lang="cs-CZ" sz="2000" dirty="0" smtClean="0"/>
              <a:t>encyklopedie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Dvorský, L.: </a:t>
            </a:r>
            <a:r>
              <a:rPr lang="cs-CZ" sz="2000" dirty="0" smtClean="0"/>
              <a:t>Bubetka</a:t>
            </a:r>
            <a:r>
              <a:rPr lang="cs-CZ" sz="2000" dirty="0" smtClean="0"/>
              <a:t> a Smítko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Susa</a:t>
            </a:r>
            <a:r>
              <a:rPr lang="cs-CZ" sz="2000" dirty="0" smtClean="0"/>
              <a:t>, J., Nesvadba, M.: Vařila </a:t>
            </a:r>
            <a:r>
              <a:rPr lang="cs-CZ" sz="2000" dirty="0"/>
              <a:t>M</a:t>
            </a:r>
            <a:r>
              <a:rPr lang="cs-CZ" sz="2000" dirty="0" smtClean="0"/>
              <a:t>íša kašičku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Mauerová, N.: Děvčátko s koťaty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Petiška, E.: </a:t>
            </a:r>
            <a:r>
              <a:rPr lang="cs-CZ" sz="2000" dirty="0" smtClean="0"/>
              <a:t>Birlibán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Plívová-Šimková</a:t>
            </a:r>
            <a:r>
              <a:rPr lang="cs-CZ" sz="2000" dirty="0" smtClean="0"/>
              <a:t>, V.: Nefňukej, veverko!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Nepil, F.: Polní žínka Evelínka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Jágr, M., Nepil, F.: </a:t>
            </a:r>
            <a:r>
              <a:rPr lang="cs-CZ" sz="2000" dirty="0" smtClean="0"/>
              <a:t>Podívánky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Hrnčíř, S., Born. A.: Cour a </a:t>
            </a:r>
            <a:r>
              <a:rPr lang="cs-CZ" sz="2000" dirty="0" smtClean="0"/>
              <a:t>Courek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Nepil, F.: Já </a:t>
            </a:r>
            <a:r>
              <a:rPr lang="cs-CZ" sz="2000" dirty="0" smtClean="0"/>
              <a:t>Baryk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Říha, B.: Jak jel Vítek do Prahy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Macourek, M., Born, A.: Mach a Šebestová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Svěrák, Z.: Tatínku, ta se ti povedla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Preussler</a:t>
            </a:r>
            <a:r>
              <a:rPr lang="cs-CZ" sz="2000" dirty="0" smtClean="0"/>
              <a:t>, O. Smetana, Z.: Malá čarodějnice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Kincl, J., Smetana, Z.: Rákosníček a rybník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Čtvrtek, V., Smetena, Z.: Veselá knížka Křemílka a Vochomůrky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Čtvrtek, V.: Rumcajs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Čtvrtek, V.: </a:t>
            </a:r>
            <a:r>
              <a:rPr lang="cs-CZ" sz="2000" dirty="0" smtClean="0"/>
              <a:t>Manka</a:t>
            </a: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/>
              <a:t>Čtvrtek, V.: </a:t>
            </a:r>
            <a:r>
              <a:rPr lang="cs-CZ" sz="2000" dirty="0" smtClean="0"/>
              <a:t>Cipísek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Vosková, L., Havel, J., Pilař, R.: Kluci, pozor, červená!</a:t>
            </a:r>
          </a:p>
          <a:p>
            <a:pPr>
              <a:buFont typeface="Wingdings" pitchFamily="2" charset="2"/>
              <a:buChar char="v"/>
            </a:pPr>
            <a:r>
              <a:rPr lang="cs-CZ" sz="2200" dirty="0" smtClean="0"/>
              <a:t>Pleva, J. V.: </a:t>
            </a:r>
            <a:r>
              <a:rPr lang="cs-CZ" sz="2200" dirty="0" smtClean="0"/>
              <a:t>Budulínek</a:t>
            </a:r>
            <a:endParaRPr lang="cs-CZ" sz="2200" dirty="0" smtClean="0"/>
          </a:p>
          <a:p>
            <a:pPr>
              <a:buFont typeface="Wingdings" pitchFamily="2" charset="2"/>
              <a:buChar char="v"/>
            </a:pPr>
            <a:r>
              <a:rPr lang="cs-CZ" sz="2200" dirty="0" smtClean="0"/>
              <a:t>Žáček. J., Švejdová, </a:t>
            </a:r>
            <a:endParaRPr lang="cs-CZ" sz="2200" dirty="0"/>
          </a:p>
          <a:p>
            <a:pPr>
              <a:buFont typeface="Wingdings" pitchFamily="2" charset="2"/>
              <a:buChar char="v"/>
            </a:pP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 smtClean="0"/>
          </a:p>
          <a:p>
            <a:pPr>
              <a:buFont typeface="Wingdings" pitchFamily="2" charset="2"/>
              <a:buChar char="v"/>
            </a:pPr>
            <a:endParaRPr lang="cs-CZ" sz="2200" dirty="0"/>
          </a:p>
          <a:p>
            <a:pPr marL="457200" lvl="1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sz="1900" dirty="0" smtClean="0"/>
              <a:t> </a:t>
            </a:r>
            <a:endParaRPr lang="cs-CZ" sz="1900" dirty="0"/>
          </a:p>
          <a:p>
            <a:pPr>
              <a:buFont typeface="Wingdings" pitchFamily="2" charset="2"/>
              <a:buChar char="v"/>
            </a:pP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121977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4928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Švejdová, V.: Jak jsme našli pejska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Florian, M.: jaro, napověz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Nepil, F.: Makový mužíček</a:t>
            </a:r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Brukner, J.: Klíč od království</a:t>
            </a:r>
            <a:endParaRPr lang="cs-CZ" sz="1400" dirty="0"/>
          </a:p>
          <a:p>
            <a:pPr>
              <a:buFont typeface="Wingdings" pitchFamily="2" charset="2"/>
              <a:buChar char="v"/>
            </a:pPr>
            <a:endParaRPr lang="cs-CZ" sz="1400" dirty="0" smtClean="0"/>
          </a:p>
          <a:p>
            <a:pPr>
              <a:buFont typeface="Wingdings" pitchFamily="2" charset="2"/>
              <a:buChar char="v"/>
            </a:pPr>
            <a:r>
              <a:rPr lang="cs-CZ" sz="1400" dirty="0" smtClean="0"/>
              <a:t>[cit. 2013-02-15].</a:t>
            </a:r>
          </a:p>
          <a:p>
            <a:pPr lvl="1"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900" dirty="0"/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sz="1900" dirty="0" smtClean="0"/>
              <a:t> </a:t>
            </a:r>
            <a:endParaRPr lang="cs-CZ" sz="1900" dirty="0"/>
          </a:p>
          <a:p>
            <a:pPr>
              <a:buFont typeface="Wingdings" pitchFamily="2" charset="2"/>
              <a:buChar char="v"/>
            </a:pP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121977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1114</Words>
  <Application>Microsoft Office PowerPoint</Application>
  <PresentationFormat>Předvádění na obrazovce (4:3)</PresentationFormat>
  <Paragraphs>238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Prezentace aplikace PowerPoint</vt:lpstr>
      <vt:lpstr>Prezentace aplikace PowerPoint</vt:lpstr>
      <vt:lpstr>Mikoláš Aleš</vt:lpstr>
      <vt:lpstr>Josef Čapek</vt:lpstr>
      <vt:lpstr>Josef Lada</vt:lpstr>
      <vt:lpstr>Karel Čapek</vt:lpstr>
      <vt:lpstr>Karel Svolinský</vt:lpstr>
      <vt:lpstr>Ondřej Sekora</vt:lpstr>
      <vt:lpstr>Cyril Bouda</vt:lpstr>
      <vt:lpstr>Zdeněk Burian</vt:lpstr>
      <vt:lpstr>Adolf Zábranský</vt:lpstr>
      <vt:lpstr>Jiří Trnka</vt:lpstr>
      <vt:lpstr>Ota Janeček</vt:lpstr>
      <vt:lpstr>Zdeněk Miler</vt:lpstr>
      <vt:lpstr>Helena Zmatlíková</vt:lpstr>
      <vt:lpstr>Jiří Kalousek</vt:lpstr>
      <vt:lpstr>Miloš Nesvadba</vt:lpstr>
      <vt:lpstr>Miloslav Jágr</vt:lpstr>
      <vt:lpstr>Adolf Born</vt:lpstr>
      <vt:lpstr>Zdeněk Smetana</vt:lpstr>
      <vt:lpstr>Radek Pilař</vt:lpstr>
      <vt:lpstr>Vlasta Švejdová</vt:lpstr>
      <vt:lpstr>Josef Paleček</vt:lpstr>
      <vt:lpstr>Použité zdroje: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81</cp:revision>
  <dcterms:created xsi:type="dcterms:W3CDTF">2012-08-20T19:24:43Z</dcterms:created>
  <dcterms:modified xsi:type="dcterms:W3CDTF">2013-06-16T20:15:32Z</dcterms:modified>
</cp:coreProperties>
</file>