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7" r:id="rId4"/>
    <p:sldId id="258" r:id="rId5"/>
    <p:sldId id="260" r:id="rId6"/>
    <p:sldId id="269" r:id="rId7"/>
    <p:sldId id="259" r:id="rId8"/>
    <p:sldId id="261" r:id="rId9"/>
    <p:sldId id="263" r:id="rId10"/>
    <p:sldId id="270" r:id="rId11"/>
    <p:sldId id="264" r:id="rId12"/>
    <p:sldId id="262" r:id="rId13"/>
    <p:sldId id="265" r:id="rId14"/>
    <p:sldId id="267" r:id="rId15"/>
    <p:sldId id="268" r:id="rId16"/>
    <p:sldId id="275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A958"/>
    <a:srgbClr val="E246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4000">
              <a:srgbClr val="4DA958"/>
            </a:gs>
            <a:gs pos="50000">
              <a:schemeClr val="bg1"/>
            </a:gs>
            <a:gs pos="79000">
              <a:srgbClr val="E24642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Campione_d'Itali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%C5%98%C3%AD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hyperlink" Target="http://cs.wikipedia.org/wiki/Lago_Maggiore" TargetMode="External"/><Relationship Id="rId7" Type="http://schemas.openxmlformats.org/officeDocument/2006/relationships/hyperlink" Target="http://cs.wikipedia.org/wiki/P%C3%A1d_(%C5%99eka)" TargetMode="External"/><Relationship Id="rId2" Type="http://schemas.openxmlformats.org/officeDocument/2006/relationships/hyperlink" Target="http://cs.wikipedia.org/wiki/Gardsk%C3%A9_jezer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3%A1dsk%C3%A1_n%C3%AD%C5%BEina" TargetMode="External"/><Relationship Id="rId5" Type="http://schemas.openxmlformats.org/officeDocument/2006/relationships/hyperlink" Target="http://cs.wikipedia.org/wiki/Etna" TargetMode="External"/><Relationship Id="rId4" Type="http://schemas.openxmlformats.org/officeDocument/2006/relationships/hyperlink" Target="http://cs.wikipedia.org/wiki/Vesuv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itrus" TargetMode="External"/><Relationship Id="rId7" Type="http://schemas.openxmlformats.org/officeDocument/2006/relationships/image" Target="../media/image12.png"/><Relationship Id="rId2" Type="http://schemas.openxmlformats.org/officeDocument/2006/relationships/hyperlink" Target="http://cs.wikipedia.org/wiki/Oliv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://cs.wikipedia.org/wiki/Bourec_moru%C5%A1ov%C3%BD" TargetMode="External"/><Relationship Id="rId4" Type="http://schemas.openxmlformats.org/officeDocument/2006/relationships/hyperlink" Target="http://cs.wikipedia.org/wiki/Tab%C3%A1k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FIAT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http://cs.wikipedia.org/wiki/Ben%C3%A1tky" TargetMode="External"/><Relationship Id="rId7" Type="http://schemas.openxmlformats.org/officeDocument/2006/relationships/hyperlink" Target="http://cs.wikipedia.org/wiki/Cortina_d%E2%80%99Ampezzo" TargetMode="External"/><Relationship Id="rId2" Type="http://schemas.openxmlformats.org/officeDocument/2006/relationships/hyperlink" Target="http://cs.wikipedia.org/wiki/Florenc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Gardsk%C3%A9_jezero" TargetMode="External"/><Relationship Id="rId5" Type="http://schemas.openxmlformats.org/officeDocument/2006/relationships/hyperlink" Target="http://cs.wikipedia.org/wiki/Rimini" TargetMode="External"/><Relationship Id="rId4" Type="http://schemas.openxmlformats.org/officeDocument/2006/relationships/hyperlink" Target="http://cs.wikipedia.org/wiki/Pisa" TargetMode="External"/><Relationship Id="rId9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image" Target="../media/image20.png"/><Relationship Id="rId3" Type="http://schemas.openxmlformats.org/officeDocument/2006/relationships/hyperlink" Target="http://cs.wikipedia.org/wiki/Neapol" TargetMode="External"/><Relationship Id="rId7" Type="http://schemas.openxmlformats.org/officeDocument/2006/relationships/hyperlink" Target="http://cs.wikipedia.org/wiki/Ben%C3%A1tky" TargetMode="External"/><Relationship Id="rId12" Type="http://schemas.openxmlformats.org/officeDocument/2006/relationships/image" Target="../media/image19.png"/><Relationship Id="rId2" Type="http://schemas.openxmlformats.org/officeDocument/2006/relationships/hyperlink" Target="http://cs.wikipedia.org/wiki/Mil%C3%A1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Florencie" TargetMode="External"/><Relationship Id="rId11" Type="http://schemas.openxmlformats.org/officeDocument/2006/relationships/image" Target="../media/image18.png"/><Relationship Id="rId5" Type="http://schemas.openxmlformats.org/officeDocument/2006/relationships/hyperlink" Target="http://cs.wikipedia.org/wiki/Janov_(It%C3%A1lie)" TargetMode="External"/><Relationship Id="rId10" Type="http://schemas.openxmlformats.org/officeDocument/2006/relationships/image" Target="../media/image17.png"/><Relationship Id="rId4" Type="http://schemas.openxmlformats.org/officeDocument/2006/relationships/hyperlink" Target="http://cs.wikipedia.org/wiki/Palermo" TargetMode="External"/><Relationship Id="rId9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vatopetrsk%C3%A9_n%C3%A1m%C4%9Bst%C3%AD" TargetMode="External"/><Relationship Id="rId2" Type="http://schemas.openxmlformats.org/officeDocument/2006/relationships/hyperlink" Target="http://cs.wikipedia.org/wiki/Bazilika_svat%C3%A9ho_Petr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hyperlink" Target="http://cs.wikipedia.org/wiki/Vatik%C3%A1nsk%C3%A9_zahrady" TargetMode="External"/><Relationship Id="rId4" Type="http://schemas.openxmlformats.org/officeDocument/2006/relationships/hyperlink" Target="http://cs.wikipedia.org/wiki/Apo%C5%A1tolsk%C3%BD_pal%C3%A1c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026684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VY_32_INOVACE_14_PUTOVÁNÍ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_ITÁLIE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A VATIKÁN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05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4157086"/>
              </p:ext>
            </p:extLst>
          </p:nvPr>
        </p:nvGraphicFramePr>
        <p:xfrm>
          <a:off x="1431335" y="1844824"/>
          <a:ext cx="6281329" cy="444077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Řím, Vesuv, Etna, Pád, Florencie, Benátky, Pisa, Milán, Janov,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Vatikán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111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68960"/>
            <a:ext cx="2729880" cy="1818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480" y="745682"/>
            <a:ext cx="4841086" cy="5196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72281" y="1708372"/>
            <a:ext cx="188755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ITÁLIE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312820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Itálie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stát ležící v jižní Evropě na Apeninském poloostrově.</a:t>
            </a:r>
          </a:p>
          <a:p>
            <a:pPr marL="0" indent="0">
              <a:buNone/>
            </a:pPr>
            <a:r>
              <a:rPr lang="cs-CZ" dirty="0"/>
              <a:t>Na severu hraničí s Francií (488 km), Švýcarskem (740 km), Rakouskem (430 km) a Slovinskem (232 km). Uvnitř Itálie leží dva městské státy: Vatikán (3,2 km) a San Marino (39 km). Itálii navíc patří území obklopené Švýcarskem </a:t>
            </a:r>
            <a:r>
              <a:rPr lang="cs-CZ" dirty="0">
                <a:hlinkClick r:id="rId2" tooltip="Campione d'Italia"/>
              </a:rPr>
              <a:t>Campione d'Italia</a:t>
            </a:r>
            <a:r>
              <a:rPr lang="cs-CZ" dirty="0" smtClean="0"/>
              <a:t>..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736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600201"/>
            <a:ext cx="4572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398449"/>
            <a:ext cx="367240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Z východu Itálii omývá Jaderské moře, z jihu Jónské moře a ze západu Tyrhénské moře a Ligurské moře. Celková délka pobřeží je 7600 km. K Itálii patří dva velké ostrovy ve Středozemním moři: Sardinie a Sicílie</a:t>
            </a:r>
          </a:p>
        </p:txBody>
      </p:sp>
    </p:spTree>
    <p:extLst>
      <p:ext uri="{BB962C8B-B14F-4D97-AF65-F5344CB8AC3E}">
        <p14:creationId xmlns:p14="http://schemas.microsoft.com/office/powerpoint/2010/main" val="329023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Hlavním </a:t>
            </a:r>
            <a:r>
              <a:rPr lang="cs-CZ" dirty="0" smtClean="0"/>
              <a:t>městem je </a:t>
            </a:r>
            <a:r>
              <a:rPr lang="cs-CZ" dirty="0" smtClean="0">
                <a:hlinkClick r:id="rId2" tooltip="Řím"/>
              </a:rPr>
              <a:t>Řím</a:t>
            </a:r>
            <a:r>
              <a:rPr lang="cs-CZ" dirty="0"/>
              <a:t>.</a:t>
            </a:r>
          </a:p>
          <a:p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86" y="1196752"/>
            <a:ext cx="3356291" cy="251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04" y="4092304"/>
            <a:ext cx="3346241" cy="2509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789" y="3935429"/>
            <a:ext cx="3485169" cy="2693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948" y="692696"/>
            <a:ext cx="4030355" cy="3021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943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Povrch </a:t>
            </a:r>
            <a:r>
              <a:rPr lang="cs-CZ" dirty="0"/>
              <a:t>převážně hornatý. Dominují </a:t>
            </a:r>
            <a:r>
              <a:rPr lang="cs-CZ" dirty="0" smtClean="0"/>
              <a:t>Alpy</a:t>
            </a:r>
            <a:r>
              <a:rPr lang="cs-CZ" dirty="0"/>
              <a:t>, </a:t>
            </a:r>
            <a:r>
              <a:rPr lang="cs-CZ" dirty="0" smtClean="0"/>
              <a:t>včetně </a:t>
            </a:r>
            <a:r>
              <a:rPr lang="cs-CZ" dirty="0"/>
              <a:t>nejvyšší hory Mont Blanc 4807 m n. </a:t>
            </a:r>
            <a:r>
              <a:rPr lang="cs-CZ" dirty="0" smtClean="0"/>
              <a:t>m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nich jsou častá jezera (</a:t>
            </a:r>
            <a:r>
              <a:rPr lang="cs-CZ" dirty="0">
                <a:hlinkClick r:id="rId2" tooltip="Gardské jezero"/>
              </a:rPr>
              <a:t>Lago di Garda</a:t>
            </a:r>
            <a:r>
              <a:rPr lang="cs-CZ" dirty="0"/>
              <a:t>, </a:t>
            </a:r>
            <a:r>
              <a:rPr lang="cs-CZ" dirty="0">
                <a:hlinkClick r:id="rId3" tooltip="Lago Maggiore"/>
              </a:rPr>
              <a:t>Lago </a:t>
            </a:r>
            <a:r>
              <a:rPr lang="cs-CZ" dirty="0" smtClean="0">
                <a:hlinkClick r:id="rId3" tooltip="Lago Maggiore"/>
              </a:rPr>
              <a:t>Maggiore</a:t>
            </a:r>
            <a:r>
              <a:rPr lang="cs-CZ" dirty="0" smtClean="0"/>
              <a:t>) </a:t>
            </a:r>
            <a:r>
              <a:rPr lang="cs-CZ" dirty="0"/>
              <a:t>vzniklá ústupem </a:t>
            </a:r>
            <a:r>
              <a:rPr lang="cs-CZ" dirty="0" smtClean="0"/>
              <a:t>ledovců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Pásmo Apenin, dosahující </a:t>
            </a:r>
            <a:r>
              <a:rPr lang="cs-CZ" dirty="0"/>
              <a:t>téměř 3000 m n. </a:t>
            </a:r>
            <a:r>
              <a:rPr lang="cs-CZ" dirty="0" smtClean="0"/>
              <a:t>m, je </a:t>
            </a:r>
            <a:r>
              <a:rPr lang="cs-CZ" dirty="0"/>
              <a:t>seismicky velmi aktivní. Častá jsou zemětřesení a erupce sopek </a:t>
            </a:r>
            <a:r>
              <a:rPr lang="cs-CZ" dirty="0" smtClean="0">
                <a:hlinkClick r:id="rId4" tooltip="Vesuv"/>
              </a:rPr>
              <a:t>Vesuv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b="1" dirty="0" smtClean="0">
                <a:hlinkClick r:id="rId5" tooltip="Etna"/>
              </a:rPr>
              <a:t>Etna</a:t>
            </a: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smtClean="0"/>
              <a:t>- nejvyšší </a:t>
            </a:r>
            <a:r>
              <a:rPr lang="cs-CZ" dirty="0"/>
              <a:t>činná sopka Evropy, 3323 m n. </a:t>
            </a:r>
            <a:r>
              <a:rPr lang="cs-CZ" dirty="0" smtClean="0"/>
              <a:t>m.</a:t>
            </a:r>
          </a:p>
          <a:p>
            <a:pPr marL="0" indent="0">
              <a:buNone/>
            </a:pPr>
            <a:r>
              <a:rPr lang="cs-CZ" dirty="0" smtClean="0"/>
              <a:t>Hospodářsky </a:t>
            </a:r>
            <a:r>
              <a:rPr lang="cs-CZ" dirty="0"/>
              <a:t>významná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>
                <a:hlinkClick r:id="rId6" tooltip="Pádská nížina"/>
              </a:rPr>
              <a:t>Pádská nížina</a:t>
            </a:r>
            <a:r>
              <a:rPr lang="cs-CZ" dirty="0"/>
              <a:t> v okolí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řeky </a:t>
            </a:r>
            <a:r>
              <a:rPr lang="cs-CZ" dirty="0" smtClean="0">
                <a:hlinkClick r:id="rId7" tooltip="Pád (řeka)"/>
              </a:rPr>
              <a:t>Pád</a:t>
            </a:r>
            <a:r>
              <a:rPr lang="cs-CZ" dirty="0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120956"/>
            <a:ext cx="3528392" cy="2593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6788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Alpy </a:t>
            </a:r>
            <a:r>
              <a:rPr lang="cs-CZ" dirty="0"/>
              <a:t>leží v mírném pásu s rozdíly mezi vrcholy hor a údolími.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Pádská </a:t>
            </a:r>
            <a:r>
              <a:rPr lang="cs-CZ" dirty="0"/>
              <a:t>nížina má chladný vnitrozemský charakter.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Zbytek </a:t>
            </a:r>
            <a:r>
              <a:rPr lang="cs-CZ" dirty="0"/>
              <a:t>území </a:t>
            </a:r>
            <a:r>
              <a:rPr lang="cs-CZ"/>
              <a:t>leží </a:t>
            </a:r>
            <a:r>
              <a:rPr lang="cs-CZ" smtClean="0"/>
              <a:t>ve Středozemním klimatu </a:t>
            </a:r>
            <a:r>
              <a:rPr lang="cs-CZ" dirty="0"/>
              <a:t>s typickým horkým suchým létem a mírnou zimou bohatou na srážky.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32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7308304" cy="66693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Itálie je vysoce rozvinutý průmyslově- zemědělský stát, nejrozvinutější v jižní Evropě.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Pěstují </a:t>
            </a:r>
            <a:r>
              <a:rPr lang="cs-CZ" dirty="0"/>
              <a:t>se tyto plodiny: </a:t>
            </a:r>
            <a:r>
              <a:rPr lang="cs-CZ" b="1" dirty="0" smtClean="0"/>
              <a:t>obiloviny, </a:t>
            </a:r>
            <a:r>
              <a:rPr lang="cs-CZ" b="1" dirty="0"/>
              <a:t>rýže, brambory, cukrová řepa, sója, slunečnice, </a:t>
            </a:r>
            <a:r>
              <a:rPr lang="cs-CZ" b="1" dirty="0">
                <a:hlinkClick r:id="rId2" tooltip="Oliva"/>
              </a:rPr>
              <a:t>olivy</a:t>
            </a:r>
            <a:r>
              <a:rPr lang="cs-CZ" b="1" dirty="0"/>
              <a:t>, </a:t>
            </a:r>
            <a:r>
              <a:rPr lang="cs-CZ" b="1" dirty="0">
                <a:hlinkClick r:id="rId3" tooltip="Citrus"/>
              </a:rPr>
              <a:t>citrusy</a:t>
            </a:r>
            <a:r>
              <a:rPr lang="cs-CZ" b="1" dirty="0"/>
              <a:t>, jablka, hrušky, broskve, luštěniny, </a:t>
            </a:r>
            <a:r>
              <a:rPr lang="cs-CZ" b="1" dirty="0">
                <a:hlinkClick r:id="rId4" tooltip="Tabák"/>
              </a:rPr>
              <a:t>tabák</a:t>
            </a:r>
            <a:r>
              <a:rPr lang="cs-CZ" b="1" dirty="0"/>
              <a:t>, vinná réva a zelenina.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Itálie </a:t>
            </a:r>
            <a:r>
              <a:rPr lang="cs-CZ" dirty="0"/>
              <a:t>vyniká ve sklizni vinné révy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výrobě </a:t>
            </a:r>
            <a:r>
              <a:rPr lang="cs-CZ" b="1" dirty="0"/>
              <a:t>vína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/>
              <a:t>Chovají se tato zvířata: </a:t>
            </a:r>
            <a:r>
              <a:rPr lang="cs-CZ" b="1" dirty="0"/>
              <a:t>skot, ovce,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prasata</a:t>
            </a:r>
            <a:r>
              <a:rPr lang="cs-CZ" b="1" dirty="0"/>
              <a:t>, drůbež, koně, osli, kozy a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>
                <a:hlinkClick r:id="rId5" tooltip="Bourec morušový"/>
              </a:rPr>
              <a:t>bourci </a:t>
            </a:r>
            <a:r>
              <a:rPr lang="cs-CZ" b="1" dirty="0">
                <a:hlinkClick r:id="rId5" tooltip="Bourec morušový"/>
              </a:rPr>
              <a:t>morušoví</a:t>
            </a:r>
            <a:r>
              <a:rPr lang="cs-CZ" b="1" dirty="0"/>
              <a:t>.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Velmi </a:t>
            </a:r>
            <a:r>
              <a:rPr lang="cs-CZ" dirty="0"/>
              <a:t>významný je též </a:t>
            </a:r>
            <a:r>
              <a:rPr lang="cs-CZ" b="1" dirty="0"/>
              <a:t>rybolov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539" y="3454718"/>
            <a:ext cx="1928813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91" t="19650" r="1273" b="11920"/>
          <a:stretch/>
        </p:blipFill>
        <p:spPr bwMode="auto">
          <a:xfrm>
            <a:off x="7092280" y="332656"/>
            <a:ext cx="1652736" cy="181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437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7848872" cy="6741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Průmysl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Itálie </a:t>
            </a:r>
            <a:r>
              <a:rPr lang="cs-CZ" dirty="0"/>
              <a:t>je známa </a:t>
            </a:r>
            <a:r>
              <a:rPr lang="cs-CZ" b="1" dirty="0"/>
              <a:t>strojírenstvím</a:t>
            </a:r>
            <a:r>
              <a:rPr lang="cs-CZ" dirty="0"/>
              <a:t>, především dopravním. Známá je společnost </a:t>
            </a:r>
            <a:r>
              <a:rPr lang="cs-CZ" b="1" dirty="0">
                <a:hlinkClick r:id="rId2" tooltip="FIAT"/>
              </a:rPr>
              <a:t>FIAT</a:t>
            </a:r>
            <a:r>
              <a:rPr lang="cs-CZ" b="1" dirty="0"/>
              <a:t> Holding (FIAT, Iveco, </a:t>
            </a:r>
            <a:r>
              <a:rPr lang="cs-CZ" b="1" dirty="0" smtClean="0"/>
              <a:t>Ferrari</a:t>
            </a:r>
            <a:r>
              <a:rPr lang="cs-CZ" b="1" dirty="0"/>
              <a:t>, Lancia, Alfa Romeo, Maserati)</a:t>
            </a:r>
            <a:r>
              <a:rPr lang="cs-CZ" dirty="0"/>
              <a:t> a společnosti vyrábějící zemědělské stroje a vlaky.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Dalšími </a:t>
            </a:r>
            <a:r>
              <a:rPr lang="cs-CZ" dirty="0"/>
              <a:t>odvětvími jsou </a:t>
            </a:r>
            <a:r>
              <a:rPr lang="cs-CZ" b="1" dirty="0"/>
              <a:t>průmysl elektrotechnický, chemický, textilní, papírenský, </a:t>
            </a:r>
            <a:r>
              <a:rPr lang="cs-CZ" b="1" dirty="0" smtClean="0"/>
              <a:t>stavebních </a:t>
            </a:r>
            <a:r>
              <a:rPr lang="cs-CZ" b="1" dirty="0"/>
              <a:t>hmot a výroba železa a oceli.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b="1" dirty="0"/>
              <a:t>potravinářství </a:t>
            </a:r>
            <a:r>
              <a:rPr lang="cs-CZ" dirty="0"/>
              <a:t>je významná produkce </a:t>
            </a:r>
            <a:r>
              <a:rPr lang="cs-CZ" b="1" dirty="0"/>
              <a:t>vína, cukru, masa, mléka, sýrů, těstovin, vlny a rybích výrobků.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27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8316"/>
            <a:ext cx="8712968" cy="70294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dirty="0" smtClean="0"/>
              <a:t>Itálie </a:t>
            </a:r>
            <a:r>
              <a:rPr lang="cs-CZ" sz="3500" dirty="0"/>
              <a:t>patří mezi turisticky nejnavštěvovanější státy světa.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Turisty </a:t>
            </a:r>
            <a:r>
              <a:rPr lang="cs-CZ" sz="3500" dirty="0"/>
              <a:t>sem lákají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antické </a:t>
            </a:r>
            <a:r>
              <a:rPr lang="cs-CZ" sz="3500" dirty="0"/>
              <a:t>a středověké renesanční památky </a:t>
            </a:r>
            <a:r>
              <a:rPr lang="cs-CZ" sz="3500" dirty="0" smtClean="0"/>
              <a:t>– </a:t>
            </a:r>
          </a:p>
          <a:p>
            <a:pPr marL="0" indent="0">
              <a:buNone/>
            </a:pPr>
            <a:r>
              <a:rPr lang="cs-CZ" sz="3500" dirty="0" smtClean="0"/>
              <a:t>Řím, </a:t>
            </a:r>
            <a:r>
              <a:rPr lang="cs-CZ" sz="3500" dirty="0" smtClean="0">
                <a:hlinkClick r:id="rId2" tooltip="Florencie"/>
              </a:rPr>
              <a:t>Florencie</a:t>
            </a:r>
            <a:r>
              <a:rPr lang="cs-CZ" sz="3500" dirty="0" smtClean="0"/>
              <a:t> , </a:t>
            </a:r>
            <a:r>
              <a:rPr lang="cs-CZ" sz="3500" dirty="0" smtClean="0">
                <a:hlinkClick r:id="rId3" tooltip="Benátky"/>
              </a:rPr>
              <a:t>Benátky</a:t>
            </a:r>
            <a:r>
              <a:rPr lang="cs-CZ" sz="3500" dirty="0" smtClean="0"/>
              <a:t>, </a:t>
            </a:r>
            <a:r>
              <a:rPr lang="cs-CZ" sz="3500" b="1" dirty="0" smtClean="0">
                <a:hlinkClick r:id="rId4" tooltip="Pisa"/>
              </a:rPr>
              <a:t>Pisa</a:t>
            </a:r>
            <a:r>
              <a:rPr lang="cs-CZ" sz="3500" b="1" dirty="0" smtClean="0"/>
              <a:t> </a:t>
            </a:r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pláže - prakticky </a:t>
            </a:r>
            <a:r>
              <a:rPr lang="cs-CZ" sz="3500" dirty="0"/>
              <a:t>celé pobřeží,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Bibione</a:t>
            </a:r>
            <a:r>
              <a:rPr lang="cs-CZ" sz="3500" dirty="0"/>
              <a:t>, </a:t>
            </a:r>
            <a:r>
              <a:rPr lang="cs-CZ" sz="3500" dirty="0">
                <a:hlinkClick r:id="rId5" tooltip="Rimini"/>
              </a:rPr>
              <a:t>Rimini</a:t>
            </a:r>
            <a:r>
              <a:rPr lang="cs-CZ" sz="3500" dirty="0"/>
              <a:t>; </a:t>
            </a:r>
            <a:r>
              <a:rPr lang="cs-CZ" sz="3500" dirty="0">
                <a:hlinkClick r:id="rId6" tooltip="Gardské jezero"/>
              </a:rPr>
              <a:t>Gardské </a:t>
            </a:r>
            <a:r>
              <a:rPr lang="cs-CZ" sz="3500" dirty="0" smtClean="0">
                <a:hlinkClick r:id="rId6" tooltip="Gardské jezero"/>
              </a:rPr>
              <a:t>jezero</a:t>
            </a:r>
            <a:endParaRPr lang="cs-CZ" sz="3500" dirty="0" smtClean="0"/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hory - Alpy</a:t>
            </a:r>
            <a:r>
              <a:rPr lang="cs-CZ" sz="3500" dirty="0"/>
              <a:t>, </a:t>
            </a:r>
            <a:r>
              <a:rPr lang="cs-CZ" sz="3500" b="1" dirty="0">
                <a:hlinkClick r:id="rId7" tooltip="Cortina d’Ampezzo"/>
              </a:rPr>
              <a:t>Cortina </a:t>
            </a:r>
            <a:r>
              <a:rPr lang="cs-CZ" sz="3500" b="1" dirty="0" smtClean="0">
                <a:hlinkClick r:id="rId7" tooltip="Cortina d’Ampezzo"/>
              </a:rPr>
              <a:t>d’Ampezzo</a:t>
            </a:r>
            <a:r>
              <a:rPr lang="cs-CZ" sz="3500" b="1" dirty="0"/>
              <a:t> </a:t>
            </a:r>
            <a:endParaRPr lang="cs-CZ" sz="3500" b="1" dirty="0" smtClean="0"/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V </a:t>
            </a:r>
            <a:r>
              <a:rPr lang="cs-CZ" sz="3500" dirty="0"/>
              <a:t>Itálii se nachází nejvíce kulturních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památek </a:t>
            </a:r>
            <a:r>
              <a:rPr lang="cs-CZ" sz="3500" dirty="0"/>
              <a:t>zapsaných na seznamu UNESCO (47).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243" y="2060848"/>
            <a:ext cx="2602600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074" y="3974376"/>
            <a:ext cx="2570879" cy="1928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79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hlinkClick r:id="rId2" tooltip="Milán"/>
              </a:rPr>
              <a:t>Milán</a:t>
            </a:r>
            <a:r>
              <a:rPr lang="cs-CZ" dirty="0" smtClean="0"/>
              <a:t>                                   </a:t>
            </a:r>
            <a:r>
              <a:rPr lang="cs-CZ" dirty="0" smtClean="0">
                <a:hlinkClick r:id="rId3" tooltip="Neapol"/>
              </a:rPr>
              <a:t>Neapol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>
              <a:hlinkClick r:id="rId4" tooltip="Palermo"/>
            </a:endParaRPr>
          </a:p>
          <a:p>
            <a:pPr marL="0" indent="0">
              <a:buNone/>
            </a:pPr>
            <a:endParaRPr lang="cs-CZ" dirty="0">
              <a:hlinkClick r:id="rId4" tooltip="Palermo"/>
            </a:endParaRPr>
          </a:p>
          <a:p>
            <a:pPr marL="0" indent="0">
              <a:buNone/>
            </a:pPr>
            <a:endParaRPr lang="cs-CZ" dirty="0" smtClean="0">
              <a:hlinkClick r:id="rId4" tooltip="Palermo"/>
            </a:endParaRPr>
          </a:p>
          <a:p>
            <a:pPr marL="0" indent="0">
              <a:buNone/>
            </a:pPr>
            <a:r>
              <a:rPr lang="cs-CZ" dirty="0" smtClean="0">
                <a:hlinkClick r:id="rId4" tooltip="Palermo"/>
              </a:rPr>
              <a:t>Palermo</a:t>
            </a: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smtClean="0">
                <a:hlinkClick r:id="rId5" tooltip="Janov (Itálie)"/>
              </a:rPr>
              <a:t>Janov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>
              <a:hlinkClick r:id="rId6" tooltip="Florencie"/>
            </a:endParaRPr>
          </a:p>
          <a:p>
            <a:pPr marL="0" indent="0">
              <a:buNone/>
            </a:pPr>
            <a:endParaRPr lang="cs-CZ" dirty="0">
              <a:hlinkClick r:id="rId6" tooltip="Florencie"/>
            </a:endParaRPr>
          </a:p>
          <a:p>
            <a:pPr marL="0" indent="0">
              <a:buNone/>
            </a:pPr>
            <a:r>
              <a:rPr lang="cs-CZ" dirty="0" smtClean="0">
                <a:hlinkClick r:id="rId6" tooltip="Florencie"/>
              </a:rPr>
              <a:t>Florencie</a:t>
            </a:r>
            <a:r>
              <a:rPr lang="cs-CZ" dirty="0" smtClean="0"/>
              <a:t>                          </a:t>
            </a:r>
            <a:r>
              <a:rPr lang="cs-CZ" dirty="0" smtClean="0">
                <a:hlinkClick r:id="rId7" tooltip="Benátky"/>
              </a:rPr>
              <a:t>Benátky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279" y="250429"/>
            <a:ext cx="2511689" cy="199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775" y="320545"/>
            <a:ext cx="2411616" cy="18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256" y="2751040"/>
            <a:ext cx="2225824" cy="1669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775" y="2424419"/>
            <a:ext cx="2488123" cy="1866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39605"/>
            <a:ext cx="4890120" cy="1791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01567"/>
            <a:ext cx="1779484" cy="2248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838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153" y="3212976"/>
            <a:ext cx="1882180" cy="1882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50796"/>
            <a:ext cx="5339954" cy="410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995759" y="2132856"/>
            <a:ext cx="237626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sz="4400" b="1" dirty="0" smtClean="0"/>
              <a:t>VATIKÁN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43908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4408" y="593304"/>
            <a:ext cx="8456063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Vatikán</a:t>
            </a:r>
            <a:r>
              <a:rPr lang="cs-CZ" dirty="0"/>
              <a:t> (oficiálně </a:t>
            </a:r>
            <a:r>
              <a:rPr lang="cs-CZ" b="1" dirty="0"/>
              <a:t>Městský stát Vatikán</a:t>
            </a:r>
            <a:r>
              <a:rPr lang="cs-CZ" dirty="0"/>
              <a:t>) je vnitrozemský suverénní městský stát, jehož území se skládá ze zděných uzavřených prostor uvnitř města </a:t>
            </a:r>
            <a:r>
              <a:rPr lang="cs-CZ" dirty="0" smtClean="0"/>
              <a:t>Řím. Zaujímá </a:t>
            </a:r>
            <a:r>
              <a:rPr lang="cs-CZ" dirty="0"/>
              <a:t>rozlohu přibližně 44 hektarů. Vatikán má 572 občanů, z toho 32 žen.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87625"/>
            <a:ext cx="7162747" cy="3169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5800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568952" cy="1728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Vlastní území Vatikánu zahrnuje </a:t>
            </a:r>
            <a:r>
              <a:rPr lang="cs-CZ" dirty="0">
                <a:hlinkClick r:id="rId2" tooltip="Bazilika svatého Petra"/>
              </a:rPr>
              <a:t>baziliku sv. Petra</a:t>
            </a:r>
            <a:r>
              <a:rPr lang="cs-CZ" dirty="0"/>
              <a:t> a </a:t>
            </a:r>
            <a:r>
              <a:rPr lang="cs-CZ" dirty="0">
                <a:hlinkClick r:id="rId3" tooltip="Svatopetrské náměstí"/>
              </a:rPr>
              <a:t>Svatopetrské náměstí</a:t>
            </a:r>
            <a:r>
              <a:rPr lang="cs-CZ" dirty="0"/>
              <a:t> s </a:t>
            </a:r>
            <a:r>
              <a:rPr lang="cs-CZ" dirty="0">
                <a:hlinkClick r:id="rId4" tooltip="Apoštolský palác"/>
              </a:rPr>
              <a:t>Apoštolským palácem</a:t>
            </a:r>
            <a:r>
              <a:rPr lang="cs-CZ" dirty="0"/>
              <a:t>, přiléhajícími budovami a </a:t>
            </a:r>
            <a:r>
              <a:rPr lang="cs-CZ" dirty="0">
                <a:hlinkClick r:id="rId5" tooltip="Vatikánské zahrady"/>
              </a:rPr>
              <a:t>Vatikánskými zahradami</a:t>
            </a:r>
            <a:r>
              <a:rPr lang="cs-CZ" dirty="0"/>
              <a:t>. </a:t>
            </a:r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433" y="2276872"/>
            <a:ext cx="5616624" cy="4207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4629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386608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je to?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65" t="55407" r="31353" b="9390"/>
          <a:stretch/>
        </p:blipFill>
        <p:spPr bwMode="auto">
          <a:xfrm>
            <a:off x="611560" y="1268760"/>
            <a:ext cx="1953491" cy="1593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96752"/>
            <a:ext cx="2088232" cy="1613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86" r="6832" b="12498"/>
          <a:stretch/>
        </p:blipFill>
        <p:spPr bwMode="auto">
          <a:xfrm>
            <a:off x="6516216" y="778689"/>
            <a:ext cx="1676401" cy="2266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07" y="3718282"/>
            <a:ext cx="1666179" cy="210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30" t="9747" r="29456" b="38858"/>
          <a:stretch/>
        </p:blipFill>
        <p:spPr bwMode="auto">
          <a:xfrm>
            <a:off x="3450427" y="3841193"/>
            <a:ext cx="2012670" cy="1971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9" r="5083"/>
          <a:stretch/>
        </p:blipFill>
        <p:spPr bwMode="auto">
          <a:xfrm>
            <a:off x="6258303" y="4071223"/>
            <a:ext cx="2244436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7350" y="2961334"/>
            <a:ext cx="2409533" cy="5736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Sicílie a Sardinie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25801" y="3028885"/>
            <a:ext cx="1744827" cy="5736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Koloseum 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25801" y="6064401"/>
            <a:ext cx="1744827" cy="5736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Vatikán 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1359" y="6064402"/>
            <a:ext cx="1744827" cy="5736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Benátky  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64109" y="5824416"/>
            <a:ext cx="1128508" cy="5736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Pisa 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32239" y="3248144"/>
            <a:ext cx="1224137" cy="5736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Etna 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05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9046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http://cs.wikipedia.org/wiki/Soubor:It-map-cs.jpg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http://cs.wikipedia.org/wiki/Soubor:Flag_of_Italy.svg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http://cs.wikipedia.org/wiki/It%C3%A1lie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http://cs.wikipedia.org/wiki/Soubor:Satellite_image_of_Italy_in_March_2003.jpg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http://cs.wikipedia.org/wiki/Soubor:Pantheon_aussen.jpg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commons.wikimedia.org/wiki/File:Colosseum-Rom.jpg?uselang=cs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http://cs.wikipedia.org/wiki/Soubor:Pohled_na_%C5%99%C3%ADm.JPG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http://commons.wikimedia.org/wiki/File:Roma_Hadrian_mausoleum.jpg?uselang=cs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http://cs.wikipedia.org/wiki/Soubor:Etna_eruption_seen_from_the_International_Space_Station.jpg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cs.wikipedia.org/wiki/Soubor:Tobacco.jpg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http://commons.wikimedia.org/wiki/File:Olives_noires_grecques.jpg?uselang=cs</a:t>
            </a: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http://cs.wikipedia.org/wiki/Soubor:Campo_dei_Miracoli_overview2.jpg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http://cs.wikipedia.org/wiki/Soubor:Cortina_dall%27alto.jpg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http://commons.wikimedia.org/wiki/File:Brogi,_Giacomo_(1822-1881)_-_5903_Milano.Panorama_dal_campanile_della_Chiesa_di_San_Carlo.jpg?uselang=cs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89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63093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http://cs.wikipedia.org/wiki/Soubor:ViewofNaplesBay.jpg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http://commons.wikimedia.org/wiki/File:Palermo_palazzo_normanni.jpg?uselang=cs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http://commons.wikimedia.org/wiki/File:ItCampanile_san_marco.jpg?uselang=cs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http://cs.wikipedia.org/wiki/Soubor:Old_harbour_view.jpg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http://cs.wikipedia.org/wiki/Soubor:Florenz_weitwinkel.jpg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http://cs.wikipedia.org/wiki/Soubor:Flag_of_the_Vatican_City.svg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http://commons.wikimedia.org/wiki/File:Map_of_Vatican_City.jpg?uselang=cs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http://cs.wikipedia.org/wiki/Soubor:Model_Vatican_2.jpg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http://cs.wikipedia.org/wiki/Vatik%C3%A1n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://cs.wikipedia.org/wiki/Soubor:St_peters_vat_distance.jpg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2013-05-31].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029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736</Words>
  <Application>Microsoft Office PowerPoint</Application>
  <PresentationFormat>Předvádění na obrazovce (4:3)</PresentationFormat>
  <Paragraphs>115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 je to?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32</cp:revision>
  <dcterms:created xsi:type="dcterms:W3CDTF">2012-08-20T19:24:43Z</dcterms:created>
  <dcterms:modified xsi:type="dcterms:W3CDTF">2013-06-10T16:50:41Z</dcterms:modified>
</cp:coreProperties>
</file>