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60" r:id="rId5"/>
    <p:sldId id="258" r:id="rId6"/>
    <p:sldId id="264" r:id="rId7"/>
    <p:sldId id="259" r:id="rId8"/>
    <p:sldId id="265" r:id="rId9"/>
    <p:sldId id="261" r:id="rId10"/>
    <p:sldId id="266" r:id="rId11"/>
    <p:sldId id="269" r:id="rId12"/>
    <p:sldId id="267" r:id="rId13"/>
    <p:sldId id="262" r:id="rId14"/>
    <p:sldId id="268" r:id="rId15"/>
    <p:sldId id="263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764F2"/>
    <a:srgbClr val="D757CE"/>
    <a:srgbClr val="F6505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4" autoAdjust="0"/>
    <p:restoredTop sz="94660"/>
  </p:normalViewPr>
  <p:slideViewPr>
    <p:cSldViewPr>
      <p:cViewPr varScale="1">
        <p:scale>
          <a:sx n="103" d="100"/>
          <a:sy n="103" d="100"/>
        </p:scale>
        <p:origin x="-1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6505C"/>
            </a:gs>
            <a:gs pos="50000">
              <a:srgbClr val="D757CE"/>
            </a:gs>
            <a:gs pos="100000">
              <a:srgbClr val="9764F2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87615209"/>
              </p:ext>
            </p:extLst>
          </p:nvPr>
        </p:nvGraphicFramePr>
        <p:xfrm>
          <a:off x="755576" y="2636912"/>
          <a:ext cx="7200800" cy="3155403"/>
        </p:xfrm>
        <a:graphic>
          <a:graphicData uri="http://schemas.openxmlformats.org/drawingml/2006/table">
            <a:tbl>
              <a:tblPr/>
              <a:tblGrid>
                <a:gridCol w="1242035"/>
                <a:gridCol w="5958765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636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VY_32_INOVACE_04_LITERATURA</a:t>
                      </a:r>
                      <a:r>
                        <a:rPr lang="cs-CZ" sz="1300" kern="1200" baseline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PRO DĚTI_LIDOVÁ POHÁDKA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04381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646220255"/>
              </p:ext>
            </p:extLst>
          </p:nvPr>
        </p:nvGraphicFramePr>
        <p:xfrm>
          <a:off x="1431335" y="1594447"/>
          <a:ext cx="6281329" cy="4690125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lidová pohádka a k seznámení s některými autory a jejich díly.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48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charakterizovat prózu s dívčí hrdinkou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 uvede příklady.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Typy pohádek, K.J.Erben, B.Němcová, F.Bartoš, J.Š.Baar. J.Horák, O.Sirovátka, E.Petiška, F.Hrubín.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19274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60648"/>
            <a:ext cx="7704856" cy="6120680"/>
          </a:xfrm>
        </p:spPr>
        <p:txBody>
          <a:bodyPr>
            <a:noAutofit/>
          </a:bodyPr>
          <a:lstStyle/>
          <a:p>
            <a:pPr algn="just"/>
            <a:r>
              <a:rPr lang="cs-CZ" b="1" dirty="0">
                <a:solidFill>
                  <a:schemeClr val="tx1"/>
                </a:solidFill>
              </a:rPr>
              <a:t>Pohádky</a:t>
            </a:r>
            <a:r>
              <a:rPr lang="cs-CZ" dirty="0">
                <a:solidFill>
                  <a:schemeClr val="tx1"/>
                </a:solidFill>
              </a:rPr>
              <a:t> byly vytvořeny kvůli spravedlnosti </a:t>
            </a:r>
            <a:r>
              <a:rPr lang="cs-CZ" dirty="0" smtClean="0">
                <a:solidFill>
                  <a:schemeClr val="tx1"/>
                </a:solidFill>
              </a:rPr>
              <a:t>     v </a:t>
            </a:r>
            <a:r>
              <a:rPr lang="cs-CZ" dirty="0">
                <a:solidFill>
                  <a:schemeClr val="tx1"/>
                </a:solidFill>
              </a:rPr>
              <a:t>době, kdy otcové rodin pracovali na polích pod dozorem drábů. Proto si lidé začali vymýšlet "pohádky", které vždy končily šťastně a dodávaly </a:t>
            </a:r>
            <a:r>
              <a:rPr lang="cs-CZ" dirty="0" smtClean="0">
                <a:solidFill>
                  <a:schemeClr val="tx1"/>
                </a:solidFill>
              </a:rPr>
              <a:t>jim </a:t>
            </a:r>
            <a:r>
              <a:rPr lang="cs-CZ" dirty="0">
                <a:solidFill>
                  <a:schemeClr val="tx1"/>
                </a:solidFill>
              </a:rPr>
              <a:t>naději, že vše dopadne dobře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cs-CZ" b="1" dirty="0">
                <a:solidFill>
                  <a:schemeClr val="tx1"/>
                </a:solidFill>
              </a:rPr>
              <a:t>Pohádka</a:t>
            </a:r>
            <a:r>
              <a:rPr lang="cs-CZ" dirty="0">
                <a:solidFill>
                  <a:schemeClr val="tx1"/>
                </a:solidFill>
              </a:rPr>
              <a:t> zaujímá </a:t>
            </a:r>
            <a:r>
              <a:rPr lang="cs-CZ" dirty="0" smtClean="0">
                <a:solidFill>
                  <a:schemeClr val="tx1"/>
                </a:solidFill>
              </a:rPr>
              <a:t>v dětské literatuře </a:t>
            </a:r>
            <a:r>
              <a:rPr lang="cs-CZ" dirty="0">
                <a:solidFill>
                  <a:schemeClr val="tx1"/>
                </a:solidFill>
              </a:rPr>
              <a:t>dominantní postavení. </a:t>
            </a:r>
            <a:r>
              <a:rPr lang="cs-CZ" dirty="0" smtClean="0">
                <a:solidFill>
                  <a:schemeClr val="tx1"/>
                </a:solidFill>
              </a:rPr>
              <a:t>Nejlépe </a:t>
            </a:r>
            <a:r>
              <a:rPr lang="cs-CZ" dirty="0">
                <a:solidFill>
                  <a:schemeClr val="tx1"/>
                </a:solidFill>
              </a:rPr>
              <a:t>odpovídá mentalitě, potřebám a zájmům </a:t>
            </a:r>
            <a:r>
              <a:rPr lang="cs-CZ" dirty="0" smtClean="0">
                <a:solidFill>
                  <a:schemeClr val="tx1"/>
                </a:solidFill>
              </a:rPr>
              <a:t>čtenářů mladšího školního věku.</a:t>
            </a:r>
            <a:endParaRPr lang="cs-CZ" dirty="0">
              <a:solidFill>
                <a:schemeClr val="tx1"/>
              </a:solidFill>
            </a:endParaRPr>
          </a:p>
          <a:p>
            <a:pPr algn="just"/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Lidovou pohádkou</a:t>
            </a:r>
            <a:r>
              <a:rPr lang="cs-CZ" dirty="0"/>
              <a:t> rozumíme přesný záznam autentického lidového vyprávění pořízený </a:t>
            </a:r>
            <a:r>
              <a:rPr lang="cs-CZ" dirty="0" smtClean="0"/>
              <a:t>sběratelem.</a:t>
            </a:r>
          </a:p>
          <a:p>
            <a:pPr marL="0" lvl="0" indent="0">
              <a:buNone/>
            </a:pPr>
            <a:r>
              <a:rPr lang="cs-CZ" dirty="0"/>
              <a:t>P</a:t>
            </a:r>
            <a:r>
              <a:rPr lang="cs-CZ" dirty="0" smtClean="0"/>
              <a:t>ůvodně představovaly </a:t>
            </a:r>
            <a:r>
              <a:rPr lang="cs-CZ" dirty="0"/>
              <a:t>jeden ze základních prozaických útvarů ústní lidové </a:t>
            </a:r>
            <a:r>
              <a:rPr lang="cs-CZ" dirty="0" smtClean="0"/>
              <a:t>slovesnosti. </a:t>
            </a:r>
            <a:r>
              <a:rPr lang="cs-CZ" dirty="0"/>
              <a:t>O</a:t>
            </a:r>
            <a:r>
              <a:rPr lang="cs-CZ" dirty="0" smtClean="0"/>
              <a:t>bracely </a:t>
            </a:r>
            <a:r>
              <a:rPr lang="cs-CZ" dirty="0"/>
              <a:t>se zpravidla k dospělým </a:t>
            </a:r>
            <a:r>
              <a:rPr lang="cs-CZ" dirty="0" smtClean="0"/>
              <a:t>posluchačům. </a:t>
            </a:r>
            <a:r>
              <a:rPr lang="cs-CZ" dirty="0"/>
              <a:t>B</a:t>
            </a:r>
            <a:r>
              <a:rPr lang="cs-CZ" dirty="0" smtClean="0"/>
              <a:t>yly </a:t>
            </a:r>
            <a:r>
              <a:rPr lang="cs-CZ" dirty="0"/>
              <a:t>vyprávěny v lidových vrstvách pro </a:t>
            </a:r>
            <a:r>
              <a:rPr lang="cs-CZ" dirty="0" smtClean="0"/>
              <a:t>rozptýlení,</a:t>
            </a:r>
            <a:endParaRPr lang="cs-CZ" dirty="0"/>
          </a:p>
          <a:p>
            <a:pPr marL="0" lvl="0" indent="0">
              <a:buNone/>
            </a:pPr>
            <a:r>
              <a:rPr lang="cs-CZ" dirty="0"/>
              <a:t>jejich obsahem jsou příběhy z hlediska běžného pojetí neobyčejné (fantastické, zázračné nebo z všedního </a:t>
            </a:r>
            <a:r>
              <a:rPr lang="cs-CZ" dirty="0" smtClean="0"/>
              <a:t>života).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5333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08007"/>
            <a:ext cx="8229600" cy="6480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Typy </a:t>
            </a:r>
            <a:r>
              <a:rPr lang="cs-CZ" b="1" dirty="0"/>
              <a:t>pohádek:</a:t>
            </a:r>
            <a:endParaRPr lang="cs-CZ" dirty="0"/>
          </a:p>
          <a:p>
            <a:pPr marL="0" lvl="0" indent="0">
              <a:buNone/>
            </a:pPr>
            <a:r>
              <a:rPr lang="cs-CZ" b="1" cap="small" dirty="0">
                <a:solidFill>
                  <a:srgbClr val="FF0000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kouzelné </a:t>
            </a:r>
            <a:endParaRPr lang="cs-CZ" b="1" cap="small" dirty="0" smtClean="0">
              <a:solidFill>
                <a:srgbClr val="FF0000"/>
              </a:solidFill>
              <a:effectLst>
                <a:outerShdw blurRad="50800" dist="381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lvl="0" indent="0">
              <a:buNone/>
            </a:pPr>
            <a:r>
              <a:rPr lang="cs-CZ" b="1" dirty="0" smtClean="0"/>
              <a:t>bojují </a:t>
            </a:r>
            <a:r>
              <a:rPr lang="cs-CZ" b="1" dirty="0"/>
              <a:t>proti nespravedlnosti, zlu, </a:t>
            </a:r>
            <a:endParaRPr lang="cs-CZ" b="1" dirty="0" smtClean="0"/>
          </a:p>
          <a:p>
            <a:pPr marL="0" lvl="0" indent="0">
              <a:buNone/>
            </a:pPr>
            <a:r>
              <a:rPr lang="cs-CZ" b="1" dirty="0" smtClean="0"/>
              <a:t>prosazují </a:t>
            </a:r>
            <a:r>
              <a:rPr lang="cs-CZ" b="1" dirty="0"/>
              <a:t>vítězství </a:t>
            </a:r>
            <a:r>
              <a:rPr lang="cs-CZ" b="1" dirty="0" smtClean="0"/>
              <a:t>dobra</a:t>
            </a:r>
            <a:endParaRPr lang="cs-CZ" dirty="0"/>
          </a:p>
          <a:p>
            <a:pPr marL="0" lvl="0" indent="0">
              <a:buNone/>
            </a:pPr>
            <a:r>
              <a:rPr lang="cs-CZ" b="1" dirty="0" smtClean="0"/>
              <a:t>Zlatovláska</a:t>
            </a:r>
            <a:r>
              <a:rPr lang="cs-CZ" dirty="0"/>
              <a:t>, </a:t>
            </a:r>
            <a:r>
              <a:rPr lang="cs-CZ" b="1" dirty="0"/>
              <a:t>Princ </a:t>
            </a:r>
            <a:r>
              <a:rPr lang="cs-CZ" b="1" dirty="0" smtClean="0"/>
              <a:t>Bajaja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/>
              <a:t>variantou </a:t>
            </a:r>
            <a:r>
              <a:rPr lang="cs-CZ" dirty="0"/>
              <a:t>kouzelné pohádky je tzv. pohádka</a:t>
            </a:r>
            <a:r>
              <a:rPr lang="cs-CZ" b="1" cap="small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b="1" cap="small" dirty="0" smtClean="0">
                <a:solidFill>
                  <a:srgbClr val="FF0000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démonická - </a:t>
            </a:r>
            <a:r>
              <a:rPr lang="cs-CZ" dirty="0" smtClean="0"/>
              <a:t>má </a:t>
            </a:r>
            <a:r>
              <a:rPr lang="cs-CZ" dirty="0"/>
              <a:t>blízko k regionální démonické </a:t>
            </a:r>
            <a:r>
              <a:rPr lang="cs-CZ" dirty="0" smtClean="0"/>
              <a:t>pověsti, vystupují </a:t>
            </a:r>
            <a:r>
              <a:rPr lang="cs-CZ" dirty="0"/>
              <a:t>v ní především </a:t>
            </a:r>
            <a:r>
              <a:rPr lang="cs-CZ" b="1" dirty="0"/>
              <a:t>nadpřirozené bytosti</a:t>
            </a:r>
            <a:r>
              <a:rPr lang="cs-CZ" dirty="0"/>
              <a:t> (hejkal, vodník, skřítek…)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052736"/>
            <a:ext cx="1909564" cy="2455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17032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847"/>
            <a:ext cx="8229600" cy="6696744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cs-CZ" sz="3800" b="1" cap="small" dirty="0">
                <a:solidFill>
                  <a:srgbClr val="FF0000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zvířecí </a:t>
            </a:r>
            <a:r>
              <a:rPr lang="cs-CZ" sz="3800" dirty="0">
                <a:solidFill>
                  <a:srgbClr val="FF0000"/>
                </a:solidFill>
              </a:rPr>
              <a:t> </a:t>
            </a:r>
            <a:r>
              <a:rPr lang="cs-CZ" sz="3800" dirty="0"/>
              <a:t>-</a:t>
            </a:r>
            <a:r>
              <a:rPr lang="cs-CZ" sz="3800" dirty="0">
                <a:solidFill>
                  <a:srgbClr val="FF0000"/>
                </a:solidFill>
              </a:rPr>
              <a:t> </a:t>
            </a:r>
            <a:r>
              <a:rPr lang="cs-CZ" sz="3800" dirty="0"/>
              <a:t>jsou pokládány za nejstarší typ</a:t>
            </a:r>
          </a:p>
          <a:p>
            <a:pPr marL="0" lvl="0" indent="0">
              <a:buNone/>
            </a:pPr>
            <a:r>
              <a:rPr lang="cs-CZ" sz="3800" dirty="0"/>
              <a:t>zvířata vystupují jako pomocníci člověka a dělají kouzla </a:t>
            </a:r>
          </a:p>
          <a:p>
            <a:pPr marL="0" lvl="0" indent="0">
              <a:buNone/>
            </a:pPr>
            <a:r>
              <a:rPr lang="cs-CZ" sz="3800" b="1" dirty="0"/>
              <a:t>Král tchoř</a:t>
            </a:r>
            <a:r>
              <a:rPr lang="cs-CZ" sz="3800" dirty="0"/>
              <a:t>, </a:t>
            </a:r>
            <a:r>
              <a:rPr lang="cs-CZ" sz="3800" b="1" dirty="0"/>
              <a:t>Pták Ohnivák a liška Ryška</a:t>
            </a:r>
            <a:endParaRPr lang="cs-CZ" sz="3800" dirty="0"/>
          </a:p>
          <a:p>
            <a:pPr marL="0" lvl="0" indent="0">
              <a:buNone/>
            </a:pPr>
            <a:r>
              <a:rPr lang="cs-CZ" sz="3800" dirty="0"/>
              <a:t>ke zvířecí pohádce můžeme přiřadit další </a:t>
            </a:r>
            <a:r>
              <a:rPr lang="cs-CZ" sz="3800" b="1" dirty="0"/>
              <a:t>2 typy</a:t>
            </a:r>
            <a:r>
              <a:rPr lang="cs-CZ" sz="3800" dirty="0"/>
              <a:t>:</a:t>
            </a:r>
          </a:p>
          <a:p>
            <a:pPr marL="0" lvl="0" indent="0">
              <a:buNone/>
            </a:pPr>
            <a:r>
              <a:rPr lang="cs-CZ" sz="3800" b="1" cap="small" dirty="0">
                <a:solidFill>
                  <a:srgbClr val="FF0000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pěstounská (didaktická) </a:t>
            </a:r>
            <a:r>
              <a:rPr lang="cs-CZ" sz="3800" dirty="0">
                <a:solidFill>
                  <a:srgbClr val="FF0000"/>
                </a:solidFill>
              </a:rPr>
              <a:t> </a:t>
            </a:r>
            <a:r>
              <a:rPr lang="cs-CZ" sz="3800" dirty="0"/>
              <a:t>- měla </a:t>
            </a:r>
            <a:r>
              <a:rPr lang="cs-CZ" sz="3800" b="1" dirty="0"/>
              <a:t>výchovný charakter </a:t>
            </a:r>
          </a:p>
          <a:p>
            <a:pPr marL="0" lvl="0" indent="0">
              <a:buNone/>
            </a:pPr>
            <a:r>
              <a:rPr lang="cs-CZ" sz="3800" b="1" dirty="0"/>
              <a:t>O Budulínkovi</a:t>
            </a:r>
            <a:r>
              <a:rPr lang="cs-CZ" sz="3800" dirty="0"/>
              <a:t>, </a:t>
            </a:r>
            <a:r>
              <a:rPr lang="cs-CZ" sz="3800" b="1" dirty="0"/>
              <a:t>O Smolíčkovi</a:t>
            </a:r>
            <a:r>
              <a:rPr lang="cs-CZ" sz="3800" dirty="0"/>
              <a:t>, </a:t>
            </a:r>
            <a:endParaRPr lang="cs-CZ" sz="3800" dirty="0" smtClean="0"/>
          </a:p>
          <a:p>
            <a:pPr marL="0" lvl="0" indent="0">
              <a:buNone/>
            </a:pPr>
            <a:r>
              <a:rPr lang="cs-CZ" sz="3800" b="1" dirty="0" smtClean="0"/>
              <a:t>O </a:t>
            </a:r>
            <a:r>
              <a:rPr lang="cs-CZ" sz="3800" b="1" dirty="0"/>
              <a:t>Červené karkulce</a:t>
            </a:r>
            <a:endParaRPr lang="cs-CZ" sz="3800" dirty="0"/>
          </a:p>
          <a:p>
            <a:pPr marL="0" lvl="0" indent="0">
              <a:buNone/>
            </a:pPr>
            <a:r>
              <a:rPr lang="cs-CZ" sz="3800" b="1" cap="small" dirty="0">
                <a:solidFill>
                  <a:srgbClr val="FF0000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kumulativní</a:t>
            </a:r>
            <a:r>
              <a:rPr lang="cs-CZ" sz="3800" dirty="0"/>
              <a:t> </a:t>
            </a:r>
            <a:r>
              <a:rPr lang="cs-CZ" sz="3800" dirty="0" smtClean="0"/>
              <a:t>- v</a:t>
            </a:r>
            <a:r>
              <a:rPr lang="cs-CZ" sz="3800" dirty="0"/>
              <a:t> ní se celé pasáže opakují s přidáním dalšího článku až k finálnímu řešení</a:t>
            </a:r>
          </a:p>
          <a:p>
            <a:pPr marL="0" lvl="0" indent="0">
              <a:buNone/>
            </a:pPr>
            <a:r>
              <a:rPr lang="cs-CZ" sz="3800" b="1" dirty="0"/>
              <a:t>Jak stařeček měnil až vyměnil</a:t>
            </a:r>
            <a:r>
              <a:rPr lang="cs-CZ" sz="3800" dirty="0"/>
              <a:t>, </a:t>
            </a:r>
            <a:r>
              <a:rPr lang="cs-CZ" sz="3800" b="1" dirty="0"/>
              <a:t>O koblížkovi</a:t>
            </a:r>
            <a:r>
              <a:rPr lang="cs-CZ" sz="3800" dirty="0"/>
              <a:t>, </a:t>
            </a:r>
            <a:r>
              <a:rPr lang="cs-CZ" sz="3800" b="1" dirty="0"/>
              <a:t>O kohoutkovi a slepičce</a:t>
            </a:r>
            <a:r>
              <a:rPr lang="cs-CZ" sz="3800" dirty="0"/>
              <a:t>, </a:t>
            </a:r>
            <a:r>
              <a:rPr lang="cs-CZ" sz="3800" b="1" dirty="0"/>
              <a:t>O</a:t>
            </a:r>
            <a:r>
              <a:rPr lang="cs-CZ" sz="3800" dirty="0"/>
              <a:t> </a:t>
            </a:r>
            <a:r>
              <a:rPr lang="cs-CZ" sz="3800" b="1" dirty="0"/>
              <a:t>veliké</a:t>
            </a:r>
            <a:r>
              <a:rPr lang="cs-CZ" sz="3800" dirty="0"/>
              <a:t> </a:t>
            </a:r>
            <a:r>
              <a:rPr lang="cs-CZ" sz="3800" b="1" dirty="0"/>
              <a:t>řepě</a:t>
            </a:r>
            <a:endParaRPr lang="cs-CZ" sz="3800" dirty="0"/>
          </a:p>
          <a:p>
            <a:pPr marL="0" indent="0">
              <a:buNone/>
            </a:pPr>
            <a:r>
              <a:rPr lang="cs-CZ" sz="3800" dirty="0"/>
              <a:t> 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1" y="2708920"/>
            <a:ext cx="1296541" cy="1928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41322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507288" cy="5818956"/>
          </a:xfrm>
        </p:spPr>
        <p:txBody>
          <a:bodyPr>
            <a:normAutofit fontScale="55000" lnSpcReduction="20000"/>
          </a:bodyPr>
          <a:lstStyle/>
          <a:p>
            <a:pPr marL="0" lvl="0" indent="0">
              <a:buNone/>
            </a:pPr>
            <a:r>
              <a:rPr lang="cs-CZ" sz="5800" b="1" cap="small" dirty="0">
                <a:solidFill>
                  <a:srgbClr val="FF0000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novelistické</a:t>
            </a:r>
            <a:r>
              <a:rPr lang="cs-CZ" sz="5800" b="1" cap="small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 (realistické)</a:t>
            </a:r>
            <a:r>
              <a:rPr lang="cs-CZ" sz="5800" dirty="0"/>
              <a:t> </a:t>
            </a:r>
            <a:endParaRPr lang="cs-CZ" sz="5800" dirty="0" smtClean="0"/>
          </a:p>
          <a:p>
            <a:pPr marL="0" lvl="0" indent="0">
              <a:buNone/>
            </a:pPr>
            <a:r>
              <a:rPr lang="cs-CZ" sz="5800" dirty="0" smtClean="0"/>
              <a:t>vycházejí </a:t>
            </a:r>
            <a:r>
              <a:rPr lang="cs-CZ" sz="5800" dirty="0"/>
              <a:t>z reality, odráží se v nich život prostých </a:t>
            </a:r>
            <a:r>
              <a:rPr lang="cs-CZ" sz="5800" dirty="0" smtClean="0"/>
              <a:t>lidí, i </a:t>
            </a:r>
            <a:r>
              <a:rPr lang="cs-CZ" sz="5800" b="1" dirty="0"/>
              <a:t>jejich řešení vychází ze </a:t>
            </a:r>
            <a:r>
              <a:rPr lang="cs-CZ" sz="5800" b="1" dirty="0" smtClean="0"/>
              <a:t>života</a:t>
            </a:r>
            <a:endParaRPr lang="cs-CZ" sz="5800" dirty="0"/>
          </a:p>
          <a:p>
            <a:pPr marL="0" lvl="0" indent="0">
              <a:buNone/>
            </a:pPr>
            <a:r>
              <a:rPr lang="cs-CZ" sz="5800" dirty="0" smtClean="0"/>
              <a:t>kouzla </a:t>
            </a:r>
            <a:r>
              <a:rPr lang="cs-CZ" sz="5800" dirty="0"/>
              <a:t>v něm nehrají hlavní roli, prostý hrdina dochází úspěchu vlastními silami a </a:t>
            </a:r>
            <a:r>
              <a:rPr lang="cs-CZ" sz="5800" dirty="0" smtClean="0"/>
              <a:t>důvtipem</a:t>
            </a:r>
          </a:p>
          <a:p>
            <a:pPr marL="0" lvl="0" indent="0">
              <a:buNone/>
            </a:pPr>
            <a:r>
              <a:rPr lang="cs-CZ" sz="5800" b="1" dirty="0" smtClean="0"/>
              <a:t>Chytrá </a:t>
            </a:r>
            <a:r>
              <a:rPr lang="cs-CZ" sz="5800" b="1" dirty="0"/>
              <a:t>horákyně</a:t>
            </a:r>
            <a:r>
              <a:rPr lang="cs-CZ" sz="5800" dirty="0"/>
              <a:t>, </a:t>
            </a:r>
            <a:r>
              <a:rPr lang="cs-CZ" sz="5800" b="1" dirty="0"/>
              <a:t>Šelma </a:t>
            </a:r>
            <a:r>
              <a:rPr lang="cs-CZ" sz="5800" b="1" dirty="0" smtClean="0"/>
              <a:t>sedlák</a:t>
            </a:r>
            <a:r>
              <a:rPr lang="cs-CZ" sz="5800" dirty="0" smtClean="0"/>
              <a:t>…</a:t>
            </a:r>
          </a:p>
          <a:p>
            <a:pPr marL="0" lvl="0" indent="0">
              <a:buNone/>
            </a:pPr>
            <a:endParaRPr lang="cs-CZ" sz="5800" dirty="0" smtClean="0"/>
          </a:p>
          <a:p>
            <a:pPr marL="0" lvl="0" indent="0">
              <a:buNone/>
            </a:pPr>
            <a:r>
              <a:rPr lang="cs-CZ" sz="5800" dirty="0" smtClean="0"/>
              <a:t>k</a:t>
            </a:r>
            <a:r>
              <a:rPr lang="cs-CZ" sz="5800" dirty="0"/>
              <a:t> tomuto typu patří také pohádky </a:t>
            </a:r>
            <a:endParaRPr lang="cs-CZ" sz="5800" dirty="0" smtClean="0"/>
          </a:p>
          <a:p>
            <a:pPr marL="0" lvl="0" indent="0">
              <a:buNone/>
            </a:pPr>
            <a:r>
              <a:rPr lang="cs-CZ" sz="5800" b="1" cap="small" dirty="0" smtClean="0">
                <a:solidFill>
                  <a:srgbClr val="FF0000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anekdotické</a:t>
            </a:r>
            <a:r>
              <a:rPr lang="cs-CZ" sz="5800" dirty="0">
                <a:solidFill>
                  <a:srgbClr val="FF0000"/>
                </a:solidFill>
              </a:rPr>
              <a:t>, </a:t>
            </a:r>
            <a:r>
              <a:rPr lang="cs-CZ" sz="5800" b="1" cap="small" dirty="0">
                <a:solidFill>
                  <a:srgbClr val="FF0000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žertovné</a:t>
            </a:r>
            <a:r>
              <a:rPr lang="cs-CZ" sz="5800" dirty="0">
                <a:solidFill>
                  <a:srgbClr val="FF0000"/>
                </a:solidFill>
              </a:rPr>
              <a:t> </a:t>
            </a:r>
            <a:endParaRPr lang="cs-CZ" sz="5800" dirty="0" smtClean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sz="5800" dirty="0" smtClean="0"/>
              <a:t>(</a:t>
            </a:r>
            <a:r>
              <a:rPr lang="cs-CZ" sz="5800" dirty="0"/>
              <a:t>např. </a:t>
            </a:r>
            <a:r>
              <a:rPr lang="cs-CZ" sz="5800" b="1" dirty="0"/>
              <a:t>O hloupém Honzovi</a:t>
            </a:r>
            <a:r>
              <a:rPr lang="cs-CZ" sz="5800" dirty="0"/>
              <a:t>)</a:t>
            </a:r>
          </a:p>
          <a:p>
            <a:pPr marL="0" indent="0">
              <a:buNone/>
            </a:pPr>
            <a:r>
              <a:rPr lang="cs-CZ" sz="5800" dirty="0"/>
              <a:t> </a:t>
            </a:r>
          </a:p>
          <a:p>
            <a:endParaRPr lang="cs-CZ" sz="8600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199" y="4221088"/>
            <a:ext cx="1554623" cy="1970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19658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Zvláštní skupinu tvoří pohádky:</a:t>
            </a:r>
          </a:p>
          <a:p>
            <a:pPr marL="0" lvl="0" indent="0">
              <a:buNone/>
            </a:pPr>
            <a:r>
              <a:rPr lang="cs-CZ" b="1" cap="small" dirty="0">
                <a:solidFill>
                  <a:srgbClr val="FF0000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Mytologické</a:t>
            </a:r>
            <a:endParaRPr lang="cs-CZ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dirty="0"/>
              <a:t>vystupují zde </a:t>
            </a:r>
            <a:r>
              <a:rPr lang="cs-CZ" dirty="0" smtClean="0"/>
              <a:t>postavy </a:t>
            </a:r>
            <a:r>
              <a:rPr lang="cs-CZ" dirty="0"/>
              <a:t>z národních hrdinských pověstí</a:t>
            </a:r>
          </a:p>
          <a:p>
            <a:pPr marL="0" lvl="0" indent="0">
              <a:buNone/>
            </a:pPr>
            <a:r>
              <a:rPr lang="cs-CZ" b="1" cap="small" dirty="0">
                <a:solidFill>
                  <a:srgbClr val="FF0000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Legendární</a:t>
            </a:r>
            <a:endParaRPr lang="cs-CZ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dirty="0"/>
              <a:t>pracují s motivy z biblických textů</a:t>
            </a:r>
          </a:p>
          <a:p>
            <a:pPr marL="0" lvl="0" indent="0">
              <a:buNone/>
            </a:pPr>
            <a:r>
              <a:rPr lang="cs-CZ" dirty="0"/>
              <a:t>v českém folkloru nejsou příliš zastoupeny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6897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Lidová </a:t>
            </a:r>
            <a:r>
              <a:rPr lang="cs-CZ" dirty="0" smtClean="0"/>
              <a:t>pohádka sehrála </a:t>
            </a:r>
            <a:r>
              <a:rPr lang="cs-CZ" dirty="0"/>
              <a:t>u nás během </a:t>
            </a:r>
            <a:r>
              <a:rPr lang="cs-CZ" b="1" dirty="0"/>
              <a:t>19. století</a:t>
            </a:r>
            <a:r>
              <a:rPr lang="cs-CZ" dirty="0"/>
              <a:t> rozhodující úlohu při utváření umělecky hodnotné literatury pro děti a mládež, především zásluhou </a:t>
            </a:r>
            <a:r>
              <a:rPr lang="cs-CZ" b="1" dirty="0"/>
              <a:t>sběratelské činnosti </a:t>
            </a:r>
            <a:r>
              <a:rPr lang="cs-CZ" dirty="0"/>
              <a:t>a pohádkové tvorby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B</a:t>
            </a:r>
            <a:r>
              <a:rPr lang="cs-CZ" b="1" dirty="0"/>
              <a:t>. Němcové</a:t>
            </a:r>
            <a:r>
              <a:rPr lang="cs-CZ" dirty="0"/>
              <a:t> a </a:t>
            </a:r>
            <a:r>
              <a:rPr lang="cs-CZ" b="1" dirty="0"/>
              <a:t>K. J. Erbena</a:t>
            </a:r>
            <a:r>
              <a:rPr lang="cs-CZ" dirty="0"/>
              <a:t>. </a:t>
            </a:r>
            <a:endParaRPr lang="cs-CZ" dirty="0" smtClean="0"/>
          </a:p>
        </p:txBody>
      </p:sp>
      <p:pic>
        <p:nvPicPr>
          <p:cNvPr id="2" name="Picture 2" descr="C:\Users\Marcela\Desktop\100CANON\IMG_594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01" t="15656" r="4178" b="9958"/>
          <a:stretch/>
        </p:blipFill>
        <p:spPr bwMode="auto">
          <a:xfrm>
            <a:off x="5940151" y="3068959"/>
            <a:ext cx="2434417" cy="316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Marcela\Desktop\100CANON\IMG_594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987" t="22965" r="5210" b="15781"/>
          <a:stretch/>
        </p:blipFill>
        <p:spPr bwMode="auto">
          <a:xfrm>
            <a:off x="3524523" y="4090933"/>
            <a:ext cx="1992913" cy="1942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Desktop\100CANON\IMG_6014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43" t="2457" r="4116" b="5298"/>
          <a:stretch/>
        </p:blipFill>
        <p:spPr bwMode="auto">
          <a:xfrm>
            <a:off x="899592" y="3818233"/>
            <a:ext cx="1944216" cy="2558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91489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62255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Na jejich dílo pak pohádkovými soubory navázali </a:t>
            </a:r>
          </a:p>
          <a:p>
            <a:pPr marL="0" indent="0">
              <a:buNone/>
            </a:pPr>
            <a:r>
              <a:rPr lang="cs-CZ" b="1" dirty="0"/>
              <a:t>v průběhu 19. a počátkem 20. století</a:t>
            </a:r>
            <a:r>
              <a:rPr lang="cs-CZ" dirty="0"/>
              <a:t> čeští a moravští slovesní tvůrci </a:t>
            </a:r>
            <a:r>
              <a:rPr lang="cs-CZ" b="1" dirty="0"/>
              <a:t>M. Mikšíček</a:t>
            </a:r>
            <a:r>
              <a:rPr lang="cs-CZ" dirty="0"/>
              <a:t>, </a:t>
            </a:r>
            <a:r>
              <a:rPr lang="cs-CZ" b="1" dirty="0"/>
              <a:t>B. M. Kulda</a:t>
            </a:r>
            <a:r>
              <a:rPr lang="cs-CZ" dirty="0"/>
              <a:t>, </a:t>
            </a:r>
            <a:r>
              <a:rPr lang="cs-CZ" b="1" dirty="0"/>
              <a:t>František Bartoš</a:t>
            </a:r>
            <a:r>
              <a:rPr lang="cs-CZ" dirty="0"/>
              <a:t>, </a:t>
            </a:r>
            <a:r>
              <a:rPr lang="cs-CZ" b="1" dirty="0"/>
              <a:t>Adolf Wenig</a:t>
            </a:r>
            <a:r>
              <a:rPr lang="cs-CZ" dirty="0"/>
              <a:t>, </a:t>
            </a:r>
            <a:r>
              <a:rPr lang="cs-CZ" b="1" dirty="0"/>
              <a:t>V. Říha-Tille</a:t>
            </a:r>
            <a:r>
              <a:rPr lang="cs-CZ" dirty="0"/>
              <a:t>, </a:t>
            </a:r>
            <a:r>
              <a:rPr lang="cs-CZ" b="1" dirty="0"/>
              <a:t>J. F. Hruška</a:t>
            </a:r>
            <a:r>
              <a:rPr lang="cs-CZ" dirty="0"/>
              <a:t> aj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4051" y="3492012"/>
            <a:ext cx="2009537" cy="2951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E:\DCIM\100CANON\IMG_6165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32" t="3262" r="2673" b="4015"/>
          <a:stretch/>
        </p:blipFill>
        <p:spPr bwMode="auto">
          <a:xfrm>
            <a:off x="1835696" y="3473075"/>
            <a:ext cx="2295638" cy="3055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70796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40060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Klasické dědictví lidové pohádky oživili ve svých zdařilých literárních adaptacích v době mezi dvěma světovými válkami zvláště </a:t>
            </a:r>
            <a:r>
              <a:rPr lang="cs-CZ" b="1" dirty="0"/>
              <a:t>V. Říha</a:t>
            </a:r>
            <a:r>
              <a:rPr lang="cs-CZ" dirty="0"/>
              <a:t>, </a:t>
            </a:r>
            <a:r>
              <a:rPr lang="cs-CZ" b="1" dirty="0"/>
              <a:t>V. Martínek</a:t>
            </a:r>
            <a:r>
              <a:rPr lang="cs-CZ" dirty="0"/>
              <a:t>, </a:t>
            </a:r>
            <a:r>
              <a:rPr lang="cs-CZ" b="1" dirty="0"/>
              <a:t>J. Š. Kubín</a:t>
            </a:r>
            <a:r>
              <a:rPr lang="cs-CZ" dirty="0"/>
              <a:t> a </a:t>
            </a:r>
            <a:r>
              <a:rPr lang="cs-CZ" b="1" dirty="0"/>
              <a:t>J. Š. Baar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/>
              <a:t>Za </a:t>
            </a:r>
            <a:r>
              <a:rPr lang="cs-CZ" dirty="0"/>
              <a:t>nacistické okupace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pokračovali </a:t>
            </a:r>
            <a:r>
              <a:rPr lang="cs-CZ" dirty="0"/>
              <a:t>v linii této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pohádkové </a:t>
            </a:r>
            <a:r>
              <a:rPr lang="cs-CZ" dirty="0"/>
              <a:t>tvorby např.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</a:t>
            </a:r>
            <a:r>
              <a:rPr lang="cs-CZ" b="1" dirty="0"/>
              <a:t>. Horák</a:t>
            </a:r>
            <a:r>
              <a:rPr lang="cs-CZ" dirty="0"/>
              <a:t>, </a:t>
            </a:r>
            <a:r>
              <a:rPr lang="cs-CZ" b="1" dirty="0"/>
              <a:t>V.</a:t>
            </a:r>
            <a:r>
              <a:rPr lang="cs-CZ" dirty="0"/>
              <a:t> </a:t>
            </a:r>
            <a:r>
              <a:rPr lang="cs-CZ" b="1" dirty="0"/>
              <a:t>Martínek</a:t>
            </a:r>
            <a:r>
              <a:rPr lang="cs-CZ" dirty="0"/>
              <a:t>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</a:t>
            </a:r>
            <a:r>
              <a:rPr lang="cs-CZ" b="1" dirty="0"/>
              <a:t>. Spilka</a:t>
            </a:r>
            <a:r>
              <a:rPr lang="cs-CZ" dirty="0"/>
              <a:t> a </a:t>
            </a:r>
            <a:r>
              <a:rPr lang="cs-CZ" b="1" dirty="0"/>
              <a:t>L. Dvořáček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293095"/>
            <a:ext cx="1368152" cy="19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4607" y="2708920"/>
            <a:ext cx="150495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28985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V poválečném období </a:t>
            </a:r>
            <a:r>
              <a:rPr lang="cs-CZ" dirty="0" smtClean="0"/>
              <a:t>a </a:t>
            </a:r>
            <a:r>
              <a:rPr lang="cs-CZ" dirty="0"/>
              <a:t>v současnosti obnovují </a:t>
            </a:r>
            <a:r>
              <a:rPr lang="cs-CZ" dirty="0" smtClean="0"/>
              <a:t>tradice též </a:t>
            </a:r>
            <a:r>
              <a:rPr lang="cs-CZ" dirty="0"/>
              <a:t>renomovaní folkloristé </a:t>
            </a:r>
            <a:r>
              <a:rPr lang="cs-CZ" b="1" dirty="0"/>
              <a:t>O. Sirovátka</a:t>
            </a:r>
            <a:r>
              <a:rPr lang="cs-CZ" dirty="0"/>
              <a:t>, </a:t>
            </a:r>
            <a:r>
              <a:rPr lang="cs-CZ" b="1" dirty="0"/>
              <a:t>J. Jech</a:t>
            </a:r>
            <a:r>
              <a:rPr lang="cs-CZ" dirty="0"/>
              <a:t> a </a:t>
            </a:r>
            <a:r>
              <a:rPr lang="cs-CZ" b="1" dirty="0"/>
              <a:t>F. Larecký</a:t>
            </a:r>
            <a:r>
              <a:rPr lang="cs-CZ" dirty="0"/>
              <a:t>, hlavně v převyprávěních lidových látek regionálních.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965452"/>
            <a:ext cx="1664965" cy="2187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062803"/>
            <a:ext cx="1602482" cy="20901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55342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11277"/>
            <a:ext cx="6840760" cy="633670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500" b="1" dirty="0"/>
              <a:t>Orientální svět a </a:t>
            </a:r>
            <a:r>
              <a:rPr lang="cs-CZ" sz="3500" b="1" dirty="0" smtClean="0"/>
              <a:t>pohádka</a:t>
            </a:r>
            <a:endParaRPr lang="cs-CZ" sz="3500" dirty="0"/>
          </a:p>
          <a:p>
            <a:pPr marL="0" indent="0">
              <a:buNone/>
            </a:pPr>
            <a:r>
              <a:rPr lang="cs-CZ" sz="3500" b="1" dirty="0" smtClean="0"/>
              <a:t>Pohádky </a:t>
            </a:r>
            <a:r>
              <a:rPr lang="cs-CZ" sz="3500" b="1" dirty="0"/>
              <a:t>tisíce a jedné noci </a:t>
            </a:r>
            <a:r>
              <a:rPr lang="cs-CZ" sz="3500" dirty="0"/>
              <a:t>patří asi k nejznámějším dílům světové literatury </a:t>
            </a:r>
            <a:endParaRPr lang="cs-CZ" sz="3500" dirty="0" smtClean="0"/>
          </a:p>
          <a:p>
            <a:pPr marL="0" indent="0">
              <a:buNone/>
            </a:pPr>
            <a:r>
              <a:rPr lang="cs-CZ" sz="3500" dirty="0" smtClean="0"/>
              <a:t>Nejstarší </a:t>
            </a:r>
            <a:r>
              <a:rPr lang="cs-CZ" sz="3500" dirty="0"/>
              <a:t>rukopisy pocházejí ze </a:t>
            </a:r>
            <a:r>
              <a:rPr lang="cs-CZ" sz="3500" b="1" dirty="0"/>
              <a:t>14. a 15. stol.</a:t>
            </a:r>
            <a:endParaRPr lang="cs-CZ" sz="3500" dirty="0"/>
          </a:p>
          <a:p>
            <a:pPr marL="0" indent="0">
              <a:buNone/>
            </a:pPr>
            <a:r>
              <a:rPr lang="cs-CZ" sz="3500" dirty="0" smtClean="0"/>
              <a:t>Velké </a:t>
            </a:r>
            <a:r>
              <a:rPr lang="cs-CZ" sz="3500" dirty="0"/>
              <a:t>kvality dosahuje výbor </a:t>
            </a:r>
            <a:r>
              <a:rPr lang="cs-CZ" sz="3500" b="1" dirty="0"/>
              <a:t>Františka Hrubína</a:t>
            </a:r>
            <a:r>
              <a:rPr lang="cs-CZ" sz="3500" dirty="0"/>
              <a:t>, </a:t>
            </a:r>
            <a:r>
              <a:rPr lang="cs-CZ" sz="3500" b="1" dirty="0" smtClean="0"/>
              <a:t>Pohádky </a:t>
            </a:r>
            <a:r>
              <a:rPr lang="cs-CZ" sz="3500" b="1" dirty="0"/>
              <a:t>z Tisíce a jedné noci</a:t>
            </a:r>
            <a:r>
              <a:rPr lang="cs-CZ" sz="3500" dirty="0"/>
              <a:t>. Praha: Albatros, 1979</a:t>
            </a:r>
            <a:r>
              <a:rPr lang="cs-CZ" sz="3500" dirty="0" smtClean="0"/>
              <a:t>.</a:t>
            </a:r>
            <a:endParaRPr lang="cs-CZ" sz="3500" dirty="0"/>
          </a:p>
          <a:p>
            <a:pPr marL="0" indent="0">
              <a:buNone/>
            </a:pPr>
            <a:r>
              <a:rPr lang="cs-CZ" sz="3500" dirty="0"/>
              <a:t>Některé z příběhů převyprávěl </a:t>
            </a:r>
            <a:r>
              <a:rPr lang="cs-CZ" sz="3500" b="1" dirty="0"/>
              <a:t>Eduard Petiška</a:t>
            </a:r>
            <a:r>
              <a:rPr lang="cs-CZ" sz="3500" dirty="0"/>
              <a:t>: </a:t>
            </a:r>
            <a:r>
              <a:rPr lang="cs-CZ" sz="3500" b="1" dirty="0"/>
              <a:t>Příběhy tisíce a jedné noci</a:t>
            </a:r>
            <a:r>
              <a:rPr lang="cs-CZ" sz="3500" dirty="0"/>
              <a:t>. Praha: Mladá fronta, 1971.</a:t>
            </a:r>
          </a:p>
          <a:p>
            <a:pPr marL="0" indent="0">
              <a:buNone/>
            </a:pPr>
            <a:r>
              <a:rPr lang="cs-CZ" sz="3500" b="1" dirty="0"/>
              <a:t> </a:t>
            </a:r>
            <a:endParaRPr lang="cs-CZ" sz="3500" dirty="0"/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6527" y="1699632"/>
            <a:ext cx="1396925" cy="19798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2610" r="20039"/>
          <a:stretch/>
        </p:blipFill>
        <p:spPr bwMode="auto">
          <a:xfrm>
            <a:off x="7356527" y="4149080"/>
            <a:ext cx="1296144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7782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38132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Pohádka v </a:t>
            </a:r>
            <a:r>
              <a:rPr lang="cs-CZ" b="1" dirty="0"/>
              <a:t>18. stol.</a:t>
            </a:r>
            <a:r>
              <a:rPr lang="cs-CZ" dirty="0"/>
              <a:t> zůstávala stranou autorské přízně. Zájem o ni vyvolal romantismus, charakteristický příklonem k lidovosti: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Jacob Grimm</a:t>
            </a:r>
            <a:r>
              <a:rPr lang="cs-CZ" dirty="0"/>
              <a:t> </a:t>
            </a:r>
            <a:r>
              <a:rPr lang="cs-CZ" dirty="0" smtClean="0"/>
              <a:t> a </a:t>
            </a:r>
            <a:r>
              <a:rPr lang="cs-CZ" b="1" dirty="0" smtClean="0"/>
              <a:t>Wilhelm </a:t>
            </a:r>
            <a:r>
              <a:rPr lang="cs-CZ" b="1" dirty="0"/>
              <a:t>Grimm</a:t>
            </a:r>
            <a:r>
              <a:rPr lang="cs-CZ" dirty="0"/>
              <a:t> </a:t>
            </a:r>
            <a:r>
              <a:rPr lang="cs-CZ" dirty="0" smtClean="0"/>
              <a:t>se </a:t>
            </a:r>
          </a:p>
          <a:p>
            <a:pPr marL="0" indent="0">
              <a:buNone/>
            </a:pPr>
            <a:r>
              <a:rPr lang="cs-CZ" dirty="0" smtClean="0"/>
              <a:t>věnovali </a:t>
            </a:r>
            <a:r>
              <a:rPr lang="cs-CZ" dirty="0"/>
              <a:t>sbírání, </a:t>
            </a:r>
            <a:r>
              <a:rPr lang="cs-CZ" dirty="0" smtClean="0"/>
              <a:t>a </a:t>
            </a:r>
            <a:r>
              <a:rPr lang="cs-CZ" dirty="0"/>
              <a:t>vydávání lidových pohádek.</a:t>
            </a:r>
          </a:p>
          <a:p>
            <a:pPr marL="0" indent="0">
              <a:buNone/>
            </a:pPr>
            <a:r>
              <a:rPr lang="cs-CZ" dirty="0"/>
              <a:t>soustředili </a:t>
            </a:r>
            <a:r>
              <a:rPr lang="cs-CZ" dirty="0" smtClean="0"/>
              <a:t>se zvláště na pohádky </a:t>
            </a:r>
            <a:r>
              <a:rPr lang="cs-CZ" dirty="0"/>
              <a:t>kouzelné, méně </a:t>
            </a:r>
            <a:r>
              <a:rPr lang="cs-CZ" dirty="0" smtClean="0"/>
              <a:t>na zvířecí. 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Vlk a sedm kůzlátek</a:t>
            </a:r>
            <a:r>
              <a:rPr lang="cs-CZ" dirty="0"/>
              <a:t>, </a:t>
            </a:r>
            <a:r>
              <a:rPr lang="cs-CZ" b="1" dirty="0"/>
              <a:t>Sedm havranů</a:t>
            </a:r>
            <a:r>
              <a:rPr lang="cs-CZ" dirty="0"/>
              <a:t>, </a:t>
            </a:r>
            <a:r>
              <a:rPr lang="cs-CZ" b="1" dirty="0"/>
              <a:t>Jeníček a Mařenka</a:t>
            </a:r>
            <a:r>
              <a:rPr lang="cs-CZ" dirty="0"/>
              <a:t> aj.</a:t>
            </a:r>
          </a:p>
          <a:p>
            <a:pPr marL="0" indent="0">
              <a:buNone/>
            </a:pPr>
            <a:r>
              <a:rPr lang="cs-CZ" b="1" dirty="0"/>
              <a:t>Balady a pohádky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Pohádky pro děti a celou rodinu </a:t>
            </a:r>
            <a:r>
              <a:rPr lang="cs-CZ" dirty="0"/>
              <a:t>(1812 – 1815)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262545"/>
            <a:ext cx="142875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80711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6632"/>
            <a:ext cx="8229600" cy="644157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/>
              <a:t>Zájem o pohádku kulminuje po celé Evropě </a:t>
            </a:r>
            <a:r>
              <a:rPr lang="cs-CZ" b="1" dirty="0"/>
              <a:t>v polovině 19. století</a:t>
            </a:r>
            <a:r>
              <a:rPr lang="cs-CZ" dirty="0"/>
              <a:t>. </a:t>
            </a:r>
            <a:r>
              <a:rPr lang="cs-CZ" b="1" dirty="0"/>
              <a:t>Alexandr Nikolajevič Afanasjev</a:t>
            </a:r>
            <a:r>
              <a:rPr lang="cs-CZ" dirty="0"/>
              <a:t> </a:t>
            </a:r>
            <a:r>
              <a:rPr lang="cs-CZ" dirty="0" smtClean="0"/>
              <a:t>vydává </a:t>
            </a:r>
            <a:r>
              <a:rPr lang="cs-CZ" dirty="0"/>
              <a:t>obsáhlý soubor </a:t>
            </a:r>
            <a:r>
              <a:rPr lang="cs-CZ" b="1" dirty="0"/>
              <a:t>Ruské lidové pohádky</a:t>
            </a:r>
            <a:r>
              <a:rPr lang="cs-CZ" dirty="0"/>
              <a:t> (1855 – </a:t>
            </a:r>
            <a:r>
              <a:rPr lang="cs-CZ" dirty="0" smtClean="0"/>
              <a:t>1866)</a:t>
            </a:r>
          </a:p>
          <a:p>
            <a:pPr marL="0" indent="0">
              <a:buNone/>
            </a:pPr>
            <a:r>
              <a:rPr lang="cs-CZ" dirty="0" smtClean="0"/>
              <a:t>z</a:t>
            </a:r>
            <a:r>
              <a:rPr lang="cs-CZ" dirty="0"/>
              <a:t> </a:t>
            </a:r>
            <a:r>
              <a:rPr lang="cs-CZ" dirty="0" smtClean="0"/>
              <a:t>něho čerpali další </a:t>
            </a:r>
            <a:r>
              <a:rPr lang="cs-CZ" dirty="0"/>
              <a:t>autoři </a:t>
            </a:r>
            <a:r>
              <a:rPr lang="cs-CZ" dirty="0" smtClean="0"/>
              <a:t>- ve </a:t>
            </a:r>
            <a:r>
              <a:rPr lang="cs-CZ" dirty="0"/>
              <a:t>20. stol.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Irina </a:t>
            </a:r>
            <a:r>
              <a:rPr lang="cs-CZ" b="1" dirty="0"/>
              <a:t>Karnauchova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Krása nesmírná</a:t>
            </a:r>
            <a:r>
              <a:rPr lang="cs-CZ" b="1" dirty="0"/>
              <a:t>: </a:t>
            </a:r>
            <a:r>
              <a:rPr lang="cs-CZ" b="1" dirty="0" smtClean="0"/>
              <a:t>ruské </a:t>
            </a:r>
            <a:r>
              <a:rPr lang="cs-CZ" b="1" dirty="0"/>
              <a:t>lidové pohádky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Joseph </a:t>
            </a:r>
            <a:r>
              <a:rPr lang="cs-CZ" b="1" dirty="0"/>
              <a:t>Jacobs</a:t>
            </a:r>
            <a:r>
              <a:rPr lang="cs-CZ" dirty="0"/>
              <a:t> (1854 – 1916) vydal koncem </a:t>
            </a:r>
            <a:r>
              <a:rPr lang="cs-CZ" dirty="0" smtClean="0"/>
              <a:t>                 19</a:t>
            </a:r>
            <a:r>
              <a:rPr lang="cs-CZ" dirty="0"/>
              <a:t>. stol. sbírky anglických a dalších ostrovních pohádek: </a:t>
            </a:r>
            <a:r>
              <a:rPr lang="cs-CZ" b="1" dirty="0"/>
              <a:t>Keltské pohádky</a:t>
            </a:r>
            <a:r>
              <a:rPr lang="cs-CZ" dirty="0"/>
              <a:t>, </a:t>
            </a:r>
            <a:r>
              <a:rPr lang="cs-CZ" b="1" dirty="0"/>
              <a:t>Keltské pověsti a pohádky</a:t>
            </a:r>
            <a:r>
              <a:rPr lang="cs-CZ" dirty="0"/>
              <a:t>, </a:t>
            </a:r>
            <a:r>
              <a:rPr lang="cs-CZ" b="1" dirty="0"/>
              <a:t>O krásné Hadrničce a kouzelném Husopasovi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     </a:t>
            </a:r>
          </a:p>
        </p:txBody>
      </p:sp>
      <p:pic>
        <p:nvPicPr>
          <p:cNvPr id="1026" name="Picture 2" descr="E:\DCIM\100CANON\IMG_616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702" t="8883" r="9612" b="8053"/>
          <a:stretch/>
        </p:blipFill>
        <p:spPr bwMode="auto">
          <a:xfrm>
            <a:off x="7236296" y="1700808"/>
            <a:ext cx="1557536" cy="2137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000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2008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836712"/>
            <a:ext cx="8229600" cy="6696744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v"/>
            </a:pPr>
            <a:endParaRPr lang="cs-CZ" sz="4200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7200" dirty="0">
                <a:solidFill>
                  <a:prstClr val="black"/>
                </a:solidFill>
              </a:rPr>
              <a:t>v</a:t>
            </a:r>
            <a:r>
              <a:rPr lang="cs-CZ" sz="7200" dirty="0" smtClean="0">
                <a:solidFill>
                  <a:prstClr val="black"/>
                </a:solidFill>
              </a:rPr>
              <a:t>lastní fotografie</a:t>
            </a:r>
          </a:p>
          <a:p>
            <a:pPr>
              <a:buFont typeface="Wingdings" pitchFamily="2" charset="2"/>
              <a:buChar char="v"/>
            </a:pPr>
            <a:endParaRPr lang="cs-CZ" sz="7200" dirty="0" smtClean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Erben, K.J.: Zlatovláska</a:t>
            </a:r>
            <a:r>
              <a:rPr lang="cs-CZ" sz="7200" dirty="0"/>
              <a:t>		 </a:t>
            </a:r>
            <a:endParaRPr lang="cs-CZ" sz="7200" dirty="0" smtClean="0"/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Pleva J.V.: BudulínekHelena 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Chlumecký, A.:</a:t>
            </a:r>
            <a:r>
              <a:rPr lang="cs-CZ" sz="7200" dirty="0"/>
              <a:t> </a:t>
            </a:r>
            <a:r>
              <a:rPr lang="cs-CZ" sz="7200" dirty="0" smtClean="0"/>
              <a:t>Pohádky o hloupém Honzovi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Erben, K.J.: Pohádky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Němcová,B.: Němcová maličkým</a:t>
            </a:r>
          </a:p>
          <a:p>
            <a:pPr lvl="0">
              <a:buFont typeface="Wingdings" pitchFamily="2" charset="2"/>
              <a:buChar char="v"/>
            </a:pPr>
            <a:r>
              <a:rPr lang="cs-CZ" sz="7200" dirty="0" smtClean="0"/>
              <a:t>Erben, K.J, Němcová,B.: Pohádky</a:t>
            </a:r>
          </a:p>
          <a:p>
            <a:pPr lvl="0">
              <a:buFont typeface="Wingdings" pitchFamily="2" charset="2"/>
              <a:buChar char="v"/>
            </a:pPr>
            <a:r>
              <a:rPr lang="cs-CZ" sz="7200" dirty="0" smtClean="0"/>
              <a:t>Bartoš, F.: Kytice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Kolektiv: České pohádky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Baar, J.Š.: Chodské písně a pohádky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Horák, J.: Český Honza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Sirovátka, O.: Čarovná stolička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/>
              <a:t>Sirovátka</a:t>
            </a:r>
            <a:r>
              <a:rPr lang="cs-CZ" sz="7200" dirty="0" smtClean="0"/>
              <a:t>, O</a:t>
            </a:r>
            <a:r>
              <a:rPr lang="cs-CZ" sz="7200" dirty="0"/>
              <a:t>.: </a:t>
            </a:r>
            <a:r>
              <a:rPr lang="cs-CZ" sz="7200" dirty="0" smtClean="0"/>
              <a:t>Moravské národní pohádky a pověsti</a:t>
            </a:r>
            <a:endParaRPr lang="cs-CZ" sz="7200" dirty="0"/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Hrubín ,F.: Pohádky z tisíce a jedné noci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Petiška, E.: Příběhy tisíce a jedné noci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 Grimmovi, J. a W.: Pohádky bratří Grimmů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Karnauchova, I.: Krása nesmírná</a:t>
            </a:r>
          </a:p>
          <a:p>
            <a:pPr>
              <a:buFont typeface="Wingdings" pitchFamily="2" charset="2"/>
              <a:buChar char="v"/>
            </a:pPr>
            <a:endParaRPr lang="cs-CZ" sz="7200" dirty="0" smtClean="0"/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[cit. 2013-03-17].</a:t>
            </a:r>
          </a:p>
          <a:p>
            <a:pPr>
              <a:buFont typeface="Wingdings" pitchFamily="2" charset="2"/>
              <a:buChar char="v"/>
            </a:pPr>
            <a:endParaRPr lang="cs-CZ" sz="8000" dirty="0" smtClean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 smtClean="0"/>
          </a:p>
          <a:p>
            <a:pPr marL="0" indent="0">
              <a:buNone/>
            </a:pPr>
            <a:r>
              <a:rPr lang="cs-CZ" sz="4500" dirty="0" smtClean="0"/>
              <a:t> </a:t>
            </a: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173609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333</TotalTime>
  <Words>385</Words>
  <Application>Microsoft Office PowerPoint</Application>
  <PresentationFormat>Předvádění na obrazovce (4:3)</PresentationFormat>
  <Paragraphs>123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Dum</cp:lastModifiedBy>
  <cp:revision>41</cp:revision>
  <dcterms:created xsi:type="dcterms:W3CDTF">2012-08-20T19:24:43Z</dcterms:created>
  <dcterms:modified xsi:type="dcterms:W3CDTF">2013-06-18T20:47:13Z</dcterms:modified>
</cp:coreProperties>
</file>