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1" r:id="rId2"/>
    <p:sldId id="272" r:id="rId3"/>
    <p:sldId id="257" r:id="rId4"/>
    <p:sldId id="258" r:id="rId5"/>
    <p:sldId id="262" r:id="rId6"/>
    <p:sldId id="259" r:id="rId7"/>
    <p:sldId id="270" r:id="rId8"/>
    <p:sldId id="260" r:id="rId9"/>
    <p:sldId id="261" r:id="rId10"/>
    <p:sldId id="264" r:id="rId11"/>
    <p:sldId id="265" r:id="rId12"/>
    <p:sldId id="263" r:id="rId13"/>
    <p:sldId id="267" r:id="rId14"/>
    <p:sldId id="268" r:id="rId15"/>
    <p:sldId id="275" r:id="rId16"/>
    <p:sldId id="277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B371"/>
    <a:srgbClr val="EC52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1" autoAdjust="0"/>
    <p:restoredTop sz="94660"/>
  </p:normalViewPr>
  <p:slideViewPr>
    <p:cSldViewPr>
      <p:cViewPr varScale="1">
        <p:scale>
          <a:sx n="69" d="100"/>
          <a:sy n="69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9185FF-C5A2-43EE-8566-4141CD10FBE6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C1E4F-FF08-44E3-A668-49AED7E32AB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8950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2C1E4F-FF08-44E3-A668-49AED7E32AB8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118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rgbClr val="EC5238"/>
            </a:gs>
            <a:gs pos="50000">
              <a:schemeClr val="bg1"/>
            </a:gs>
            <a:gs pos="75000">
              <a:srgbClr val="59B37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10.6.2013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s.wikipedia.org/wiki/Budape%C5%A1%C5%A5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://cs.wikipedia.org/wiki/Miskolc" TargetMode="External"/><Relationship Id="rId7" Type="http://schemas.openxmlformats.org/officeDocument/2006/relationships/image" Target="../media/image6.png"/><Relationship Id="rId2" Type="http://schemas.openxmlformats.org/officeDocument/2006/relationships/hyperlink" Target="http://cs.wikipedia.org/wiki/Debrece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Gy%C5%91r" TargetMode="External"/><Relationship Id="rId11" Type="http://schemas.openxmlformats.org/officeDocument/2006/relationships/image" Target="../media/image10.png"/><Relationship Id="rId5" Type="http://schemas.openxmlformats.org/officeDocument/2006/relationships/hyperlink" Target="http://cs.wikipedia.org/wiki/P%C3%A9cs" TargetMode="External"/><Relationship Id="rId10" Type="http://schemas.openxmlformats.org/officeDocument/2006/relationships/image" Target="../media/image9.png"/><Relationship Id="rId4" Type="http://schemas.openxmlformats.org/officeDocument/2006/relationships/hyperlink" Target="http://cs.wikipedia.org/wiki/Szeged" TargetMode="External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hyperlink" Target="http://cs.wikipedia.org/wiki/K%C3%A9kes" TargetMode="External"/><Relationship Id="rId7" Type="http://schemas.openxmlformats.org/officeDocument/2006/relationships/image" Target="../media/image11.png"/><Relationship Id="rId2" Type="http://schemas.openxmlformats.org/officeDocument/2006/relationships/hyperlink" Target="http://cs.wikipedia.org/wiki/M%C3%A1tr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Velence" TargetMode="External"/><Relationship Id="rId5" Type="http://schemas.openxmlformats.org/officeDocument/2006/relationships/hyperlink" Target="http://cs.wikipedia.org/wiki/Balaton" TargetMode="External"/><Relationship Id="rId4" Type="http://schemas.openxmlformats.org/officeDocument/2006/relationships/hyperlink" Target="http://cs.wikipedia.org/wiki/Nadmo%C5%99sk%C3%A1_v%C3%BD%C5%A1ka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Hortob%C3%A1gy" TargetMode="External"/><Relationship Id="rId2" Type="http://schemas.openxmlformats.org/officeDocument/2006/relationships/hyperlink" Target="http://cs.wikipedia.org/wiki/Velk%C3%A1_uhersk%C3%A1_n%C3%AD%C5%BEin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hyperlink" Target="http://cs.wikipedia.org/wiki/Kom%C3%A1rom" TargetMode="External"/><Relationship Id="rId7" Type="http://schemas.openxmlformats.org/officeDocument/2006/relationships/hyperlink" Target="http://cs.wikipedia.org/wiki/Seged%C3%ADn" TargetMode="External"/><Relationship Id="rId2" Type="http://schemas.openxmlformats.org/officeDocument/2006/relationships/hyperlink" Target="http://cs.wikipedia.org/wiki/Dunaj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rbsko" TargetMode="External"/><Relationship Id="rId5" Type="http://schemas.openxmlformats.org/officeDocument/2006/relationships/hyperlink" Target="http://cs.wikipedia.org/wiki/Tisa" TargetMode="External"/><Relationship Id="rId4" Type="http://schemas.openxmlformats.org/officeDocument/2006/relationships/hyperlink" Target="http://cs.wikipedia.org/wiki/Duna%C3%BAjv%C3%A1ros" TargetMode="External"/><Relationship Id="rId9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Bud%C3%ADnsk%C3%BD_hrad" TargetMode="External"/><Relationship Id="rId2" Type="http://schemas.openxmlformats.org/officeDocument/2006/relationships/hyperlink" Target="http://cs.wikipedia.org/wiki/Orsz%C3%A1gh%C3%A1z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Vid%C3%A1m_park" TargetMode="External"/><Relationship Id="rId4" Type="http://schemas.openxmlformats.org/officeDocument/2006/relationships/hyperlink" Target="http://cs.wikipedia.org/wiki/Ryb%C3%A1%C5%99sk%C3%A1_ba%C5%A1ta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erkelt" TargetMode="External"/><Relationship Id="rId7" Type="http://schemas.openxmlformats.org/officeDocument/2006/relationships/hyperlink" Target="http://cs.wikipedia.org/wiki/Tokajsk%C3%A9_v%C3%ADno" TargetMode="External"/><Relationship Id="rId2" Type="http://schemas.openxmlformats.org/officeDocument/2006/relationships/hyperlink" Target="http://cs.wikipedia.org/wiki/Gul%C3%A1%C5%A1ov%C3%A1_pol%C3%A9vk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Halu%C5%A1ky" TargetMode="External"/><Relationship Id="rId5" Type="http://schemas.openxmlformats.org/officeDocument/2006/relationships/hyperlink" Target="http://cs.wikipedia.org/wiki/%C4%8Cabajsk%C3%A1_klob%C3%A1sa" TargetMode="External"/><Relationship Id="rId4" Type="http://schemas.openxmlformats.org/officeDocument/2006/relationships/hyperlink" Target="http://cs.wikipedia.org/wiki/Hal%C3%A1szl%C3%A9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685026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VY_32_INOVACE_11_PUTOVÁNÍ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PO EVROPĚ</a:t>
                      </a: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_MAĎARSKO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458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2355166"/>
              </p:ext>
            </p:extLst>
          </p:nvPr>
        </p:nvGraphicFramePr>
        <p:xfrm>
          <a:off x="1431335" y="1844824"/>
          <a:ext cx="6281329" cy="4440774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3626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určena pro žáky 5. ročníku a slouží k doplnění učiva o Evropě.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OČEKÁVANÝ VÝSTUP:</a:t>
                      </a:r>
                      <a:endParaRPr lang="cs-CZ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Určí polohu státu v Evropě a uvede některé zajímavosti.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Budapest, Mátra, Kékes, Balaton, Dunaj, Tisa ,forint, Debrecen, Miskolc, Szeged,  Pecs, Györ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871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39966" y="2306266"/>
            <a:ext cx="31211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/>
              <a:t>MAĎARSKO</a:t>
            </a:r>
            <a:endParaRPr lang="cs-CZ" sz="4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10209"/>
            <a:ext cx="3377952" cy="1688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088" y="1994457"/>
            <a:ext cx="4845366" cy="2472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486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6632"/>
            <a:ext cx="8456717" cy="58419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500" b="1" dirty="0"/>
              <a:t>Maďarsko</a:t>
            </a:r>
            <a:r>
              <a:rPr lang="cs-CZ" sz="3500" dirty="0"/>
              <a:t> </a:t>
            </a:r>
            <a:r>
              <a:rPr lang="cs-CZ" sz="3500" dirty="0" smtClean="0"/>
              <a:t>oficiálně </a:t>
            </a:r>
            <a:r>
              <a:rPr lang="cs-CZ" sz="3500" b="1" dirty="0" smtClean="0"/>
              <a:t>Maďarská </a:t>
            </a:r>
            <a:r>
              <a:rPr lang="cs-CZ" sz="3500" b="1" dirty="0"/>
              <a:t>republika</a:t>
            </a:r>
            <a:r>
              <a:rPr lang="cs-CZ" sz="3500" dirty="0"/>
              <a:t> </a:t>
            </a:r>
            <a:r>
              <a:rPr lang="cs-CZ" sz="3500" dirty="0" smtClean="0"/>
              <a:t>je </a:t>
            </a:r>
            <a:r>
              <a:rPr lang="cs-CZ" sz="3500" dirty="0"/>
              <a:t>vnitrozemský stát ležící ve střední </a:t>
            </a:r>
            <a:r>
              <a:rPr lang="cs-CZ" sz="3500" dirty="0" smtClean="0"/>
              <a:t>Evropě. </a:t>
            </a:r>
          </a:p>
          <a:p>
            <a:pPr marL="0" indent="0">
              <a:buNone/>
            </a:pPr>
            <a:r>
              <a:rPr lang="cs-CZ" sz="3500" dirty="0" smtClean="0"/>
              <a:t>Maďarsko </a:t>
            </a:r>
            <a:r>
              <a:rPr lang="cs-CZ" sz="3500" dirty="0"/>
              <a:t>hraničí s </a:t>
            </a:r>
            <a:r>
              <a:rPr lang="cs-CZ" sz="3500" dirty="0" smtClean="0"/>
              <a:t>Rakouskem</a:t>
            </a:r>
            <a:r>
              <a:rPr lang="cs-CZ" sz="3500" dirty="0"/>
              <a:t> </a:t>
            </a:r>
            <a:r>
              <a:rPr lang="cs-CZ" sz="3500" dirty="0" smtClean="0"/>
              <a:t>(366</a:t>
            </a:r>
            <a:r>
              <a:rPr lang="cs-CZ" sz="3500" dirty="0"/>
              <a:t> km) a Slovinskem (102 km) na západě, s </a:t>
            </a:r>
            <a:r>
              <a:rPr lang="cs-CZ" sz="3500" dirty="0" smtClean="0"/>
              <a:t>Chorvatskem</a:t>
            </a:r>
            <a:r>
              <a:rPr lang="cs-CZ" sz="3500" dirty="0"/>
              <a:t> </a:t>
            </a:r>
            <a:r>
              <a:rPr lang="cs-CZ" sz="3500" dirty="0" smtClean="0"/>
              <a:t>(329</a:t>
            </a:r>
            <a:r>
              <a:rPr lang="cs-CZ" sz="3500" dirty="0"/>
              <a:t> km) a Srbskem (151 km) na jihu, s Rumunskem (443 km) a Ukrajinou (103 km) na východě a se Slovenskem (677 km) na severu. </a:t>
            </a:r>
            <a:endParaRPr lang="cs-CZ" sz="3500" dirty="0" smtClean="0"/>
          </a:p>
          <a:p>
            <a:pPr marL="0" indent="0">
              <a:buNone/>
            </a:pPr>
            <a:r>
              <a:rPr lang="cs-CZ" sz="3500" dirty="0" smtClean="0"/>
              <a:t>Oficiálním </a:t>
            </a:r>
            <a:r>
              <a:rPr lang="cs-CZ" sz="3500" dirty="0"/>
              <a:t>jazykem </a:t>
            </a:r>
            <a:r>
              <a:rPr lang="cs-CZ" sz="3500" dirty="0" smtClean="0"/>
              <a:t>je </a:t>
            </a:r>
            <a:r>
              <a:rPr lang="cs-CZ" sz="3500" b="1" dirty="0" smtClean="0"/>
              <a:t>maďarština</a:t>
            </a:r>
            <a:r>
              <a:rPr lang="cs-CZ" sz="3500" dirty="0" smtClean="0"/>
              <a:t>.</a:t>
            </a:r>
          </a:p>
          <a:p>
            <a:pPr marL="0" indent="0">
              <a:buNone/>
            </a:pPr>
            <a:endParaRPr lang="cs-CZ" sz="3500" dirty="0" smtClean="0"/>
          </a:p>
          <a:p>
            <a:pPr marL="0" indent="0">
              <a:buNone/>
            </a:pPr>
            <a:r>
              <a:rPr lang="cs-CZ" sz="3500" dirty="0" smtClean="0"/>
              <a:t>Hlavním </a:t>
            </a:r>
            <a:r>
              <a:rPr lang="cs-CZ" sz="3500" dirty="0"/>
              <a:t>městem je </a:t>
            </a:r>
            <a:endParaRPr lang="cs-CZ" sz="3500" dirty="0" smtClean="0"/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Budapest</a:t>
            </a:r>
            <a:r>
              <a:rPr lang="cs-CZ" dirty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933056"/>
            <a:ext cx="3713285" cy="2784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7148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692696"/>
            <a:ext cx="8435280" cy="5433467"/>
          </a:xfrm>
        </p:spPr>
        <p:txBody>
          <a:bodyPr/>
          <a:lstStyle/>
          <a:p>
            <a:pPr marL="0" indent="0" fontAlgn="ctr">
              <a:buNone/>
            </a:pPr>
            <a:r>
              <a:rPr lang="cs-CZ" dirty="0" smtClean="0">
                <a:hlinkClick r:id="rId2"/>
              </a:rPr>
              <a:t>Debrecen</a:t>
            </a:r>
            <a:r>
              <a:rPr lang="cs-CZ" dirty="0"/>
              <a:t> </a:t>
            </a:r>
            <a:r>
              <a:rPr lang="cs-CZ" dirty="0" smtClean="0"/>
              <a:t>                             </a:t>
            </a:r>
            <a:r>
              <a:rPr lang="cs-CZ" dirty="0" smtClean="0">
                <a:hlinkClick r:id="rId3"/>
              </a:rPr>
              <a:t>Miskolc</a:t>
            </a:r>
            <a:endParaRPr lang="cs-CZ" dirty="0"/>
          </a:p>
          <a:p>
            <a:pPr fontAlgn="ctr"/>
            <a:endParaRPr lang="cs-CZ" dirty="0" smtClean="0">
              <a:hlinkClick r:id="rId4"/>
            </a:endParaRPr>
          </a:p>
          <a:p>
            <a:pPr fontAlgn="ctr"/>
            <a:endParaRPr lang="cs-CZ" dirty="0">
              <a:hlinkClick r:id="rId4"/>
            </a:endParaRPr>
          </a:p>
          <a:p>
            <a:pPr marL="0" indent="0" fontAlgn="ctr">
              <a:buNone/>
            </a:pPr>
            <a:r>
              <a:rPr lang="cs-CZ" dirty="0" smtClean="0">
                <a:hlinkClick r:id="rId4"/>
              </a:rPr>
              <a:t>Szeged</a:t>
            </a:r>
            <a:r>
              <a:rPr lang="cs-CZ" dirty="0"/>
              <a:t> </a:t>
            </a:r>
            <a:r>
              <a:rPr lang="cs-CZ" dirty="0" smtClean="0"/>
              <a:t>                                   </a:t>
            </a:r>
            <a:r>
              <a:rPr lang="cs-CZ" dirty="0" smtClean="0">
                <a:hlinkClick r:id="rId5"/>
              </a:rPr>
              <a:t>Pécs</a:t>
            </a:r>
            <a:endParaRPr lang="cs-CZ" dirty="0"/>
          </a:p>
          <a:p>
            <a:pPr marL="0" indent="0" fontAlgn="ctr">
              <a:buNone/>
            </a:pPr>
            <a:endParaRPr lang="hu-HU" dirty="0" smtClean="0">
              <a:hlinkClick r:id="rId6"/>
            </a:endParaRPr>
          </a:p>
          <a:p>
            <a:pPr marL="0" indent="0" fontAlgn="ctr">
              <a:buNone/>
            </a:pPr>
            <a:endParaRPr lang="hu-HU" dirty="0">
              <a:hlinkClick r:id="rId6"/>
            </a:endParaRPr>
          </a:p>
          <a:p>
            <a:pPr marL="0" indent="0" fontAlgn="ctr">
              <a:buNone/>
            </a:pPr>
            <a:endParaRPr lang="hu-HU" dirty="0">
              <a:hlinkClick r:id="rId6"/>
            </a:endParaRPr>
          </a:p>
          <a:p>
            <a:pPr marL="0" indent="0" fontAlgn="ctr">
              <a:buNone/>
            </a:pPr>
            <a:r>
              <a:rPr lang="hu-HU" dirty="0" smtClean="0">
                <a:hlinkClick r:id="rId6"/>
              </a:rPr>
              <a:t>Győr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034" y="374397"/>
            <a:ext cx="2688772" cy="2016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63487"/>
            <a:ext cx="2693260" cy="2016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034" y="2636912"/>
            <a:ext cx="2358764" cy="1769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52936"/>
            <a:ext cx="2431157" cy="3241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725144"/>
            <a:ext cx="2472557" cy="1872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822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4"/>
            <a:ext cx="8579296" cy="64533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Maďarsko je převážně rovinatá nebo mírně zvlněná </a:t>
            </a:r>
            <a:r>
              <a:rPr lang="cs-CZ" dirty="0" smtClean="0"/>
              <a:t>země. 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dirty="0" smtClean="0"/>
              <a:t>ornaté </a:t>
            </a:r>
            <a:r>
              <a:rPr lang="cs-CZ" dirty="0"/>
              <a:t>je pouze severní </a:t>
            </a:r>
            <a:r>
              <a:rPr lang="cs-CZ" dirty="0" smtClean="0"/>
              <a:t>pohraničí. </a:t>
            </a:r>
            <a:r>
              <a:rPr lang="cs-CZ" dirty="0"/>
              <a:t>Zde v pohoří </a:t>
            </a:r>
            <a:r>
              <a:rPr lang="cs-CZ" dirty="0">
                <a:hlinkClick r:id="rId2" tooltip="Mátra"/>
              </a:rPr>
              <a:t>Mátra</a:t>
            </a:r>
            <a:r>
              <a:rPr lang="cs-CZ" dirty="0"/>
              <a:t> se nachází i nejvyšší bod Maďarska, hora </a:t>
            </a:r>
            <a:r>
              <a:rPr lang="cs-CZ" dirty="0">
                <a:hlinkClick r:id="rId3" tooltip="Kékes"/>
              </a:rPr>
              <a:t>Kékes</a:t>
            </a:r>
            <a:r>
              <a:rPr lang="cs-CZ" dirty="0"/>
              <a:t> (1015 </a:t>
            </a:r>
            <a:r>
              <a:rPr lang="cs-CZ" dirty="0">
                <a:hlinkClick r:id="rId4" tooltip="Nadmořská výška"/>
              </a:rPr>
              <a:t>m</a:t>
            </a:r>
            <a:r>
              <a:rPr lang="cs-CZ" dirty="0"/>
              <a:t>). 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Jihozápad </a:t>
            </a:r>
            <a:r>
              <a:rPr lang="cs-CZ" dirty="0"/>
              <a:t>Maďarska je zvlněný až pahorkatý. Lemuje ho Zadunajské </a:t>
            </a:r>
            <a:r>
              <a:rPr lang="cs-CZ" dirty="0" smtClean="0"/>
              <a:t>středohoří. </a:t>
            </a:r>
          </a:p>
          <a:p>
            <a:pPr marL="0" indent="0">
              <a:buNone/>
            </a:pPr>
            <a:r>
              <a:rPr lang="cs-CZ" dirty="0" smtClean="0"/>
              <a:t>Jižně </a:t>
            </a:r>
            <a:r>
              <a:rPr lang="cs-CZ" dirty="0"/>
              <a:t>od této linie probíhá tektonický zlom, zčásti vyplněný jezery </a:t>
            </a:r>
            <a:r>
              <a:rPr lang="cs-CZ" dirty="0" smtClean="0"/>
              <a:t>                    </a:t>
            </a:r>
            <a:r>
              <a:rPr lang="cs-CZ" dirty="0" smtClean="0">
                <a:hlinkClick r:id="rId5" tooltip="Balaton"/>
              </a:rPr>
              <a:t>Balaton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a </a:t>
            </a:r>
            <a:r>
              <a:rPr lang="cs-CZ" dirty="0" smtClean="0">
                <a:hlinkClick r:id="rId6" tooltip="Velence"/>
              </a:rPr>
              <a:t>Velence</a:t>
            </a:r>
            <a:r>
              <a:rPr lang="cs-CZ" dirty="0" smtClean="0"/>
              <a:t>.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199" y="4725919"/>
            <a:ext cx="2369840" cy="1777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085184"/>
            <a:ext cx="2347004" cy="1587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8753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Asi polovinu Maďarska na jihovýchodě a východě vyplňuje </a:t>
            </a:r>
            <a:r>
              <a:rPr lang="cs-CZ" dirty="0">
                <a:hlinkClick r:id="rId2" tooltip="Velká uherská nížina"/>
              </a:rPr>
              <a:t>Velká uherská nížina</a:t>
            </a:r>
            <a:r>
              <a:rPr lang="cs-CZ" dirty="0"/>
              <a:t>. Plochá krajina Velké uherské nížiny je z velké části přeměněna na </a:t>
            </a:r>
            <a:r>
              <a:rPr lang="cs-CZ" dirty="0" smtClean="0"/>
              <a:t>zemědělskou.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Zachovaly se zde zbytky původní  maďarské stepi - puszta. např.  národní park </a:t>
            </a:r>
            <a:r>
              <a:rPr lang="cs-CZ" dirty="0">
                <a:hlinkClick r:id="rId3" tooltip="Hortobágy"/>
              </a:rPr>
              <a:t>Hortobágy</a:t>
            </a:r>
            <a:r>
              <a:rPr lang="cs-CZ" dirty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Vcelku </a:t>
            </a:r>
            <a:r>
              <a:rPr lang="cs-CZ" dirty="0"/>
              <a:t>asi 89 % území nepřesahuje nadmořskou výšku 200 m.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469985"/>
            <a:ext cx="2448272" cy="1836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9535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43528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Hlavním tokem maďarského vodního systému je Dunaj </a:t>
            </a:r>
            <a:r>
              <a:rPr lang="cs-CZ" dirty="0" smtClean="0"/>
              <a:t>do </a:t>
            </a:r>
            <a:r>
              <a:rPr lang="cs-CZ" dirty="0"/>
              <a:t>jehož </a:t>
            </a:r>
            <a:r>
              <a:rPr lang="cs-CZ" dirty="0" smtClean="0"/>
              <a:t>povodí </a:t>
            </a:r>
            <a:r>
              <a:rPr lang="cs-CZ" dirty="0"/>
              <a:t>celé Maďarsko spadá.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 </a:t>
            </a:r>
            <a:r>
              <a:rPr lang="cs-CZ" dirty="0">
                <a:hlinkClick r:id="rId2" tooltip="Dunaj"/>
              </a:rPr>
              <a:t>Dunaji</a:t>
            </a:r>
            <a:r>
              <a:rPr lang="cs-CZ" dirty="0"/>
              <a:t> leží město Budapešť, ale i řada dalších měst, </a:t>
            </a:r>
            <a:r>
              <a:rPr lang="cs-CZ" dirty="0" smtClean="0"/>
              <a:t>například, </a:t>
            </a:r>
            <a:r>
              <a:rPr lang="cs-CZ" dirty="0">
                <a:hlinkClick r:id="rId3" tooltip="Komárom"/>
              </a:rPr>
              <a:t>Komárom</a:t>
            </a:r>
            <a:r>
              <a:rPr lang="cs-CZ" dirty="0"/>
              <a:t>, </a:t>
            </a:r>
            <a:r>
              <a:rPr lang="cs-CZ" dirty="0" smtClean="0">
                <a:hlinkClick r:id="rId4" tooltip="Dunaújváros"/>
              </a:rPr>
              <a:t>Dunaújváros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Druhou nejdůležitější řekou je </a:t>
            </a:r>
            <a:r>
              <a:rPr lang="cs-CZ" dirty="0">
                <a:hlinkClick r:id="rId5" tooltip="Tisa"/>
              </a:rPr>
              <a:t>Tisa</a:t>
            </a:r>
            <a:r>
              <a:rPr lang="cs-CZ" dirty="0"/>
              <a:t> </a:t>
            </a:r>
            <a:r>
              <a:rPr lang="cs-CZ" dirty="0" smtClean="0"/>
              <a:t>která se </a:t>
            </a:r>
            <a:r>
              <a:rPr lang="cs-CZ" dirty="0"/>
              <a:t>do </a:t>
            </a:r>
            <a:r>
              <a:rPr lang="cs-CZ" dirty="0">
                <a:hlinkClick r:id="rId2" tooltip="Dunaj"/>
              </a:rPr>
              <a:t>Dunaje</a:t>
            </a:r>
            <a:r>
              <a:rPr lang="cs-CZ" dirty="0"/>
              <a:t> vlévá až na území </a:t>
            </a:r>
            <a:r>
              <a:rPr lang="cs-CZ" dirty="0" smtClean="0">
                <a:hlinkClick r:id="rId6" tooltip="Srbsko"/>
              </a:rPr>
              <a:t>Srbska</a:t>
            </a:r>
            <a:r>
              <a:rPr lang="cs-CZ" dirty="0" smtClean="0"/>
              <a:t>. </a:t>
            </a:r>
            <a:r>
              <a:rPr lang="cs-CZ" dirty="0"/>
              <a:t>J</a:t>
            </a:r>
            <a:r>
              <a:rPr lang="cs-CZ" dirty="0" smtClean="0"/>
              <a:t>ejí </a:t>
            </a:r>
            <a:r>
              <a:rPr lang="cs-CZ" dirty="0"/>
              <a:t>výtok z Maďarska u </a:t>
            </a:r>
            <a:r>
              <a:rPr lang="cs-CZ" dirty="0">
                <a:hlinkClick r:id="rId7" tooltip="Segedín"/>
              </a:rPr>
              <a:t>Segedína</a:t>
            </a:r>
            <a:r>
              <a:rPr lang="cs-CZ" dirty="0"/>
              <a:t> je nejnižším </a:t>
            </a:r>
            <a:r>
              <a:rPr lang="cs-CZ" dirty="0" smtClean="0"/>
              <a:t>bodem (79</a:t>
            </a:r>
            <a:r>
              <a:rPr lang="cs-CZ" dirty="0"/>
              <a:t> m).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305" y="4278798"/>
            <a:ext cx="2987887" cy="224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602" y="4316437"/>
            <a:ext cx="3055609" cy="2291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037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Maďarské podnebí je kontinentální s chladnými zimami a horkými léty. Průměrná roční teplota se pohybuje kolem 10 °C, v létě 27 až 35 °C, </a:t>
            </a:r>
            <a:r>
              <a:rPr lang="cs-CZ" dirty="0" smtClean="0"/>
              <a:t>       v </a:t>
            </a:r>
            <a:r>
              <a:rPr lang="cs-CZ" dirty="0"/>
              <a:t>zimě přibližně 0 až -15 °C.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91" y="3429000"/>
            <a:ext cx="3449960" cy="2587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03942"/>
            <a:ext cx="2918098" cy="3890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00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7525" y="303681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Maďarská ekonomika se v současné době nachází ve velmi vážném stavu a země se ocitla na pokraji státního bankrotu. Důsledky života na dluh negativně zasáhly všechny vrstvy obyvatel.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Hospodářský </a:t>
            </a:r>
            <a:r>
              <a:rPr lang="cs-CZ" dirty="0"/>
              <a:t>růst se zastavil a státní kasa utrpěla velký otřes. Problémy Maďarska odradily zahraniční investory od </a:t>
            </a:r>
            <a:r>
              <a:rPr lang="cs-CZ" dirty="0" smtClean="0"/>
              <a:t>investování.</a:t>
            </a:r>
            <a:endParaRPr lang="cs-CZ" baseline="30000" dirty="0"/>
          </a:p>
          <a:p>
            <a:pPr marL="0" indent="0">
              <a:buNone/>
            </a:pPr>
            <a:r>
              <a:rPr lang="cs-CZ" dirty="0" smtClean="0"/>
              <a:t>Maďarskou </a:t>
            </a:r>
            <a:r>
              <a:rPr lang="cs-CZ" dirty="0"/>
              <a:t>měnou je </a:t>
            </a:r>
            <a:r>
              <a:rPr lang="cs-CZ" b="1" dirty="0"/>
              <a:t>forint</a:t>
            </a:r>
            <a:r>
              <a:rPr lang="cs-CZ" dirty="0"/>
              <a:t>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933056"/>
            <a:ext cx="3377952" cy="2533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3522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Cestovní ruch </a:t>
            </a:r>
          </a:p>
          <a:p>
            <a:pPr marL="0" indent="0">
              <a:buNone/>
            </a:pPr>
            <a:r>
              <a:rPr lang="cs-CZ" dirty="0"/>
              <a:t>Maďarsko je mnoha lidmi vnímáno jako země lázní, vína a ostrých jídel. </a:t>
            </a:r>
          </a:p>
          <a:p>
            <a:pPr marL="0" indent="0">
              <a:buNone/>
            </a:pPr>
            <a:r>
              <a:rPr lang="cs-CZ" dirty="0" smtClean="0"/>
              <a:t>Turisté </a:t>
            </a:r>
            <a:r>
              <a:rPr lang="cs-CZ" dirty="0"/>
              <a:t>mají z velké části zamířeno k </a:t>
            </a:r>
            <a:r>
              <a:rPr lang="cs-CZ" b="1" dirty="0"/>
              <a:t>Balatonu</a:t>
            </a:r>
            <a:r>
              <a:rPr lang="cs-CZ" dirty="0"/>
              <a:t> a do hlavního města </a:t>
            </a:r>
            <a:r>
              <a:rPr lang="cs-CZ" b="1" dirty="0"/>
              <a:t>Budapeště</a:t>
            </a:r>
            <a:r>
              <a:rPr lang="cs-CZ" dirty="0"/>
              <a:t>. Mezi nejznámější památky hlavního města </a:t>
            </a:r>
            <a:r>
              <a:rPr lang="cs-CZ" dirty="0" smtClean="0"/>
              <a:t>patří </a:t>
            </a:r>
            <a:r>
              <a:rPr lang="cs-CZ" b="1" dirty="0">
                <a:hlinkClick r:id="rId2" tooltip="Országház"/>
              </a:rPr>
              <a:t>budova </a:t>
            </a:r>
            <a:r>
              <a:rPr lang="cs-CZ" b="1" dirty="0" smtClean="0">
                <a:hlinkClick r:id="rId2" tooltip="Országház"/>
              </a:rPr>
              <a:t>parlamentu</a:t>
            </a:r>
            <a:r>
              <a:rPr lang="cs-CZ" dirty="0"/>
              <a:t>,</a:t>
            </a:r>
            <a:r>
              <a:rPr lang="cs-CZ" dirty="0" smtClean="0"/>
              <a:t> </a:t>
            </a:r>
            <a:r>
              <a:rPr lang="cs-CZ" dirty="0" smtClean="0">
                <a:hlinkClick r:id="rId3" tooltip="Budínský hrad"/>
              </a:rPr>
              <a:t>Budínský </a:t>
            </a:r>
            <a:r>
              <a:rPr lang="cs-CZ" dirty="0">
                <a:hlinkClick r:id="rId3" tooltip="Budínský hrad"/>
              </a:rPr>
              <a:t>hrad</a:t>
            </a:r>
            <a:r>
              <a:rPr lang="cs-CZ" dirty="0"/>
              <a:t> a </a:t>
            </a:r>
            <a:r>
              <a:rPr lang="cs-CZ" b="1" dirty="0">
                <a:hlinkClick r:id="rId4" tooltip="Rybářská bašta"/>
              </a:rPr>
              <a:t>Rybářská </a:t>
            </a:r>
            <a:r>
              <a:rPr lang="cs-CZ" b="1" dirty="0" smtClean="0">
                <a:hlinkClick r:id="rId4" tooltip="Rybářská bašta"/>
              </a:rPr>
              <a:t>bašta</a:t>
            </a:r>
            <a:r>
              <a:rPr lang="cs-CZ" dirty="0"/>
              <a:t>,</a:t>
            </a:r>
            <a:r>
              <a:rPr lang="cs-CZ" dirty="0" smtClean="0"/>
              <a:t> zábavní </a:t>
            </a:r>
            <a:r>
              <a:rPr lang="cs-CZ" dirty="0"/>
              <a:t>park </a:t>
            </a:r>
            <a:r>
              <a:rPr lang="cs-CZ" dirty="0">
                <a:hlinkClick r:id="rId5" tooltip="Vidám park"/>
              </a:rPr>
              <a:t>Vidám park</a:t>
            </a:r>
            <a:r>
              <a:rPr lang="cs-CZ" dirty="0"/>
              <a:t> s horskou </a:t>
            </a:r>
            <a:r>
              <a:rPr lang="cs-CZ" dirty="0" smtClean="0"/>
              <a:t>dráhou. Budapešť je považován za jedno z největších lázeňských měst na světě. Széchenyi Gyógyfürdő je slavný lázeňský komplex v Budapešti.</a:t>
            </a:r>
          </a:p>
        </p:txBody>
      </p:sp>
    </p:spTree>
    <p:extLst>
      <p:ext uri="{BB962C8B-B14F-4D97-AF65-F5344CB8AC3E}">
        <p14:creationId xmlns:p14="http://schemas.microsoft.com/office/powerpoint/2010/main" val="3137685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273" y="439797"/>
            <a:ext cx="4585713" cy="3043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036" y="3573016"/>
            <a:ext cx="4231911" cy="3173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5402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72454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/>
              <a:t>Neopomenutelnou </a:t>
            </a:r>
            <a:r>
              <a:rPr lang="cs-CZ" dirty="0"/>
              <a:t>součástí </a:t>
            </a:r>
            <a:r>
              <a:rPr lang="cs-CZ" b="1" dirty="0"/>
              <a:t>maďarské kultury </a:t>
            </a:r>
            <a:r>
              <a:rPr lang="cs-CZ" dirty="0"/>
              <a:t>je </a:t>
            </a:r>
            <a:r>
              <a:rPr lang="cs-CZ" b="1" dirty="0" smtClean="0"/>
              <a:t>maďarská </a:t>
            </a:r>
            <a:r>
              <a:rPr lang="cs-CZ" b="1" dirty="0"/>
              <a:t>kuchyně</a:t>
            </a:r>
            <a:r>
              <a:rPr lang="cs-CZ" dirty="0"/>
              <a:t>. Snad nejznámějším prvkem maďarské kuchyně je paprika, </a:t>
            </a:r>
            <a:r>
              <a:rPr lang="cs-CZ" dirty="0" smtClean="0"/>
              <a:t>bez ní </a:t>
            </a:r>
            <a:r>
              <a:rPr lang="cs-CZ" dirty="0"/>
              <a:t>by byla nepředstavitelná </a:t>
            </a:r>
            <a:r>
              <a:rPr lang="cs-CZ" dirty="0">
                <a:hlinkClick r:id="rId2" tooltip="Gulášová polévka"/>
              </a:rPr>
              <a:t>gulášová polévka</a:t>
            </a:r>
            <a:r>
              <a:rPr lang="cs-CZ" dirty="0"/>
              <a:t>, </a:t>
            </a:r>
            <a:r>
              <a:rPr lang="cs-CZ" dirty="0">
                <a:hlinkClick r:id="rId3" tooltip="Perkelt"/>
              </a:rPr>
              <a:t>perkelty</a:t>
            </a:r>
            <a:r>
              <a:rPr lang="cs-CZ" dirty="0"/>
              <a:t>, </a:t>
            </a:r>
            <a:r>
              <a:rPr lang="cs-CZ" dirty="0" smtClean="0"/>
              <a:t>paprikáš,, </a:t>
            </a:r>
            <a:r>
              <a:rPr lang="cs-CZ" dirty="0"/>
              <a:t>rybářská polévka "</a:t>
            </a:r>
            <a:r>
              <a:rPr lang="cs-CZ" dirty="0">
                <a:hlinkClick r:id="rId4" tooltip="Halászlé"/>
              </a:rPr>
              <a:t>halászlé</a:t>
            </a:r>
            <a:r>
              <a:rPr lang="cs-CZ" dirty="0" smtClean="0"/>
              <a:t>", </a:t>
            </a:r>
            <a:r>
              <a:rPr lang="cs-CZ" dirty="0" smtClean="0">
                <a:hlinkClick r:id="rId5" tooltip="Čabajská klobása"/>
              </a:rPr>
              <a:t>čabajka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Přílohou </a:t>
            </a:r>
            <a:r>
              <a:rPr lang="cs-CZ" dirty="0"/>
              <a:t>k masitým pokrmům jsou nudle a </a:t>
            </a:r>
            <a:r>
              <a:rPr lang="cs-CZ" dirty="0">
                <a:hlinkClick r:id="rId6" tooltip="Halušky"/>
              </a:rPr>
              <a:t>halušky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Z </a:t>
            </a:r>
            <a:r>
              <a:rPr lang="cs-CZ" dirty="0"/>
              <a:t>polévek je častá fazolová s </a:t>
            </a:r>
            <a:r>
              <a:rPr lang="cs-CZ" dirty="0" smtClean="0"/>
              <a:t>uzeninou a studené </a:t>
            </a:r>
            <a:r>
              <a:rPr lang="cs-CZ" dirty="0"/>
              <a:t>ovocné polévky se smetanou, zejména višňová.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Polévky </a:t>
            </a:r>
            <a:r>
              <a:rPr lang="cs-CZ" dirty="0"/>
              <a:t>jsou husté a vydatné</a:t>
            </a:r>
            <a:r>
              <a:rPr lang="cs-CZ" dirty="0" smtClean="0"/>
              <a:t>, proto se po </a:t>
            </a:r>
            <a:r>
              <a:rPr lang="cs-CZ" dirty="0"/>
              <a:t>nich </a:t>
            </a:r>
            <a:r>
              <a:rPr lang="cs-CZ" dirty="0" smtClean="0"/>
              <a:t>jí už </a:t>
            </a:r>
            <a:r>
              <a:rPr lang="cs-CZ" dirty="0"/>
              <a:t>jen </a:t>
            </a:r>
            <a:r>
              <a:rPr lang="cs-CZ" dirty="0" smtClean="0"/>
              <a:t>moučníky (štrůdly, koláče a palačinky). </a:t>
            </a:r>
          </a:p>
          <a:p>
            <a:pPr marL="0" indent="0">
              <a:buNone/>
            </a:pPr>
            <a:r>
              <a:rPr lang="cs-CZ" dirty="0" smtClean="0"/>
              <a:t>Z </a:t>
            </a:r>
            <a:r>
              <a:rPr lang="cs-CZ" dirty="0"/>
              <a:t>nápojů je nejznámější maďarské víno, hlavně </a:t>
            </a:r>
            <a:r>
              <a:rPr lang="cs-CZ" dirty="0">
                <a:hlinkClick r:id="rId7" tooltip="Tokajské víno"/>
              </a:rPr>
              <a:t>tokajské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8203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1"/>
            <a:ext cx="4618856" cy="4968552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Rubikova kostka</a:t>
            </a:r>
            <a:r>
              <a:rPr lang="cs-CZ" dirty="0"/>
              <a:t> je mechanický hlavolam, který se stal hitem přelomu 70. a 80. let 20. století, kdy byl vyráběn </a:t>
            </a:r>
            <a:r>
              <a:rPr lang="cs-CZ" dirty="0" smtClean="0"/>
              <a:t>    v </a:t>
            </a:r>
            <a:r>
              <a:rPr lang="cs-CZ" dirty="0"/>
              <a:t>milionových sériích.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Vynalezl </a:t>
            </a:r>
            <a:r>
              <a:rPr lang="cs-CZ" dirty="0"/>
              <a:t>jej v roce 1974 maďarský sochař a architekt Ernő Rubik.</a:t>
            </a:r>
          </a:p>
        </p:txBody>
      </p:sp>
      <p:pic>
        <p:nvPicPr>
          <p:cNvPr id="1026" name="Picture 2" descr="C:\Users\Marcela\Desktop\IMG_616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t="16778" r="25871" b="11744"/>
          <a:stretch/>
        </p:blipFill>
        <p:spPr bwMode="auto">
          <a:xfrm>
            <a:off x="4980740" y="1988840"/>
            <a:ext cx="3456384" cy="3105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88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618856" cy="49006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21744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Kolik sousedů má </a:t>
            </a:r>
            <a:r>
              <a:rPr lang="cs-CZ" dirty="0"/>
              <a:t>M</a:t>
            </a:r>
            <a:r>
              <a:rPr lang="cs-CZ" dirty="0" smtClean="0"/>
              <a:t>aďarsko?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 kterým z nich má nejdelší hranici?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se jmenuje hlavní město </a:t>
            </a:r>
            <a:r>
              <a:rPr lang="cs-CZ" dirty="0"/>
              <a:t>M</a:t>
            </a:r>
            <a:r>
              <a:rPr lang="cs-CZ" dirty="0" smtClean="0"/>
              <a:t>aďarska?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 které řece leží?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Čemu se říká maďarské moře?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Jaká je maďarská měna?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Znáš typické maďarské jídlo?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se jmenuje známý hlavolam 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0713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21744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7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 Slovenskem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Budapešť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 Dunaji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Jezeru </a:t>
            </a:r>
            <a:r>
              <a:rPr lang="cs-CZ" dirty="0"/>
              <a:t>B</a:t>
            </a:r>
            <a:r>
              <a:rPr lang="cs-CZ" dirty="0" smtClean="0"/>
              <a:t>alaton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Forint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Guláš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Rubikova kostka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272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352928" cy="566124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http://cs.wikipedia.org/wiki/Soubor:Flag_of_Hungary.svg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http://cs.wikipedia.org/wiki/Soubor:Mapa_Ma%C4%8Farska.PNG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http://commons.wikimedia.org/wiki/File:BudapestDSCN3852.JPG?uselang=cs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http://cs.wikipedia.org/wiki/Ma%C4%8Farsko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http://commons.wikimedia.org/wiki/File:Debrecen_l%C3%A1tk%C3%A9pe.jpg?uselang=cs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http://commons.wikimedia.org/wiki/File:Szinva_Terrace_2.jpg?uselang=cs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http://commons.wikimedia.org/wiki/File:Szeged_dom.jpg?uselang=cs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http://commons.wikimedia.org/wiki/File:Gy%C5%91r-B%C3%A9csi_kapu_t%C3%A9r.jpg?uselang=cs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http://commons.wikimedia.org/wiki/File:05-04-07_1521.jpg?uselang=cs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http://cs.wikipedia.org/wiki/Soubor:Velence_Lake_Hungary.jpg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</a:t>
            </a:r>
            <a:r>
              <a:rPr lang="cs-CZ" sz="1800" dirty="0" smtClean="0"/>
              <a:t>://commons.wikimedia.org/wiki/File:Balaton</a:t>
            </a:r>
            <a:r>
              <a:rPr lang="cs-CZ" sz="1800" dirty="0"/>
              <a:t>_(Plattensee)_020.JPG?uselang=cs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http://cs.wikipedia.org/wiki/Soubor:Wachau_west_of_Aggstein.JPG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http://commons.wikimedia.org/wiki/File:Kett%C5%91s-K%C3%B6r%C3%B6s_Dobozn%C3%A1l,_t%C3%A9len.jpg?uselang=cs</a:t>
            </a:r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192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63093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http://cs.wikipedia.org/wiki/Soubor:Hortob%C3%A1gy.jpg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http://commons.wikimedia.org/wiki/File:P%C3%A9csi_t%C3%B3.JPG?uselang=cs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http</a:t>
            </a:r>
            <a:r>
              <a:rPr lang="cs-CZ" sz="1800" dirty="0"/>
              <a:t>://commons.wikimedia.org/wiki/File:Strand_csongrad.JPG?uselang=cs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http://cs.wikipedia.org/wiki/Soubor:Forints.jpg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http://cs.wikipedia.org/wiki/Soubor:Parliament-Hungary.jpg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http://cs.wikipedia.org/wiki/Soubor:Fishermansbastion.JPG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Vlastní fotografie</a:t>
            </a:r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[cit. </a:t>
            </a:r>
            <a:r>
              <a:rPr lang="cs-CZ" sz="1800" dirty="0" smtClean="0"/>
              <a:t>2013-05-31]. 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331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682</Words>
  <Application>Microsoft Office PowerPoint</Application>
  <PresentationFormat>Předvádění na obrazovce (4:3)</PresentationFormat>
  <Paragraphs>112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Odpověz na otázky</vt:lpstr>
      <vt:lpstr>Prezentace aplikace PowerPoint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34</cp:revision>
  <dcterms:created xsi:type="dcterms:W3CDTF">2012-08-20T19:24:43Z</dcterms:created>
  <dcterms:modified xsi:type="dcterms:W3CDTF">2013-06-10T16:52:30Z</dcterms:modified>
</cp:coreProperties>
</file>