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3" r:id="rId2"/>
    <p:sldId id="274" r:id="rId3"/>
    <p:sldId id="256" r:id="rId4"/>
    <p:sldId id="257" r:id="rId5"/>
    <p:sldId id="270" r:id="rId6"/>
    <p:sldId id="269" r:id="rId7"/>
    <p:sldId id="258" r:id="rId8"/>
    <p:sldId id="259" r:id="rId9"/>
    <p:sldId id="262" r:id="rId10"/>
    <p:sldId id="263" r:id="rId11"/>
    <p:sldId id="261" r:id="rId12"/>
    <p:sldId id="266" r:id="rId13"/>
    <p:sldId id="267" r:id="rId14"/>
    <p:sldId id="277" r:id="rId15"/>
    <p:sldId id="278" r:id="rId16"/>
    <p:sldId id="27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E74B"/>
    <a:srgbClr val="F05334"/>
    <a:srgbClr val="E6F45E"/>
    <a:srgbClr val="F757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9B65A-CE49-4508-A3DB-F1662B34E88D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F8605F-B734-440F-82F3-63C7509FCDF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743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F8605F-B734-440F-82F3-63C7509FCDF5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1725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72A2877-9562-49E2-9894-F0FD0132520E}" type="slidenum">
              <a:rPr lang="cs-CZ" smtClean="0"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88372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2480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2953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2635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465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21688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552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437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7307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60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2827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04095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1">
                <a:lumMod val="65000"/>
                <a:lumOff val="35000"/>
              </a:schemeClr>
            </a:gs>
            <a:gs pos="50000">
              <a:srgbClr val="F05334"/>
            </a:gs>
            <a:gs pos="100000">
              <a:srgbClr val="E7E74B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3F1E41-664B-424E-8068-E35DCB5B82F0}" type="datetimeFigureOut">
              <a:rPr lang="cs-CZ" smtClean="0"/>
              <a:t>18.6.2013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0E745-C2EF-470D-BD2A-ACD7C76A3FC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47944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a/Flag_of_Germany.sv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Berl%C3%ADn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%C3%A1padn%C3%AD_N%C4%9Bmecko" TargetMode="External"/><Relationship Id="rId2" Type="http://schemas.openxmlformats.org/officeDocument/2006/relationships/hyperlink" Target="http://cs.wikipedia.org/wiki/N%C4%9Bmeck%C3%A1_demokratick%C3%A1_republik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Z%C3%A1padn%C3%AD_Berl%C3%ADn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Bavorsk%C3%BD_les" TargetMode="External"/><Relationship Id="rId3" Type="http://schemas.openxmlformats.org/officeDocument/2006/relationships/hyperlink" Target="http://cs.wikipedia.org/wiki/Alpy" TargetMode="External"/><Relationship Id="rId7" Type="http://schemas.openxmlformats.org/officeDocument/2006/relationships/hyperlink" Target="http://cs.wikipedia.org/wiki/Gro%C3%9Fer_Arber" TargetMode="External"/><Relationship Id="rId2" Type="http://schemas.openxmlformats.org/officeDocument/2006/relationships/hyperlink" Target="http://cs.wikipedia.org/wiki/St%C5%99edon%C4%9Bmeck%C3%A1_vyso%C4%8Din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Feldberg" TargetMode="External"/><Relationship Id="rId5" Type="http://schemas.openxmlformats.org/officeDocument/2006/relationships/hyperlink" Target="http://cs.wikipedia.org/wiki/Schwarzwald" TargetMode="External"/><Relationship Id="rId10" Type="http://schemas.openxmlformats.org/officeDocument/2006/relationships/image" Target="../media/image8.png"/><Relationship Id="rId4" Type="http://schemas.openxmlformats.org/officeDocument/2006/relationships/hyperlink" Target="http://cs.wikipedia.org/wiki/Zugspitze" TargetMode="External"/><Relationship Id="rId9" Type="http://schemas.openxmlformats.org/officeDocument/2006/relationships/hyperlink" Target="http://cs.wikipedia.org/wiki/Harz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R%C3%BDn" TargetMode="External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dra" TargetMode="External"/><Relationship Id="rId5" Type="http://schemas.openxmlformats.org/officeDocument/2006/relationships/hyperlink" Target="http://cs.wikipedia.org/wiki/Labe" TargetMode="External"/><Relationship Id="rId4" Type="http://schemas.openxmlformats.org/officeDocument/2006/relationships/hyperlink" Target="http://cs.wikipedia.org/wiki/Dunaj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nichov" TargetMode="External"/><Relationship Id="rId7" Type="http://schemas.openxmlformats.org/officeDocument/2006/relationships/image" Target="../media/image12.png"/><Relationship Id="rId2" Type="http://schemas.openxmlformats.org/officeDocument/2006/relationships/hyperlink" Target="http://cs.wikipedia.org/wiki/Hamburk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://cs.wikipedia.org/wiki/Frankfurt_nad_Mohanem" TargetMode="External"/><Relationship Id="rId4" Type="http://schemas.openxmlformats.org/officeDocument/2006/relationships/hyperlink" Target="http://cs.wikipedia.org/wiki/Kol%C3%ADn_nad_R%C3%BDne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Romantismus" TargetMode="External"/><Relationship Id="rId3" Type="http://schemas.openxmlformats.org/officeDocument/2006/relationships/hyperlink" Target="http://cs.wikipedia.org/wiki/Friedrich_Schiller" TargetMode="External"/><Relationship Id="rId7" Type="http://schemas.openxmlformats.org/officeDocument/2006/relationships/hyperlink" Target="http://cs.wikipedia.org/wiki/Klasicismus" TargetMode="External"/><Relationship Id="rId2" Type="http://schemas.openxmlformats.org/officeDocument/2006/relationships/hyperlink" Target="http://cs.wikipedia.org/wiki/Johann_Wolfgang_von_Goeth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aroko" TargetMode="External"/><Relationship Id="rId11" Type="http://schemas.openxmlformats.org/officeDocument/2006/relationships/image" Target="../media/image13.png"/><Relationship Id="rId5" Type="http://schemas.openxmlformats.org/officeDocument/2006/relationships/hyperlink" Target="http://cs.wikipedia.org/wiki/Thomas_Mann" TargetMode="External"/><Relationship Id="rId10" Type="http://schemas.openxmlformats.org/officeDocument/2006/relationships/hyperlink" Target="http://cs.wikipedia.org/wiki/Albrecht_D%C3%BCrer" TargetMode="External"/><Relationship Id="rId4" Type="http://schemas.openxmlformats.org/officeDocument/2006/relationships/hyperlink" Target="http://cs.wikipedia.org/wiki/Brat%C5%99i_Grimmov%C3%A9" TargetMode="External"/><Relationship Id="rId9" Type="http://schemas.openxmlformats.org/officeDocument/2006/relationships/hyperlink" Target="http://cs.wikipedia.org/wiki/Modern%C3%AD_um%C4%9Bn%C3%AD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hyperlink" Target="http://cs.wikipedia.org/wiki/Heidelberg" TargetMode="External"/><Relationship Id="rId7" Type="http://schemas.openxmlformats.org/officeDocument/2006/relationships/image" Target="../media/image15.png"/><Relationship Id="rId2" Type="http://schemas.openxmlformats.org/officeDocument/2006/relationships/hyperlink" Target="http://cs.wikipedia.org/wiki/Neuschwanstein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hyperlink" Target="http://cs.wikipedia.org/wiki/Rothenburg_ob_der_Tauber" TargetMode="External"/><Relationship Id="rId4" Type="http://schemas.openxmlformats.org/officeDocument/2006/relationships/hyperlink" Target="http://cs.wikipedia.org/wiki/Pam%C3%A1tn%C3%ADk_Walhalla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359560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VY_32_INOVACE_08_PUTOVÁNÍ</a:t>
                      </a:r>
                      <a:r>
                        <a:rPr lang="cs-CZ" sz="13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PO EVROPĚ</a:t>
                      </a:r>
                      <a:r>
                        <a:rPr lang="cs-CZ" sz="13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_NĚMECKO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4877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5923912"/>
              </p:ext>
            </p:extLst>
          </p:nvPr>
        </p:nvGraphicFramePr>
        <p:xfrm>
          <a:off x="1431335" y="1844824"/>
          <a:ext cx="6281329" cy="4440774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36262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určena pro žáky 5. ročníku a slouží k doplnění učiva o Evropě.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OČEKÁVANÝ VÝSTUP:</a:t>
                      </a:r>
                      <a:endParaRPr lang="cs-CZ" sz="8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Určí polohu státu v Evropě a uvede některé zajímavosti.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Berlín,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Zugspitze, Rýn, Dunaj, Labe, Odra, Hamburg, Mnichov, Kolín nad Rýnem, Frankfurt nad Mohanem,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Neuschwanstein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Kombinace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29011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375901"/>
            <a:ext cx="4385578" cy="470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Soubor:Flag of Germany.sv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11" y="3405485"/>
            <a:ext cx="3289417" cy="197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944307" y="1963300"/>
            <a:ext cx="2669824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 smtClean="0"/>
              <a:t>NĚMECKO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144050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59086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Německo</a:t>
            </a:r>
            <a:r>
              <a:rPr lang="cs-CZ" dirty="0"/>
              <a:t> (oficiální název </a:t>
            </a:r>
            <a:r>
              <a:rPr lang="cs-CZ" b="1" dirty="0"/>
              <a:t>Spolková republika Německo</a:t>
            </a:r>
            <a:r>
              <a:rPr lang="cs-CZ" dirty="0"/>
              <a:t>, zkratka </a:t>
            </a:r>
            <a:r>
              <a:rPr lang="cs-CZ" b="1" dirty="0" smtClean="0"/>
              <a:t>SRN </a:t>
            </a:r>
            <a:r>
              <a:rPr lang="cs-CZ" dirty="0" smtClean="0"/>
              <a:t>je </a:t>
            </a:r>
            <a:r>
              <a:rPr lang="cs-CZ" dirty="0"/>
              <a:t>středoevropský stát.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severu sousedí s Dánskem, omývá jej </a:t>
            </a:r>
            <a:r>
              <a:rPr lang="cs-CZ" dirty="0" smtClean="0"/>
              <a:t>Severní </a:t>
            </a:r>
            <a:r>
              <a:rPr lang="cs-CZ" dirty="0"/>
              <a:t>moře a Baltské moře, na východě sousedí s Polskem a Českem, na jihu s Rakouskem a Švýcarskem a na západě s Francií, Lucemburskem, Belgií a Nizozemskem.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Ú</a:t>
            </a:r>
            <a:r>
              <a:rPr lang="cs-CZ" dirty="0" smtClean="0"/>
              <a:t>zemí </a:t>
            </a:r>
            <a:r>
              <a:rPr lang="cs-CZ" dirty="0"/>
              <a:t>státu se nachází v mírném podnebném pásu.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Německo </a:t>
            </a:r>
            <a:r>
              <a:rPr lang="cs-CZ" dirty="0"/>
              <a:t>má necelých 82 milionů obyvatel, což z něj činí nejlidnatější stát Evropské unie.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57830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Hlavním městem je </a:t>
            </a:r>
            <a:r>
              <a:rPr lang="cs-CZ" dirty="0" smtClean="0">
                <a:hlinkClick r:id="rId2" tooltip="Berlín"/>
              </a:rPr>
              <a:t>Berlín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28" y="1234783"/>
            <a:ext cx="3632448" cy="27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676" y="4365103"/>
            <a:ext cx="5322168" cy="2088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38" y="1263058"/>
            <a:ext cx="3659613" cy="27447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4755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7859216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V roce 1939 rozpoutalo Německo 2. světovou válku, která trvala do roku 1945 a byla největší válkou historie. </a:t>
            </a:r>
          </a:p>
          <a:p>
            <a:pPr marL="0" indent="0">
              <a:buNone/>
            </a:pPr>
            <a:r>
              <a:rPr lang="cs-CZ" dirty="0"/>
              <a:t>V roce 1949 bylo Německo rozděleno na dva státy, </a:t>
            </a:r>
            <a:r>
              <a:rPr lang="cs-CZ" dirty="0">
                <a:hlinkClick r:id="rId2" tooltip="Německá demokratická republika"/>
              </a:rPr>
              <a:t>Německou demokratickou republiku</a:t>
            </a:r>
            <a:r>
              <a:rPr lang="cs-CZ" dirty="0"/>
              <a:t> a </a:t>
            </a:r>
            <a:r>
              <a:rPr lang="cs-CZ" dirty="0">
                <a:hlinkClick r:id="rId3" tooltip="Západní Německo"/>
              </a:rPr>
              <a:t>Německou spolkovou republiku</a:t>
            </a:r>
            <a:r>
              <a:rPr lang="cs-CZ" dirty="0"/>
              <a:t> a jeden zvláštní politický útvar </a:t>
            </a:r>
            <a:r>
              <a:rPr lang="cs-CZ" dirty="0">
                <a:hlinkClick r:id="rId4" tooltip="Západní Berlín"/>
              </a:rPr>
              <a:t>Západní Berlín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 </a:t>
            </a:r>
            <a:r>
              <a:rPr lang="cs-CZ" dirty="0"/>
              <a:t>jejich sjednocení došlo v roce 1990.</a:t>
            </a:r>
          </a:p>
          <a:p>
            <a:pPr marL="0" indent="0">
              <a:buNone/>
            </a:pPr>
            <a:r>
              <a:rPr lang="cs-CZ" dirty="0" smtClean="0"/>
              <a:t>Německou </a:t>
            </a:r>
            <a:r>
              <a:rPr lang="cs-CZ" dirty="0"/>
              <a:t>měnou je euro, které v roce 2002 nahradilo německou marku.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9265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496944" cy="65253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/>
              <a:t>Hlavními geomorfologickými celky Německa </a:t>
            </a:r>
            <a:r>
              <a:rPr lang="cs-CZ" b="1" dirty="0" smtClean="0"/>
              <a:t>Severoněmecká </a:t>
            </a:r>
            <a:r>
              <a:rPr lang="cs-CZ" b="1" dirty="0"/>
              <a:t>nížina</a:t>
            </a:r>
            <a:r>
              <a:rPr lang="cs-CZ" dirty="0"/>
              <a:t>, </a:t>
            </a:r>
            <a:r>
              <a:rPr lang="cs-CZ" dirty="0">
                <a:hlinkClick r:id="rId2" tooltip="Středoněmecká vysočina"/>
              </a:rPr>
              <a:t>Středoněmecká vysočina</a:t>
            </a:r>
            <a:r>
              <a:rPr lang="cs-CZ" dirty="0"/>
              <a:t>, alpské předhůří a velehorské pásmo </a:t>
            </a:r>
            <a:r>
              <a:rPr lang="cs-CZ" dirty="0" smtClean="0">
                <a:hlinkClick r:id="rId3" tooltip="Alpy"/>
              </a:rPr>
              <a:t>Alp</a:t>
            </a:r>
            <a:r>
              <a:rPr lang="cs-CZ" dirty="0" smtClean="0"/>
              <a:t>,</a:t>
            </a:r>
            <a:r>
              <a:rPr lang="cs-CZ" dirty="0"/>
              <a:t> </a:t>
            </a:r>
            <a:r>
              <a:rPr lang="cs-CZ" dirty="0" smtClean="0"/>
              <a:t>kde leží </a:t>
            </a:r>
            <a:r>
              <a:rPr lang="cs-CZ" dirty="0"/>
              <a:t>nejvyšší hora </a:t>
            </a:r>
            <a:r>
              <a:rPr lang="cs-CZ" dirty="0" smtClean="0"/>
              <a:t>– </a:t>
            </a:r>
            <a:r>
              <a:rPr lang="cs-CZ" dirty="0">
                <a:hlinkClick r:id="rId4" tooltip="Zugspitze"/>
              </a:rPr>
              <a:t>Zugspitze</a:t>
            </a:r>
            <a:r>
              <a:rPr lang="cs-CZ" dirty="0"/>
              <a:t> o </a:t>
            </a:r>
            <a:r>
              <a:rPr lang="cs-CZ" dirty="0" smtClean="0"/>
              <a:t>výšce </a:t>
            </a:r>
            <a:r>
              <a:rPr lang="cs-CZ" dirty="0"/>
              <a:t>2962 </a:t>
            </a:r>
            <a:r>
              <a:rPr lang="cs-CZ" dirty="0" smtClean="0"/>
              <a:t>m n.m. </a:t>
            </a:r>
          </a:p>
          <a:p>
            <a:pPr marL="0" indent="0">
              <a:buNone/>
            </a:pPr>
            <a:r>
              <a:rPr lang="cs-CZ" dirty="0" smtClean="0"/>
              <a:t>Ve</a:t>
            </a:r>
            <a:r>
              <a:rPr lang="cs-CZ" dirty="0"/>
              <a:t> </a:t>
            </a:r>
            <a:r>
              <a:rPr lang="cs-CZ" dirty="0" smtClean="0">
                <a:hlinkClick r:id="rId5" tooltip="Schwarzwald"/>
              </a:rPr>
              <a:t>Schwarzwaldu</a:t>
            </a:r>
            <a:r>
              <a:rPr lang="cs-CZ" dirty="0" smtClean="0"/>
              <a:t> je </a:t>
            </a:r>
            <a:r>
              <a:rPr lang="cs-CZ" dirty="0"/>
              <a:t>1493 metrů vysoký </a:t>
            </a:r>
            <a:r>
              <a:rPr lang="cs-CZ" dirty="0">
                <a:hlinkClick r:id="rId6" tooltip="Feldberg"/>
              </a:rPr>
              <a:t>Feldberg</a:t>
            </a:r>
            <a:r>
              <a:rPr lang="cs-CZ" dirty="0"/>
              <a:t>, následován 1456 metrů vysokým </a:t>
            </a:r>
            <a:r>
              <a:rPr lang="cs-CZ" b="1" dirty="0">
                <a:hlinkClick r:id="rId7" tooltip="Großer Arber"/>
              </a:rPr>
              <a:t>Großer Arber</a:t>
            </a:r>
            <a:r>
              <a:rPr lang="cs-CZ" b="1" dirty="0"/>
              <a:t> </a:t>
            </a:r>
            <a:r>
              <a:rPr lang="cs-CZ" dirty="0"/>
              <a:t>v </a:t>
            </a:r>
            <a:r>
              <a:rPr lang="cs-CZ" dirty="0">
                <a:hlinkClick r:id="rId8" tooltip="Bavorský les"/>
              </a:rPr>
              <a:t>Bavorském lese</a:t>
            </a:r>
            <a:r>
              <a:rPr lang="cs-CZ" dirty="0"/>
              <a:t>. Vrcholy </a:t>
            </a:r>
            <a:r>
              <a:rPr lang="cs-CZ" dirty="0" smtClean="0"/>
              <a:t>vyšší </a:t>
            </a:r>
            <a:r>
              <a:rPr lang="cs-CZ" dirty="0"/>
              <a:t>než 1000 metrů mají </a:t>
            </a:r>
            <a:r>
              <a:rPr lang="cs-CZ" dirty="0" smtClean="0"/>
              <a:t>i Krušné hory a </a:t>
            </a:r>
            <a:r>
              <a:rPr lang="cs-CZ" dirty="0"/>
              <a:t>pohoří </a:t>
            </a:r>
            <a:r>
              <a:rPr lang="cs-CZ" dirty="0" smtClean="0">
                <a:hlinkClick r:id="rId9" tooltip="Harz"/>
              </a:rPr>
              <a:t>Harz</a:t>
            </a:r>
            <a:r>
              <a:rPr lang="cs-CZ" dirty="0" smtClean="0"/>
              <a:t>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365104"/>
            <a:ext cx="7620000" cy="203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2543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352928" cy="64533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Území Německa odvodňují z největší části řeky </a:t>
            </a:r>
            <a:r>
              <a:rPr lang="cs-CZ" b="1" dirty="0"/>
              <a:t>Rýn, Dunaj, Labe, Odra, Wesera a Emže. </a:t>
            </a:r>
            <a:r>
              <a:rPr lang="cs-CZ" dirty="0"/>
              <a:t>Německé území je odvodňováno do </a:t>
            </a:r>
            <a:r>
              <a:rPr lang="cs-CZ" b="1" dirty="0"/>
              <a:t>Severního moře, Baltského moře a Černého moře.</a:t>
            </a:r>
            <a:r>
              <a:rPr lang="cs-CZ" dirty="0"/>
              <a:t> Přes německé území vede </a:t>
            </a:r>
            <a:r>
              <a:rPr lang="cs-CZ" b="1" dirty="0"/>
              <a:t>hlavní evropské rozvodí.</a:t>
            </a:r>
          </a:p>
          <a:p>
            <a:pPr marL="0" indent="0">
              <a:buNone/>
            </a:pPr>
            <a:r>
              <a:rPr lang="cs-CZ" dirty="0"/>
              <a:t>Nejvýznamnější německou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řekou </a:t>
            </a:r>
            <a:r>
              <a:rPr lang="cs-CZ" dirty="0"/>
              <a:t>je </a:t>
            </a:r>
            <a:r>
              <a:rPr lang="cs-CZ" b="1" dirty="0" smtClean="0">
                <a:hlinkClick r:id="rId3" tooltip="Rýn"/>
              </a:rPr>
              <a:t>Rýn</a:t>
            </a:r>
            <a:r>
              <a:rPr lang="cs-CZ" dirty="0"/>
              <a:t>.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jihu </a:t>
            </a:r>
            <a:r>
              <a:rPr lang="cs-CZ" dirty="0" smtClean="0"/>
              <a:t>teče </a:t>
            </a:r>
            <a:r>
              <a:rPr lang="cs-CZ" dirty="0" smtClean="0">
                <a:hlinkClick r:id="rId4" tooltip="Dunaj"/>
              </a:rPr>
              <a:t>Dunaj</a:t>
            </a:r>
            <a:r>
              <a:rPr lang="cs-CZ" dirty="0" smtClean="0"/>
              <a:t>, na </a:t>
            </a:r>
            <a:r>
              <a:rPr lang="cs-CZ" dirty="0"/>
              <a:t>východě </a:t>
            </a:r>
            <a:r>
              <a:rPr lang="cs-CZ" dirty="0" smtClean="0">
                <a:hlinkClick r:id="rId5" tooltip="Labe"/>
              </a:rPr>
              <a:t>Labe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Hranici </a:t>
            </a:r>
            <a:r>
              <a:rPr lang="cs-CZ" dirty="0"/>
              <a:t>Německa a Polska z větší části tvoří </a:t>
            </a:r>
            <a:r>
              <a:rPr lang="cs-CZ" dirty="0" smtClean="0">
                <a:hlinkClick r:id="rId6" tooltip="Odra"/>
              </a:rPr>
              <a:t>Odra</a:t>
            </a:r>
            <a:r>
              <a:rPr lang="cs-CZ" dirty="0" smtClean="0"/>
              <a:t>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39"/>
          <a:stretch/>
        </p:blipFill>
        <p:spPr bwMode="auto">
          <a:xfrm>
            <a:off x="3419872" y="3140968"/>
            <a:ext cx="4322129" cy="220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4786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6768752" cy="652534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Německo </a:t>
            </a:r>
            <a:r>
              <a:rPr lang="cs-CZ" dirty="0"/>
              <a:t>leží v mírném klimatickém pásmu</a:t>
            </a:r>
            <a:r>
              <a:rPr lang="cs-CZ" dirty="0" smtClean="0"/>
              <a:t>.</a:t>
            </a:r>
            <a:r>
              <a:rPr lang="cs-CZ" dirty="0"/>
              <a:t> Podnebí v Německu je ovlivňováno </a:t>
            </a:r>
            <a:r>
              <a:rPr lang="cs-CZ" b="1" dirty="0"/>
              <a:t>Golfským proudem</a:t>
            </a:r>
            <a:r>
              <a:rPr lang="cs-CZ" dirty="0"/>
              <a:t>, celoročně převažují příznivé </a:t>
            </a:r>
            <a:r>
              <a:rPr lang="cs-CZ" dirty="0" smtClean="0"/>
              <a:t>teploty. </a:t>
            </a:r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dnešní době je zalesněno 29,5 % území, čímž má Německo jednu z největších ploch lesa v Evropě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Největší podíl obdělané plochy slouží k pěstovaní </a:t>
            </a:r>
            <a:r>
              <a:rPr lang="cs-CZ" b="1" dirty="0" smtClean="0"/>
              <a:t>obilí</a:t>
            </a:r>
            <a:r>
              <a:rPr lang="cs-CZ" dirty="0" smtClean="0"/>
              <a:t>. Dále </a:t>
            </a:r>
            <a:r>
              <a:rPr lang="cs-CZ" dirty="0"/>
              <a:t>se pěstují </a:t>
            </a:r>
            <a:r>
              <a:rPr lang="cs-CZ" b="1" dirty="0"/>
              <a:t>brambory</a:t>
            </a:r>
            <a:r>
              <a:rPr lang="cs-CZ" dirty="0"/>
              <a:t> a </a:t>
            </a:r>
            <a:r>
              <a:rPr lang="cs-CZ" b="1" dirty="0" smtClean="0"/>
              <a:t>řepka </a:t>
            </a:r>
            <a:r>
              <a:rPr lang="cs-CZ" b="1" dirty="0"/>
              <a:t>olejná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</a:t>
            </a:r>
            <a:r>
              <a:rPr lang="cs-CZ" dirty="0"/>
              <a:t>ovocných stromů se nejčastěji vyskytují </a:t>
            </a:r>
            <a:r>
              <a:rPr lang="cs-CZ" b="1" dirty="0"/>
              <a:t>jabloně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údolí řek, </a:t>
            </a:r>
            <a:r>
              <a:rPr lang="cs-CZ" dirty="0" smtClean="0"/>
              <a:t>jsou </a:t>
            </a:r>
            <a:r>
              <a:rPr lang="cs-CZ" dirty="0"/>
              <a:t>provozovány </a:t>
            </a:r>
            <a:r>
              <a:rPr lang="cs-CZ" b="1" dirty="0"/>
              <a:t>vinice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4729"/>
          <a:stretch/>
        </p:blipFill>
        <p:spPr bwMode="auto">
          <a:xfrm>
            <a:off x="7164288" y="1343297"/>
            <a:ext cx="1537855" cy="53634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76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404664"/>
            <a:ext cx="7959456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Pět </a:t>
            </a:r>
            <a:r>
              <a:rPr lang="cs-CZ" dirty="0"/>
              <a:t>největších německých </a:t>
            </a:r>
            <a:r>
              <a:rPr lang="cs-CZ" dirty="0" smtClean="0"/>
              <a:t>měst: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Berlín </a:t>
            </a:r>
          </a:p>
          <a:p>
            <a:pPr marL="0" indent="0">
              <a:buNone/>
            </a:pPr>
            <a:r>
              <a:rPr lang="cs-CZ" b="1" dirty="0" smtClean="0">
                <a:hlinkClick r:id="rId2" tooltip="Hamburk"/>
              </a:rPr>
              <a:t>Hamburk</a:t>
            </a:r>
            <a:r>
              <a:rPr lang="cs-CZ" b="1" dirty="0" smtClean="0"/>
              <a:t> </a:t>
            </a:r>
            <a:r>
              <a:rPr lang="cs-CZ" dirty="0" smtClean="0"/>
              <a:t>                           </a:t>
            </a:r>
          </a:p>
          <a:p>
            <a:pPr marL="0" indent="0">
              <a:buNone/>
            </a:pPr>
            <a:r>
              <a:rPr lang="cs-CZ" b="1" dirty="0" smtClean="0">
                <a:hlinkClick r:id="rId3" tooltip="Mnichov"/>
              </a:rPr>
              <a:t>Mnichov</a:t>
            </a:r>
            <a:r>
              <a:rPr lang="cs-CZ" b="1" dirty="0" smtClean="0"/>
              <a:t> </a:t>
            </a:r>
            <a:r>
              <a:rPr lang="cs-CZ" dirty="0" smtClean="0"/>
              <a:t>                         </a:t>
            </a:r>
          </a:p>
          <a:p>
            <a:pPr marL="0" indent="0">
              <a:buNone/>
            </a:pPr>
            <a:r>
              <a:rPr lang="cs-CZ" dirty="0" smtClean="0">
                <a:hlinkClick r:id="rId4" tooltip="Kolín nad Rýnem"/>
              </a:rPr>
              <a:t>Kolín </a:t>
            </a:r>
            <a:r>
              <a:rPr lang="cs-CZ" dirty="0">
                <a:hlinkClick r:id="rId4" tooltip="Kolín nad Rýnem"/>
              </a:rPr>
              <a:t>nad </a:t>
            </a:r>
            <a:r>
              <a:rPr lang="cs-CZ" dirty="0" smtClean="0">
                <a:hlinkClick r:id="rId4" tooltip="Kolín nad Rýnem"/>
              </a:rPr>
              <a:t>Rýnem</a:t>
            </a:r>
            <a:r>
              <a:rPr lang="cs-CZ" dirty="0" smtClean="0"/>
              <a:t>          </a:t>
            </a:r>
          </a:p>
          <a:p>
            <a:pPr marL="0" indent="0">
              <a:buNone/>
            </a:pPr>
            <a:r>
              <a:rPr lang="cs-CZ" dirty="0" smtClean="0">
                <a:hlinkClick r:id="rId5" tooltip="Frankfurt nad Mohanem"/>
              </a:rPr>
              <a:t>Frankfurt </a:t>
            </a:r>
            <a:r>
              <a:rPr lang="cs-CZ" dirty="0">
                <a:hlinkClick r:id="rId5" tooltip="Frankfurt nad Mohanem"/>
              </a:rPr>
              <a:t>nad Mohanem</a:t>
            </a:r>
            <a:r>
              <a:rPr lang="cs-CZ" dirty="0"/>
              <a:t>,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599380"/>
            <a:ext cx="8463512" cy="177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750" y="1091619"/>
            <a:ext cx="3270626" cy="2452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473425" y="2527351"/>
            <a:ext cx="354159" cy="20344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339752" y="2924944"/>
            <a:ext cx="2345998" cy="14401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1982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49288"/>
            <a:ext cx="8229600" cy="64087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Německo </a:t>
            </a:r>
            <a:r>
              <a:rPr lang="cs-CZ" dirty="0"/>
              <a:t>je surovinově relativně chudá země, hospodářství je převážně soustředěno v sektoru </a:t>
            </a:r>
            <a:r>
              <a:rPr lang="cs-CZ" b="1" dirty="0"/>
              <a:t>průmyslu a služeb</a:t>
            </a:r>
            <a:r>
              <a:rPr lang="cs-CZ" dirty="0"/>
              <a:t>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Zemědělsky </a:t>
            </a:r>
            <a:r>
              <a:rPr lang="cs-CZ" dirty="0"/>
              <a:t>se využívá více než polovina plochy </a:t>
            </a:r>
            <a:r>
              <a:rPr lang="cs-CZ" dirty="0" smtClean="0"/>
              <a:t>státu.</a:t>
            </a:r>
          </a:p>
          <a:p>
            <a:pPr marL="0" indent="0">
              <a:buNone/>
            </a:pPr>
            <a:r>
              <a:rPr lang="cs-CZ" dirty="0" smtClean="0"/>
              <a:t>Německo </a:t>
            </a:r>
            <a:r>
              <a:rPr lang="cs-CZ" dirty="0"/>
              <a:t>je na světové špičce v </a:t>
            </a:r>
            <a:r>
              <a:rPr lang="cs-CZ" b="1" dirty="0"/>
              <a:t>automobilovém, elektrotechnickém, strojírenském a chemickém průmyslu.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00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597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Literatura</a:t>
            </a:r>
          </a:p>
          <a:p>
            <a:pPr marL="0" indent="0">
              <a:buNone/>
            </a:pPr>
            <a:r>
              <a:rPr lang="cs-CZ" dirty="0" smtClean="0"/>
              <a:t>Mezi </a:t>
            </a:r>
            <a:r>
              <a:rPr lang="cs-CZ" dirty="0"/>
              <a:t>nejvýznamnější německé autory patří básník</a:t>
            </a:r>
            <a:r>
              <a:rPr lang="cs-CZ" b="1" dirty="0"/>
              <a:t> </a:t>
            </a:r>
            <a:r>
              <a:rPr lang="cs-CZ" b="1" dirty="0">
                <a:hlinkClick r:id="rId2" tooltip="Johann Wolfgang von Goethe"/>
              </a:rPr>
              <a:t>Johann Wolfgang von Goethe</a:t>
            </a:r>
            <a:r>
              <a:rPr lang="cs-CZ" b="1" dirty="0"/>
              <a:t> </a:t>
            </a:r>
            <a:r>
              <a:rPr lang="cs-CZ" dirty="0"/>
              <a:t>a </a:t>
            </a:r>
            <a:r>
              <a:rPr lang="cs-CZ" dirty="0">
                <a:hlinkClick r:id="rId3" tooltip="Friedrich Schiller"/>
              </a:rPr>
              <a:t>Friedrich Schiller</a:t>
            </a:r>
            <a:r>
              <a:rPr lang="cs-CZ" dirty="0"/>
              <a:t>, dále též </a:t>
            </a:r>
            <a:r>
              <a:rPr lang="cs-CZ" dirty="0">
                <a:hlinkClick r:id="rId4" tooltip="Bratři Grimmové"/>
              </a:rPr>
              <a:t>bratři Grimmové</a:t>
            </a:r>
            <a:r>
              <a:rPr lang="cs-CZ" dirty="0"/>
              <a:t>;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20. století </a:t>
            </a:r>
            <a:r>
              <a:rPr lang="cs-CZ" dirty="0" smtClean="0"/>
              <a:t> např. </a:t>
            </a:r>
            <a:r>
              <a:rPr lang="cs-CZ" dirty="0" smtClean="0">
                <a:hlinkClick r:id="rId5" tooltip="Thomas Mann"/>
              </a:rPr>
              <a:t>Thomas Mann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Hudba </a:t>
            </a: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Německo </a:t>
            </a:r>
            <a:r>
              <a:rPr lang="cs-CZ" dirty="0"/>
              <a:t>mělo mnoho čelných hudebních skladatelů, počínaje </a:t>
            </a:r>
            <a:r>
              <a:rPr lang="cs-CZ" b="1" dirty="0">
                <a:hlinkClick r:id="rId6" tooltip="Baroko"/>
              </a:rPr>
              <a:t>barokem</a:t>
            </a:r>
            <a:r>
              <a:rPr lang="cs-CZ" b="1" dirty="0"/>
              <a:t>, </a:t>
            </a:r>
            <a:r>
              <a:rPr lang="cs-CZ" b="1" dirty="0">
                <a:hlinkClick r:id="rId7" tooltip="Klasicismus"/>
              </a:rPr>
              <a:t>klasikou</a:t>
            </a:r>
            <a:r>
              <a:rPr lang="cs-CZ" b="1" dirty="0"/>
              <a:t>, </a:t>
            </a:r>
            <a:r>
              <a:rPr lang="cs-CZ" b="1" dirty="0">
                <a:hlinkClick r:id="rId8" tooltip="Romantismus"/>
              </a:rPr>
              <a:t>romantikou</a:t>
            </a:r>
            <a:r>
              <a:rPr lang="cs-CZ" b="1" dirty="0"/>
              <a:t> až po </a:t>
            </a:r>
            <a:r>
              <a:rPr lang="cs-CZ" b="1" dirty="0">
                <a:hlinkClick r:id="rId9" tooltip="Moderní umění"/>
              </a:rPr>
              <a:t>modernu</a:t>
            </a:r>
            <a:r>
              <a:rPr lang="cs-CZ" b="1" dirty="0"/>
              <a:t>.</a:t>
            </a:r>
          </a:p>
          <a:p>
            <a:pPr marL="0" indent="0">
              <a:buNone/>
            </a:pPr>
            <a:r>
              <a:rPr lang="cs-CZ" b="1" dirty="0" smtClean="0"/>
              <a:t>Výtvarné </a:t>
            </a:r>
            <a:r>
              <a:rPr lang="cs-CZ" b="1" dirty="0"/>
              <a:t>umění </a:t>
            </a:r>
            <a:r>
              <a:rPr lang="cs-CZ" dirty="0" smtClean="0"/>
              <a:t>Nejvýznamnějším </a:t>
            </a:r>
            <a:r>
              <a:rPr lang="cs-CZ" dirty="0"/>
              <a:t>německým renesančním umělcem je </a:t>
            </a:r>
            <a:r>
              <a:rPr lang="cs-CZ" dirty="0">
                <a:hlinkClick r:id="rId10" tooltip="Albrecht Dürer"/>
              </a:rPr>
              <a:t>Albrecht Dürer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16832"/>
            <a:ext cx="1512167" cy="1863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383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6203032" cy="6237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Německo má bohaté a mnohotvárné dějiny </a:t>
            </a:r>
            <a:r>
              <a:rPr lang="cs-CZ" dirty="0" smtClean="0"/>
              <a:t>architektury.</a:t>
            </a:r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/>
              <a:t>seznamu UNESCO je 30 německých příspěvků ke Světovému kulturnímu </a:t>
            </a:r>
            <a:r>
              <a:rPr lang="cs-CZ" dirty="0" smtClean="0"/>
              <a:t>dědictví</a:t>
            </a:r>
            <a:r>
              <a:rPr lang="cs-CZ" dirty="0"/>
              <a:t>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Nejvyšší </a:t>
            </a:r>
            <a:r>
              <a:rPr lang="cs-CZ" dirty="0"/>
              <a:t>návštěvnost mají památky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 </a:t>
            </a:r>
            <a:r>
              <a:rPr lang="cs-CZ" dirty="0"/>
              <a:t>období německé romantiky, zámky</a:t>
            </a:r>
            <a:r>
              <a:rPr lang="cs-CZ" b="1" dirty="0"/>
              <a:t> </a:t>
            </a:r>
            <a:r>
              <a:rPr lang="cs-CZ" b="1" dirty="0">
                <a:hlinkClick r:id="rId2" tooltip="Neuschwanstein"/>
              </a:rPr>
              <a:t>Neuschwanstein</a:t>
            </a:r>
            <a:r>
              <a:rPr lang="cs-CZ" b="1" dirty="0"/>
              <a:t> </a:t>
            </a:r>
            <a:r>
              <a:rPr lang="cs-CZ" dirty="0"/>
              <a:t>a město </a:t>
            </a:r>
            <a:r>
              <a:rPr lang="cs-CZ" b="1" dirty="0">
                <a:hlinkClick r:id="rId3" tooltip="Heidelberg"/>
              </a:rPr>
              <a:t>Heidelberg</a:t>
            </a:r>
            <a:r>
              <a:rPr lang="cs-CZ" dirty="0"/>
              <a:t>, </a:t>
            </a:r>
            <a:r>
              <a:rPr lang="cs-CZ" b="1" dirty="0">
                <a:hlinkClick r:id="rId4" tooltip="Památník Walhalla"/>
              </a:rPr>
              <a:t>památník </a:t>
            </a:r>
            <a:r>
              <a:rPr lang="cs-CZ" b="1" dirty="0" smtClean="0">
                <a:hlinkClick r:id="rId4" tooltip="Památník Walhalla"/>
              </a:rPr>
              <a:t>Walhalla</a:t>
            </a:r>
            <a:endParaRPr lang="cs-CZ" b="1" dirty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Bavorsku, městská centra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/>
              <a:t>Rüdesheim am Rhein a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</a:t>
            </a:r>
            <a:r>
              <a:rPr lang="cs-CZ" dirty="0">
                <a:hlinkClick r:id="rId5" tooltip="Rothenburg ob der Tauber"/>
              </a:rPr>
              <a:t>Rothenburg ob der Tauber</a:t>
            </a:r>
            <a:r>
              <a:rPr lang="cs-CZ" dirty="0"/>
              <a:t>.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39"/>
            <a:ext cx="2448272" cy="19553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445" y="2636912"/>
            <a:ext cx="2441670" cy="18312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445" y="4648107"/>
            <a:ext cx="2582356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6549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1656184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Německo hraničí s __________   státy.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Omývá ho __________________   moře.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 město Německa je __________.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Nejvyšší pohoří jsou _____________.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Nejvýznamnější řeky jsou ________________________________.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Známí spisovatelé pohádkáři jsou ______________________________.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Neuschwanstein je ___________ zámek.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414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1656184" cy="5620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Německo hraničí s devíti   státy.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Omývá ho Severní a Baltské  moře.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Hlavní město Německa je Berlín.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Nejvyšší pohoří jsou Alpy.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Nejvýznamnější řeky jsou Rýn, Dunaj, </a:t>
            </a:r>
            <a:r>
              <a:rPr lang="cs-CZ" dirty="0"/>
              <a:t>L</a:t>
            </a:r>
            <a:r>
              <a:rPr lang="cs-CZ" dirty="0" smtClean="0"/>
              <a:t>abe.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Známí spisovatelé pohádkáři jsou bratři Grimmové.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Neuschwanstein je labutí zámek.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9432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66124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http://cs.wikipedia.org/wiki/Soubor:Flag_of_Germany.svg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http://commons.wikimedia.org/wiki/File:Germany_map.gif?uselang=cs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http://cs.wikipedia.org/wiki/N%C4%9Bmecko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http://commons.wikimedia.org/wiki/File:Berlin_Fernsehturm_C.JPG?uselang=cs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http://commons.wikimedia.org/wiki/File:Germany._Berlin_084.JPG?uselang=cs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http://commons.wikimedia.org/wiki/File:Berlin_Skyline_voll.jpg?uselang=cs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http://cs.wikipedia.org/wiki/Soubor:Velk%C3%BD_Javor_-_panorama_C.JPG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http://commons.wikimedia.org/wiki/File:Rheinblick_stromabw%C3%A4rts_bei_Duisburg-M%C3%BCndelheim.JPG?uselang=cs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http://cs.wikipedia.org/wiki/Soubor:Brassica_napus_-_K%C3%B6hler%E2%80%93s_Medizinal-Pflanzen-169.jpg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http://cs.wikipedia.org/wiki/Soubor:AlsterPanorama.jpg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http://commons.wikimedia.org/wiki/File:Muenchen-Altstadt.jpg?uselang=cs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http://cs.wikipedia.org/wiki/Soubor:Goethe_(Stieler_1828).jpg</a:t>
            </a:r>
            <a:endParaRPr lang="cs-CZ" sz="1600" dirty="0" smtClean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http://commons.wikimedia.org/wiki/File:Neuschwanstein.jpg?uselang=cs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http://cs.wikipedia.org/wiki/Soubor:Heidelberg_from_the_Castle.jpg</a:t>
            </a:r>
          </a:p>
          <a:p>
            <a:pPr>
              <a:buFont typeface="Wingdings" pitchFamily="2" charset="2"/>
              <a:buChar char="v"/>
            </a:pPr>
            <a:r>
              <a:rPr lang="cs-CZ" sz="1600" dirty="0"/>
              <a:t>http://commons.wikimedia.org/wiki/File:Walhalla_Regensburg_1900.jpg?uselang=cs</a:t>
            </a:r>
          </a:p>
          <a:p>
            <a:pPr>
              <a:buFont typeface="Wingdings" pitchFamily="2" charset="2"/>
              <a:buChar char="v"/>
            </a:pPr>
            <a:endParaRPr lang="cs-CZ" sz="1600" dirty="0" smtClean="0"/>
          </a:p>
          <a:p>
            <a:pPr>
              <a:buFont typeface="Wingdings" pitchFamily="2" charset="2"/>
              <a:buChar char="v"/>
            </a:pPr>
            <a:r>
              <a:rPr lang="cs-CZ" sz="1600" dirty="0"/>
              <a:t>[cit. </a:t>
            </a:r>
            <a:r>
              <a:rPr lang="cs-CZ" sz="1600" smtClean="0"/>
              <a:t>2013-05-04</a:t>
            </a:r>
            <a:r>
              <a:rPr lang="cs-CZ" sz="1600"/>
              <a:t>]. </a:t>
            </a:r>
          </a:p>
          <a:p>
            <a:pPr>
              <a:buFont typeface="Wingdings" pitchFamily="2" charset="2"/>
              <a:buChar char="v"/>
            </a:pPr>
            <a:endParaRPr lang="cs-CZ" sz="1600" dirty="0"/>
          </a:p>
          <a:p>
            <a:pPr>
              <a:buFont typeface="Wingdings" pitchFamily="2" charset="2"/>
              <a:buChar char="v"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3646105" y="3253729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0349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731</Words>
  <Application>Microsoft Office PowerPoint</Application>
  <PresentationFormat>Předvádění na obrazovce (4:3)</PresentationFormat>
  <Paragraphs>113</Paragraphs>
  <Slides>16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</vt:lpstr>
      <vt:lpstr>Řešení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38</cp:revision>
  <dcterms:created xsi:type="dcterms:W3CDTF">2012-08-20T19:24:43Z</dcterms:created>
  <dcterms:modified xsi:type="dcterms:W3CDTF">2013-06-18T04:48:29Z</dcterms:modified>
</cp:coreProperties>
</file>