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78" r:id="rId3"/>
    <p:sldId id="259" r:id="rId4"/>
    <p:sldId id="274" r:id="rId5"/>
    <p:sldId id="258" r:id="rId6"/>
    <p:sldId id="260" r:id="rId7"/>
    <p:sldId id="261" r:id="rId8"/>
    <p:sldId id="262" r:id="rId9"/>
    <p:sldId id="263" r:id="rId10"/>
    <p:sldId id="264" r:id="rId11"/>
    <p:sldId id="275" r:id="rId12"/>
    <p:sldId id="276" r:id="rId13"/>
    <p:sldId id="272" r:id="rId14"/>
    <p:sldId id="271" r:id="rId15"/>
    <p:sldId id="268" r:id="rId16"/>
    <p:sldId id="273" r:id="rId17"/>
    <p:sldId id="269" r:id="rId18"/>
    <p:sldId id="270" r:id="rId19"/>
    <p:sldId id="27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60239-3A02-40FA-95A5-3B8C7C88092E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A45FA2-13BE-4165-89C0-FFECE9C217F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047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A45FA2-13BE-4165-89C0-FFECE9C217F4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9810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60000"/>
                <a:lumOff val="40000"/>
              </a:schemeClr>
            </a:gs>
            <a:gs pos="54000">
              <a:schemeClr val="accent4">
                <a:lumMod val="40000"/>
                <a:lumOff val="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5668109"/>
              </p:ext>
            </p:extLst>
          </p:nvPr>
        </p:nvGraphicFramePr>
        <p:xfrm>
          <a:off x="755576" y="2636912"/>
          <a:ext cx="7200800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958765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VY_32_INOVACE_08_LITERATURA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DĚTI_POEZIE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65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05556048"/>
              </p:ext>
            </p:extLst>
          </p:nvPr>
        </p:nvGraphicFramePr>
        <p:xfrm>
          <a:off x="1431335" y="1594447"/>
          <a:ext cx="6281329" cy="4690125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poezie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4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s dívčí hrdinkou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J. V. Sládek, K. V. Rais, J. Kožíšek, F. Halas,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V. Nezval, J. Brukner, J. Havel, M. Florian, J. Čarek, J. Žáček,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světová poezie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13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525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Umělá básnická tvorba pro děti ve svých </a:t>
            </a:r>
            <a:r>
              <a:rPr lang="cs-CZ" b="1" dirty="0"/>
              <a:t>počátcích</a:t>
            </a:r>
            <a:r>
              <a:rPr lang="cs-CZ" dirty="0"/>
              <a:t> (</a:t>
            </a:r>
            <a:r>
              <a:rPr lang="cs-CZ" b="1" dirty="0"/>
              <a:t>od 15. do 19. stol.</a:t>
            </a:r>
            <a:r>
              <a:rPr lang="cs-CZ" dirty="0"/>
              <a:t>) sloužila pouze </a:t>
            </a:r>
            <a:r>
              <a:rPr lang="cs-CZ" b="1" dirty="0"/>
              <a:t>didaktickým a výchovným účelům</a:t>
            </a:r>
            <a:r>
              <a:rPr lang="cs-CZ" dirty="0"/>
              <a:t>. </a:t>
            </a:r>
            <a:r>
              <a:rPr lang="cs-CZ" b="1" dirty="0"/>
              <a:t>Veršované abecedáře</a:t>
            </a:r>
            <a:r>
              <a:rPr lang="cs-CZ" dirty="0"/>
              <a:t> dětem usnadňovaly zvládnutí techniky čtení a zapamatování věcných poznatků, později jim poskytovaly mravní a náboženská ponaučení.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Odborný </a:t>
            </a:r>
            <a:r>
              <a:rPr lang="cs-CZ" dirty="0"/>
              <a:t>zájem o dětský folklor a osobnost dítěte </a:t>
            </a:r>
            <a:r>
              <a:rPr lang="cs-CZ" b="1" dirty="0"/>
              <a:t>v 80. a 90. letech 19. stol.</a:t>
            </a:r>
            <a:r>
              <a:rPr lang="cs-CZ" dirty="0"/>
              <a:t> </a:t>
            </a: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Josef Václav Sládek</a:t>
            </a:r>
            <a:r>
              <a:rPr lang="cs-CZ" dirty="0"/>
              <a:t>  </a:t>
            </a:r>
            <a:r>
              <a:rPr lang="cs-CZ" dirty="0" smtClean="0"/>
              <a:t>, </a:t>
            </a:r>
            <a:r>
              <a:rPr lang="cs-CZ" b="1" dirty="0" smtClean="0"/>
              <a:t>Zvony </a:t>
            </a:r>
            <a:r>
              <a:rPr lang="cs-CZ" b="1" dirty="0"/>
              <a:t>a zvonky</a:t>
            </a:r>
            <a:r>
              <a:rPr lang="cs-CZ" dirty="0"/>
              <a:t> (1894), </a:t>
            </a:r>
            <a:r>
              <a:rPr lang="cs-CZ" b="1" dirty="0"/>
              <a:t>Zlatý máj</a:t>
            </a:r>
            <a:r>
              <a:rPr lang="cs-CZ" dirty="0"/>
              <a:t> (1887), </a:t>
            </a:r>
            <a:r>
              <a:rPr lang="cs-CZ" b="1" dirty="0"/>
              <a:t>Skřivánčí písně</a:t>
            </a:r>
            <a:r>
              <a:rPr lang="cs-CZ" dirty="0"/>
              <a:t> (1888)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0367" y="2942812"/>
            <a:ext cx="1288231" cy="1776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006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Karel Václav Rais</a:t>
            </a:r>
            <a:r>
              <a:rPr lang="cs-CZ" dirty="0"/>
              <a:t> , </a:t>
            </a:r>
            <a:r>
              <a:rPr lang="cs-CZ" b="1" dirty="0"/>
              <a:t>Dárek maličkým</a:t>
            </a:r>
            <a:r>
              <a:rPr lang="cs-CZ" dirty="0"/>
              <a:t> (1889), </a:t>
            </a:r>
            <a:r>
              <a:rPr lang="cs-CZ" b="1" dirty="0"/>
              <a:t>Dětský ráj</a:t>
            </a:r>
            <a:r>
              <a:rPr lang="cs-CZ" dirty="0"/>
              <a:t> (1889), </a:t>
            </a:r>
            <a:r>
              <a:rPr lang="cs-CZ" b="1" dirty="0"/>
              <a:t>Když slunečko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svítí</a:t>
            </a:r>
            <a:r>
              <a:rPr lang="cs-CZ" dirty="0" smtClean="0"/>
              <a:t> </a:t>
            </a:r>
            <a:r>
              <a:rPr lang="cs-CZ" dirty="0"/>
              <a:t>(1889), </a:t>
            </a:r>
            <a:r>
              <a:rPr lang="cs-CZ" b="1" dirty="0"/>
              <a:t>Cestička</a:t>
            </a:r>
            <a:r>
              <a:rPr lang="cs-CZ" dirty="0"/>
              <a:t> </a:t>
            </a:r>
            <a:r>
              <a:rPr lang="cs-CZ" b="1" dirty="0"/>
              <a:t>k domovu</a:t>
            </a:r>
            <a:r>
              <a:rPr lang="cs-CZ" dirty="0"/>
              <a:t> (1925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Kožíšek</a:t>
            </a:r>
            <a:r>
              <a:rPr lang="cs-CZ" dirty="0"/>
              <a:t>, </a:t>
            </a:r>
            <a:r>
              <a:rPr lang="cs-CZ" b="1" dirty="0"/>
              <a:t>Doma</a:t>
            </a:r>
            <a:r>
              <a:rPr lang="cs-CZ" dirty="0"/>
              <a:t> </a:t>
            </a:r>
            <a:r>
              <a:rPr lang="cs-CZ" b="1" dirty="0"/>
              <a:t>i na sluníčku</a:t>
            </a:r>
            <a:r>
              <a:rPr lang="cs-CZ" dirty="0"/>
              <a:t> (1890), </a:t>
            </a:r>
            <a:r>
              <a:rPr lang="cs-CZ" b="1" dirty="0"/>
              <a:t>Oku i srdéčku</a:t>
            </a:r>
            <a:r>
              <a:rPr lang="cs-CZ" dirty="0"/>
              <a:t> (1891), </a:t>
            </a:r>
            <a:r>
              <a:rPr lang="cs-CZ" b="1" dirty="0"/>
              <a:t>Jiskry a plamínky</a:t>
            </a:r>
            <a:r>
              <a:rPr lang="cs-CZ" dirty="0"/>
              <a:t> (1893), </a:t>
            </a:r>
            <a:r>
              <a:rPr lang="cs-CZ" b="1" dirty="0"/>
              <a:t>Pozdravy domů a z domova</a:t>
            </a:r>
            <a:r>
              <a:rPr lang="cs-CZ" dirty="0"/>
              <a:t> (1898), nejznámější je asi básnička </a:t>
            </a:r>
            <a:r>
              <a:rPr lang="cs-CZ" b="1" dirty="0"/>
              <a:t>Polámal se mraveneček</a:t>
            </a:r>
            <a:r>
              <a:rPr lang="cs-CZ" dirty="0"/>
              <a:t> a slabikář </a:t>
            </a:r>
            <a:r>
              <a:rPr lang="cs-CZ" b="1" dirty="0"/>
              <a:t>Poupata</a:t>
            </a:r>
            <a:r>
              <a:rPr lang="cs-CZ" dirty="0"/>
              <a:t> (1913), čítanky </a:t>
            </a:r>
            <a:r>
              <a:rPr lang="cs-CZ" b="1" dirty="0"/>
              <a:t>Ráno</a:t>
            </a:r>
            <a:r>
              <a:rPr lang="cs-CZ" dirty="0"/>
              <a:t> (1919) a </a:t>
            </a:r>
            <a:r>
              <a:rPr lang="cs-CZ" b="1" dirty="0"/>
              <a:t>Studánka</a:t>
            </a:r>
            <a:r>
              <a:rPr lang="cs-CZ" dirty="0"/>
              <a:t> (1924)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857250"/>
            <a:ext cx="13144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022" y="5229200"/>
            <a:ext cx="2085749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564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507288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2</a:t>
            </a:r>
            <a:r>
              <a:rPr lang="cs-CZ" b="1" dirty="0"/>
              <a:t>. pol. 30. let a za nacistické okupace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3 </a:t>
            </a:r>
            <a:r>
              <a:rPr lang="cs-CZ" b="1" dirty="0"/>
              <a:t>rozdílné typy moderní autorské poezie pro děti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dirty="0" smtClean="0"/>
              <a:t>Vítězslav </a:t>
            </a:r>
            <a:r>
              <a:rPr lang="cs-CZ" b="1" dirty="0"/>
              <a:t>Nezval</a:t>
            </a:r>
            <a:r>
              <a:rPr lang="cs-CZ" dirty="0"/>
              <a:t> (1900 – 1958)</a:t>
            </a:r>
          </a:p>
          <a:p>
            <a:pPr marL="0" indent="0">
              <a:buNone/>
            </a:pPr>
            <a:r>
              <a:rPr lang="cs-CZ" b="1" dirty="0"/>
              <a:t>Zlatý věk</a:t>
            </a:r>
            <a:r>
              <a:rPr lang="cs-CZ" dirty="0"/>
              <a:t> (výbor pro děti, 1957), </a:t>
            </a:r>
            <a:r>
              <a:rPr lang="cs-CZ" b="1" dirty="0"/>
              <a:t>Šípková růže</a:t>
            </a:r>
            <a:r>
              <a:rPr lang="cs-CZ" dirty="0"/>
              <a:t> (výbor pro mládež, 1958)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František Halas</a:t>
            </a:r>
            <a:r>
              <a:rPr lang="cs-CZ" dirty="0"/>
              <a:t> (1901 – 1949)</a:t>
            </a:r>
          </a:p>
          <a:p>
            <a:pPr marL="0" indent="0">
              <a:buNone/>
            </a:pPr>
            <a:r>
              <a:rPr lang="cs-CZ" b="1" dirty="0"/>
              <a:t>Počitadlo</a:t>
            </a:r>
            <a:r>
              <a:rPr lang="cs-CZ" dirty="0"/>
              <a:t> (1948), </a:t>
            </a:r>
            <a:r>
              <a:rPr lang="cs-CZ" b="1" dirty="0"/>
              <a:t>Ladění</a:t>
            </a:r>
            <a:r>
              <a:rPr lang="cs-CZ" dirty="0"/>
              <a:t> (1942, sbírka obsahuje kromě básní pro dospělé i dětská říkadla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říkanky), </a:t>
            </a:r>
            <a:r>
              <a:rPr lang="cs-CZ" b="1" dirty="0" smtClean="0"/>
              <a:t>Před usnutím</a:t>
            </a:r>
            <a:r>
              <a:rPr lang="cs-CZ" dirty="0"/>
              <a:t> </a:t>
            </a:r>
            <a:r>
              <a:rPr lang="cs-CZ" dirty="0" smtClean="0"/>
              <a:t>(1972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Malující </a:t>
            </a:r>
            <a:r>
              <a:rPr lang="cs-CZ" b="1" dirty="0"/>
              <a:t>rok</a:t>
            </a:r>
            <a:r>
              <a:rPr lang="cs-CZ" dirty="0"/>
              <a:t> (1957)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37112"/>
            <a:ext cx="1516757" cy="211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808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377280"/>
            <a:ext cx="6696744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František </a:t>
            </a:r>
            <a:r>
              <a:rPr lang="cs-CZ" b="1" dirty="0"/>
              <a:t>Hrubín</a:t>
            </a:r>
            <a:r>
              <a:rPr lang="cs-CZ" dirty="0"/>
              <a:t> (1910 – </a:t>
            </a:r>
            <a:r>
              <a:rPr lang="cs-CZ" dirty="0" smtClean="0"/>
              <a:t>1971)</a:t>
            </a:r>
          </a:p>
          <a:p>
            <a:pPr marL="0" indent="0">
              <a:buNone/>
            </a:pPr>
            <a:r>
              <a:rPr lang="cs-CZ" b="1" dirty="0" smtClean="0"/>
              <a:t>Říkejte </a:t>
            </a:r>
            <a:r>
              <a:rPr lang="cs-CZ" b="1" dirty="0"/>
              <a:t>si se mnou</a:t>
            </a:r>
            <a:r>
              <a:rPr lang="cs-CZ" dirty="0"/>
              <a:t> (1943), </a:t>
            </a:r>
            <a:r>
              <a:rPr lang="cs-CZ" b="1" dirty="0"/>
              <a:t>Říkejte si pohádky</a:t>
            </a:r>
            <a:r>
              <a:rPr lang="cs-CZ" dirty="0"/>
              <a:t> (1946), </a:t>
            </a:r>
            <a:r>
              <a:rPr lang="cs-CZ" b="1" dirty="0" smtClean="0"/>
              <a:t>Zvířátka </a:t>
            </a:r>
            <a:r>
              <a:rPr lang="cs-CZ" b="1" dirty="0"/>
              <a:t>a</a:t>
            </a:r>
            <a:r>
              <a:rPr lang="cs-CZ" dirty="0"/>
              <a:t> </a:t>
            </a:r>
            <a:r>
              <a:rPr lang="cs-CZ" b="1" dirty="0"/>
              <a:t>Petrovští</a:t>
            </a:r>
            <a:r>
              <a:rPr lang="cs-CZ" dirty="0"/>
              <a:t> (1947), </a:t>
            </a:r>
            <a:r>
              <a:rPr lang="cs-CZ" b="1" dirty="0"/>
              <a:t>Zasadil dědek řepu</a:t>
            </a:r>
            <a:r>
              <a:rPr lang="cs-CZ" dirty="0"/>
              <a:t> (1947), </a:t>
            </a:r>
            <a:r>
              <a:rPr lang="cs-CZ" b="1" dirty="0"/>
              <a:t>Dobrý den, sluníčko!</a:t>
            </a:r>
            <a:r>
              <a:rPr lang="cs-CZ" dirty="0"/>
              <a:t> (1947), </a:t>
            </a:r>
            <a:r>
              <a:rPr lang="cs-CZ" b="1" dirty="0"/>
              <a:t>Říkejte si</a:t>
            </a:r>
            <a:r>
              <a:rPr lang="cs-CZ" dirty="0"/>
              <a:t> </a:t>
            </a:r>
            <a:r>
              <a:rPr lang="cs-CZ" b="1" dirty="0"/>
              <a:t>abecedu</a:t>
            </a:r>
            <a:r>
              <a:rPr lang="cs-CZ" dirty="0"/>
              <a:t> (1948), </a:t>
            </a:r>
            <a:r>
              <a:rPr lang="cs-CZ" b="1" dirty="0"/>
              <a:t>Modré nebe</a:t>
            </a:r>
            <a:r>
              <a:rPr lang="cs-CZ" dirty="0"/>
              <a:t> (1948), </a:t>
            </a:r>
            <a:r>
              <a:rPr lang="cs-CZ" b="1" dirty="0"/>
              <a:t>Paleček</a:t>
            </a:r>
            <a:r>
              <a:rPr lang="cs-CZ" dirty="0"/>
              <a:t> (1949), </a:t>
            </a:r>
            <a:r>
              <a:rPr lang="cs-CZ" b="1" dirty="0"/>
              <a:t>Je nám dobře na světě</a:t>
            </a:r>
            <a:r>
              <a:rPr lang="cs-CZ" dirty="0"/>
              <a:t> (1951), </a:t>
            </a:r>
            <a:r>
              <a:rPr lang="cs-CZ" b="1" dirty="0" smtClean="0"/>
              <a:t>Kuřátko </a:t>
            </a:r>
            <a:r>
              <a:rPr lang="cs-CZ" b="1" dirty="0"/>
              <a:t>a obilí</a:t>
            </a:r>
            <a:r>
              <a:rPr lang="cs-CZ" dirty="0"/>
              <a:t> (1953), </a:t>
            </a:r>
            <a:r>
              <a:rPr lang="cs-CZ" b="1" dirty="0"/>
              <a:t>Zimní pohádka o Smolíčkovi</a:t>
            </a:r>
            <a:r>
              <a:rPr lang="cs-CZ" dirty="0"/>
              <a:t> (1954), </a:t>
            </a:r>
            <a:r>
              <a:rPr lang="cs-CZ" b="1" dirty="0"/>
              <a:t>Dívej se a povídej</a:t>
            </a:r>
            <a:r>
              <a:rPr lang="cs-CZ" dirty="0"/>
              <a:t> (1955), </a:t>
            </a:r>
            <a:r>
              <a:rPr lang="cs-CZ" b="1" dirty="0"/>
              <a:t>Pohádka o Květušce…</a:t>
            </a:r>
            <a:r>
              <a:rPr lang="cs-CZ" dirty="0"/>
              <a:t> (1955), </a:t>
            </a:r>
            <a:r>
              <a:rPr lang="cs-CZ" dirty="0" smtClean="0"/>
              <a:t>a </a:t>
            </a:r>
            <a:r>
              <a:rPr lang="cs-CZ" dirty="0"/>
              <a:t>další</a:t>
            </a:r>
          </a:p>
          <a:p>
            <a:endParaRPr lang="cs-CZ" dirty="0"/>
          </a:p>
        </p:txBody>
      </p:sp>
      <p:pic>
        <p:nvPicPr>
          <p:cNvPr id="1027" name="Picture 3" descr="C:\Users\Marcela\Desktop\100CANON\IMG_601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79" t="6649" r="9156" b="5110"/>
          <a:stretch/>
        </p:blipFill>
        <p:spPr bwMode="auto">
          <a:xfrm>
            <a:off x="604780" y="908720"/>
            <a:ext cx="1532562" cy="127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16" y="2787855"/>
            <a:ext cx="1640689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26" t="6862" r="15918" b="11691"/>
          <a:stretch/>
        </p:blipFill>
        <p:spPr bwMode="auto">
          <a:xfrm>
            <a:off x="604780" y="4253344"/>
            <a:ext cx="1417984" cy="209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9013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50</a:t>
            </a:r>
            <a:r>
              <a:rPr lang="cs-CZ" b="1" dirty="0"/>
              <a:t>. </a:t>
            </a:r>
            <a:r>
              <a:rPr lang="cs-CZ" b="1" dirty="0" smtClean="0"/>
              <a:t>léta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Jan Čarek</a:t>
            </a:r>
            <a:r>
              <a:rPr lang="cs-CZ" dirty="0" smtClean="0"/>
              <a:t>: </a:t>
            </a:r>
            <a:r>
              <a:rPr lang="cs-CZ" b="1" dirty="0" smtClean="0"/>
              <a:t>Ráj </a:t>
            </a:r>
            <a:r>
              <a:rPr lang="cs-CZ" b="1" dirty="0"/>
              <a:t>domova</a:t>
            </a:r>
            <a:r>
              <a:rPr lang="cs-CZ" dirty="0"/>
              <a:t> (1948),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Motýli</a:t>
            </a:r>
            <a:r>
              <a:rPr lang="cs-CZ" dirty="0" smtClean="0"/>
              <a:t> </a:t>
            </a:r>
            <a:r>
              <a:rPr lang="cs-CZ" dirty="0"/>
              <a:t>(1959), </a:t>
            </a:r>
            <a:r>
              <a:rPr lang="cs-CZ" b="1" dirty="0"/>
              <a:t>Co si povídaly </a:t>
            </a:r>
            <a:r>
              <a:rPr lang="cs-CZ" b="1" dirty="0" smtClean="0"/>
              <a:t>stroje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(1955</a:t>
            </a:r>
            <a:r>
              <a:rPr lang="cs-CZ" dirty="0"/>
              <a:t>), </a:t>
            </a:r>
            <a:r>
              <a:rPr lang="cs-CZ" b="1" dirty="0" smtClean="0"/>
              <a:t>Od </a:t>
            </a:r>
            <a:r>
              <a:rPr lang="cs-CZ" b="1" dirty="0"/>
              <a:t>jehly k mašinkám</a:t>
            </a:r>
            <a:r>
              <a:rPr lang="cs-CZ" dirty="0"/>
              <a:t> (1960),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František Branislav</a:t>
            </a:r>
            <a:r>
              <a:rPr lang="cs-CZ" dirty="0" smtClean="0"/>
              <a:t>: </a:t>
            </a:r>
            <a:r>
              <a:rPr lang="cs-CZ" b="1" dirty="0" smtClean="0"/>
              <a:t>Zlatý </a:t>
            </a:r>
            <a:r>
              <a:rPr lang="cs-CZ" b="1" dirty="0"/>
              <a:t>déšť</a:t>
            </a:r>
            <a:r>
              <a:rPr lang="cs-CZ" dirty="0"/>
              <a:t> (1955), </a:t>
            </a:r>
            <a:r>
              <a:rPr lang="cs-CZ" b="1" dirty="0"/>
              <a:t>Hliněný džbánek</a:t>
            </a:r>
            <a:r>
              <a:rPr lang="cs-CZ" dirty="0"/>
              <a:t> (1957), </a:t>
            </a:r>
            <a:r>
              <a:rPr lang="cs-CZ" b="1" dirty="0" smtClean="0"/>
              <a:t>Modrý </a:t>
            </a:r>
            <a:r>
              <a:rPr lang="cs-CZ" b="1" dirty="0"/>
              <a:t>oblázek (</a:t>
            </a:r>
            <a:r>
              <a:rPr lang="cs-CZ" dirty="0"/>
              <a:t>1962),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František Nechvátal</a:t>
            </a:r>
            <a:r>
              <a:rPr lang="cs-CZ" dirty="0" smtClean="0"/>
              <a:t>: </a:t>
            </a:r>
            <a:r>
              <a:rPr lang="cs-CZ" b="1" dirty="0" smtClean="0"/>
              <a:t>Medová </a:t>
            </a:r>
            <a:r>
              <a:rPr lang="cs-CZ" b="1" dirty="0"/>
              <a:t>studánka</a:t>
            </a:r>
            <a:r>
              <a:rPr lang="cs-CZ" dirty="0"/>
              <a:t> (1948), </a:t>
            </a:r>
            <a:r>
              <a:rPr lang="cs-CZ" b="1" dirty="0" smtClean="0"/>
              <a:t>Rosa</a:t>
            </a:r>
            <a:r>
              <a:rPr lang="cs-CZ" b="1" dirty="0"/>
              <a:t>, rosa, rosička</a:t>
            </a:r>
            <a:r>
              <a:rPr lang="cs-CZ" dirty="0"/>
              <a:t> (1972), </a:t>
            </a:r>
            <a:r>
              <a:rPr lang="cs-CZ" b="1" dirty="0"/>
              <a:t>V mámině náručí</a:t>
            </a:r>
            <a:r>
              <a:rPr lang="cs-CZ" dirty="0"/>
              <a:t> (1975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/>
              <a:t>Jan Noha</a:t>
            </a:r>
            <a:r>
              <a:rPr lang="cs-CZ" dirty="0" smtClean="0"/>
              <a:t>: </a:t>
            </a:r>
            <a:r>
              <a:rPr lang="cs-CZ" b="1" dirty="0" smtClean="0"/>
              <a:t>Co </a:t>
            </a:r>
            <a:r>
              <a:rPr lang="cs-CZ" b="1" dirty="0"/>
              <a:t>děláte, zvířátka?</a:t>
            </a:r>
            <a:r>
              <a:rPr lang="cs-CZ" dirty="0"/>
              <a:t> (1953), </a:t>
            </a:r>
            <a:r>
              <a:rPr lang="cs-CZ" b="1" dirty="0" smtClean="0"/>
              <a:t>Jak </a:t>
            </a:r>
            <a:r>
              <a:rPr lang="cs-CZ" b="1" dirty="0"/>
              <a:t>třešničky na míse</a:t>
            </a:r>
            <a:r>
              <a:rPr lang="cs-CZ" dirty="0"/>
              <a:t> (1956</a:t>
            </a:r>
            <a:r>
              <a:rPr lang="cs-CZ" dirty="0" smtClean="0"/>
              <a:t>), </a:t>
            </a:r>
            <a:r>
              <a:rPr lang="cs-CZ" dirty="0"/>
              <a:t> 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60" t="8256" r="8000" b="11468"/>
          <a:stretch/>
        </p:blipFill>
        <p:spPr bwMode="auto">
          <a:xfrm>
            <a:off x="7089996" y="407012"/>
            <a:ext cx="1393402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9627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4334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Do </a:t>
            </a:r>
            <a:r>
              <a:rPr lang="cs-CZ" dirty="0" smtClean="0"/>
              <a:t>poezie </a:t>
            </a:r>
            <a:r>
              <a:rPr lang="cs-CZ" b="1" dirty="0"/>
              <a:t>50. let</a:t>
            </a:r>
            <a:r>
              <a:rPr lang="cs-CZ" dirty="0"/>
              <a:t> podnětně zasáhl také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Jaroslav Seifert</a:t>
            </a:r>
            <a:r>
              <a:rPr lang="cs-CZ" dirty="0" smtClean="0"/>
              <a:t> </a:t>
            </a:r>
            <a:r>
              <a:rPr lang="cs-CZ" b="1" dirty="0" smtClean="0"/>
              <a:t>Koulelo</a:t>
            </a:r>
            <a:r>
              <a:rPr lang="cs-CZ" dirty="0" smtClean="0"/>
              <a:t> </a:t>
            </a:r>
            <a:r>
              <a:rPr lang="cs-CZ" b="1" dirty="0"/>
              <a:t>se, koulelo</a:t>
            </a:r>
            <a:r>
              <a:rPr lang="cs-CZ" dirty="0"/>
              <a:t>, 1948, </a:t>
            </a:r>
            <a:r>
              <a:rPr lang="cs-CZ" b="1" dirty="0"/>
              <a:t>Šel malíř</a:t>
            </a:r>
            <a:r>
              <a:rPr lang="cs-CZ" dirty="0"/>
              <a:t> </a:t>
            </a:r>
            <a:r>
              <a:rPr lang="cs-CZ" b="1" dirty="0"/>
              <a:t>chudě do světa</a:t>
            </a:r>
            <a:r>
              <a:rPr lang="cs-CZ" dirty="0"/>
              <a:t>, 1949, </a:t>
            </a:r>
            <a:r>
              <a:rPr lang="cs-CZ" b="1" dirty="0"/>
              <a:t>Maminka</a:t>
            </a:r>
            <a:r>
              <a:rPr lang="cs-CZ" dirty="0"/>
              <a:t>, 1954, </a:t>
            </a:r>
            <a:r>
              <a:rPr lang="cs-CZ" b="1" dirty="0"/>
              <a:t>Chlapec a hvězdy</a:t>
            </a:r>
            <a:r>
              <a:rPr lang="cs-CZ" dirty="0"/>
              <a:t>, </a:t>
            </a:r>
            <a:r>
              <a:rPr lang="cs-CZ" dirty="0" smtClean="0"/>
              <a:t>1956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Zdeněk </a:t>
            </a:r>
            <a:r>
              <a:rPr lang="cs-CZ" b="1" dirty="0"/>
              <a:t>Kriebel</a:t>
            </a:r>
            <a:r>
              <a:rPr lang="cs-CZ" dirty="0"/>
              <a:t> (1911 – </a:t>
            </a:r>
            <a:r>
              <a:rPr lang="cs-CZ" dirty="0" smtClean="0"/>
              <a:t>1989)</a:t>
            </a:r>
          </a:p>
          <a:p>
            <a:pPr marL="0" indent="0">
              <a:buNone/>
            </a:pPr>
            <a:r>
              <a:rPr lang="cs-CZ" b="1" dirty="0" smtClean="0"/>
              <a:t>Píšťalička</a:t>
            </a:r>
            <a:r>
              <a:rPr lang="cs-CZ" dirty="0" smtClean="0"/>
              <a:t> </a:t>
            </a:r>
            <a:r>
              <a:rPr lang="cs-CZ" dirty="0"/>
              <a:t>(1955), </a:t>
            </a:r>
            <a:r>
              <a:rPr lang="cs-CZ" b="1" dirty="0"/>
              <a:t>Ptám se, ptám se,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pampeliško</a:t>
            </a:r>
            <a:r>
              <a:rPr lang="cs-CZ" dirty="0" smtClean="0"/>
              <a:t> </a:t>
            </a:r>
            <a:r>
              <a:rPr lang="cs-CZ" dirty="0"/>
              <a:t>(1959), </a:t>
            </a:r>
            <a:r>
              <a:rPr lang="cs-CZ" b="1" dirty="0"/>
              <a:t>Koulej se, sluníčko</a:t>
            </a:r>
            <a:r>
              <a:rPr lang="cs-CZ" b="1" dirty="0" smtClean="0"/>
              <a:t>,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/>
              <a:t>kutálej</a:t>
            </a:r>
            <a:r>
              <a:rPr lang="cs-CZ" dirty="0"/>
              <a:t> (1961), </a:t>
            </a:r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Kainar</a:t>
            </a:r>
            <a:r>
              <a:rPr lang="cs-CZ" dirty="0"/>
              <a:t> (1917 – </a:t>
            </a:r>
            <a:r>
              <a:rPr lang="cs-CZ" dirty="0" smtClean="0"/>
              <a:t>1971)</a:t>
            </a:r>
          </a:p>
          <a:p>
            <a:pPr marL="0" indent="0">
              <a:buNone/>
            </a:pPr>
            <a:r>
              <a:rPr lang="cs-CZ" b="1" dirty="0" smtClean="0"/>
              <a:t>Zlatovláska</a:t>
            </a:r>
            <a:r>
              <a:rPr lang="cs-CZ" dirty="0" smtClean="0"/>
              <a:t> </a:t>
            </a:r>
            <a:r>
              <a:rPr lang="cs-CZ" dirty="0"/>
              <a:t>(1958), </a:t>
            </a:r>
            <a:r>
              <a:rPr lang="cs-CZ" b="1" dirty="0"/>
              <a:t>Říkadla</a:t>
            </a:r>
            <a:r>
              <a:rPr lang="cs-CZ" dirty="0"/>
              <a:t> (1948), </a:t>
            </a:r>
            <a:r>
              <a:rPr lang="cs-CZ" b="1" dirty="0"/>
              <a:t>Nevídáno, neslýcháno</a:t>
            </a:r>
            <a:r>
              <a:rPr lang="cs-CZ" dirty="0"/>
              <a:t> (1964)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64904"/>
            <a:ext cx="1507232" cy="211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44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7416824" cy="6264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V </a:t>
            </a:r>
            <a:r>
              <a:rPr lang="cs-CZ" b="1" dirty="0"/>
              <a:t>60. letech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Brukner</a:t>
            </a:r>
            <a:r>
              <a:rPr lang="cs-CZ" dirty="0"/>
              <a:t>: </a:t>
            </a:r>
            <a:r>
              <a:rPr lang="cs-CZ" b="1" dirty="0"/>
              <a:t>Kolotoč</a:t>
            </a:r>
            <a:r>
              <a:rPr lang="cs-CZ" dirty="0"/>
              <a:t> (1961), </a:t>
            </a:r>
            <a:r>
              <a:rPr lang="cs-CZ" b="1" dirty="0"/>
              <a:t>Proč, proč, proč?</a:t>
            </a:r>
            <a:r>
              <a:rPr lang="cs-CZ" dirty="0"/>
              <a:t> (1963), </a:t>
            </a:r>
            <a:r>
              <a:rPr lang="cs-CZ" b="1" dirty="0" smtClean="0"/>
              <a:t>Veselý </a:t>
            </a:r>
            <a:r>
              <a:rPr lang="cs-CZ" b="1" dirty="0"/>
              <a:t>rok</a:t>
            </a:r>
            <a:r>
              <a:rPr lang="cs-CZ" dirty="0"/>
              <a:t> (1971), </a:t>
            </a:r>
            <a:r>
              <a:rPr lang="cs-CZ" b="1" dirty="0" smtClean="0"/>
              <a:t>Obrazárna</a:t>
            </a:r>
            <a:r>
              <a:rPr lang="cs-CZ" dirty="0" smtClean="0"/>
              <a:t> </a:t>
            </a:r>
            <a:r>
              <a:rPr lang="cs-CZ" dirty="0"/>
              <a:t>(1982), </a:t>
            </a:r>
            <a:r>
              <a:rPr lang="cs-CZ" b="1" dirty="0"/>
              <a:t>Svět zvířat</a:t>
            </a:r>
            <a:r>
              <a:rPr lang="cs-CZ" dirty="0"/>
              <a:t> (1984</a:t>
            </a:r>
            <a:r>
              <a:rPr lang="cs-CZ" dirty="0" smtClean="0"/>
              <a:t>), </a:t>
            </a:r>
            <a:r>
              <a:rPr lang="cs-CZ" b="1" dirty="0" smtClean="0"/>
              <a:t>Kniha </a:t>
            </a:r>
            <a:r>
              <a:rPr lang="cs-CZ" b="1" dirty="0"/>
              <a:t>plná zvířátek</a:t>
            </a:r>
            <a:r>
              <a:rPr lang="cs-CZ" dirty="0"/>
              <a:t> (1986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/>
              <a:t>Jiří Havel</a:t>
            </a:r>
            <a:r>
              <a:rPr lang="cs-CZ" dirty="0" smtClean="0"/>
              <a:t>: </a:t>
            </a:r>
            <a:r>
              <a:rPr lang="cs-CZ" b="1" dirty="0" smtClean="0"/>
              <a:t>Co nosí kosi</a:t>
            </a:r>
            <a:r>
              <a:rPr lang="cs-CZ" dirty="0" smtClean="0"/>
              <a:t> (1963), </a:t>
            </a:r>
            <a:r>
              <a:rPr lang="cs-CZ" b="1" dirty="0" smtClean="0"/>
              <a:t>Veselé noty</a:t>
            </a:r>
            <a:r>
              <a:rPr lang="cs-CZ" dirty="0" smtClean="0"/>
              <a:t> (1978), </a:t>
            </a:r>
            <a:r>
              <a:rPr lang="cs-CZ" b="1" dirty="0" smtClean="0"/>
              <a:t>Než zazvoní potřetí</a:t>
            </a:r>
            <a:r>
              <a:rPr lang="cs-CZ" dirty="0" smtClean="0"/>
              <a:t> (1988), </a:t>
            </a:r>
          </a:p>
          <a:p>
            <a:pPr marL="0" indent="0">
              <a:buNone/>
            </a:pPr>
            <a:r>
              <a:rPr lang="cs-CZ" b="1" dirty="0" smtClean="0"/>
              <a:t>Karel </a:t>
            </a:r>
            <a:r>
              <a:rPr lang="cs-CZ" b="1" dirty="0"/>
              <a:t>Šiktanc</a:t>
            </a:r>
            <a:r>
              <a:rPr lang="cs-CZ" dirty="0"/>
              <a:t>: </a:t>
            </a:r>
            <a:r>
              <a:rPr lang="cs-CZ" b="1" dirty="0"/>
              <a:t>Pohádky chudé na řádky</a:t>
            </a:r>
            <a:r>
              <a:rPr lang="cs-CZ" dirty="0"/>
              <a:t> (1962), </a:t>
            </a:r>
            <a:r>
              <a:rPr lang="cs-CZ" b="1" dirty="0" smtClean="0"/>
              <a:t>Haló</a:t>
            </a:r>
            <a:r>
              <a:rPr lang="cs-CZ" b="1" dirty="0"/>
              <a:t>, tady jaro!</a:t>
            </a:r>
            <a:r>
              <a:rPr lang="cs-CZ" dirty="0"/>
              <a:t> (1985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Hanzlík</a:t>
            </a:r>
            <a:r>
              <a:rPr lang="cs-CZ" dirty="0"/>
              <a:t>: </a:t>
            </a:r>
            <a:r>
              <a:rPr lang="cs-CZ" b="1" dirty="0"/>
              <a:t>Princ a želva</a:t>
            </a:r>
            <a:r>
              <a:rPr lang="cs-CZ" dirty="0"/>
              <a:t> (1964)</a:t>
            </a:r>
          </a:p>
          <a:p>
            <a:pPr marL="0" indent="0">
              <a:buNone/>
            </a:pPr>
            <a:r>
              <a:rPr lang="cs-CZ" b="1" dirty="0" smtClean="0"/>
              <a:t>Pavel </a:t>
            </a:r>
            <a:r>
              <a:rPr lang="cs-CZ" b="1" dirty="0"/>
              <a:t>Šrut</a:t>
            </a:r>
            <a:r>
              <a:rPr lang="cs-CZ" dirty="0"/>
              <a:t>: </a:t>
            </a:r>
            <a:r>
              <a:rPr lang="cs-CZ" b="1" dirty="0"/>
              <a:t>Petrklíče a petrkliky</a:t>
            </a:r>
            <a:r>
              <a:rPr lang="cs-CZ" dirty="0"/>
              <a:t> (1966), </a:t>
            </a:r>
            <a:r>
              <a:rPr lang="cs-CZ" b="1" dirty="0"/>
              <a:t>Motýlek do tanečních</a:t>
            </a:r>
            <a:r>
              <a:rPr lang="cs-CZ" dirty="0"/>
              <a:t> (1969), </a:t>
            </a:r>
            <a:r>
              <a:rPr lang="cs-CZ" b="1" dirty="0"/>
              <a:t>Kočka</a:t>
            </a:r>
            <a:r>
              <a:rPr lang="cs-CZ" dirty="0"/>
              <a:t> </a:t>
            </a:r>
            <a:r>
              <a:rPr lang="cs-CZ" b="1" dirty="0"/>
              <a:t>v</a:t>
            </a:r>
            <a:r>
              <a:rPr lang="cs-CZ" dirty="0"/>
              <a:t> </a:t>
            </a:r>
            <a:r>
              <a:rPr lang="cs-CZ" b="1" dirty="0"/>
              <a:t>houslích</a:t>
            </a:r>
            <a:r>
              <a:rPr lang="cs-CZ" dirty="0"/>
              <a:t> (1969)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797" y="3332584"/>
            <a:ext cx="1633470" cy="2178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5140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5987008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 </a:t>
            </a:r>
            <a:r>
              <a:rPr lang="cs-CZ" b="1" dirty="0" smtClean="0"/>
              <a:t>70. </a:t>
            </a:r>
            <a:r>
              <a:rPr lang="cs-CZ" dirty="0" smtClean="0"/>
              <a:t>a </a:t>
            </a:r>
            <a:r>
              <a:rPr lang="cs-CZ" dirty="0"/>
              <a:t>hlavně </a:t>
            </a:r>
            <a:r>
              <a:rPr lang="cs-CZ" b="1" dirty="0"/>
              <a:t>v 80. letech</a:t>
            </a:r>
            <a:r>
              <a:rPr lang="cs-CZ" dirty="0"/>
              <a:t>:</a:t>
            </a:r>
          </a:p>
          <a:p>
            <a:pPr marL="0" lvl="0" indent="0">
              <a:buNone/>
            </a:pPr>
            <a:r>
              <a:rPr lang="cs-CZ" b="1" dirty="0" smtClean="0"/>
              <a:t>Jan </a:t>
            </a:r>
            <a:r>
              <a:rPr lang="cs-CZ" b="1" dirty="0"/>
              <a:t>Vodňanský</a:t>
            </a:r>
            <a:r>
              <a:rPr lang="cs-CZ" dirty="0"/>
              <a:t>: </a:t>
            </a:r>
            <a:r>
              <a:rPr lang="cs-CZ" b="1" dirty="0"/>
              <a:t>Šlo povidlo na vandr</a:t>
            </a:r>
            <a:r>
              <a:rPr lang="cs-CZ" dirty="0"/>
              <a:t> (1975), </a:t>
            </a:r>
            <a:r>
              <a:rPr lang="cs-CZ" b="1" dirty="0"/>
              <a:t>Hádala se paraplata</a:t>
            </a:r>
            <a:r>
              <a:rPr lang="cs-CZ" dirty="0"/>
              <a:t> (1985), </a:t>
            </a:r>
            <a:r>
              <a:rPr lang="cs-CZ" b="1" dirty="0"/>
              <a:t>Kampak</a:t>
            </a:r>
            <a:r>
              <a:rPr lang="cs-CZ" dirty="0"/>
              <a:t> </a:t>
            </a:r>
            <a:r>
              <a:rPr lang="cs-CZ" b="1" dirty="0"/>
              <a:t>chodí labutě</a:t>
            </a:r>
            <a:r>
              <a:rPr lang="cs-CZ" dirty="0"/>
              <a:t> (1999), </a:t>
            </a:r>
            <a:r>
              <a:rPr lang="cs-CZ" b="1" dirty="0"/>
              <a:t>Moje tužka ušatá</a:t>
            </a:r>
            <a:r>
              <a:rPr lang="cs-CZ" dirty="0"/>
              <a:t> (2007)</a:t>
            </a:r>
          </a:p>
          <a:p>
            <a:pPr marL="0" indent="0">
              <a:buNone/>
            </a:pPr>
            <a:r>
              <a:rPr lang="cs-CZ" b="1" dirty="0" smtClean="0"/>
              <a:t>Emanuel </a:t>
            </a:r>
            <a:r>
              <a:rPr lang="cs-CZ" b="1" dirty="0"/>
              <a:t>Frynta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Miroslav </a:t>
            </a:r>
            <a:r>
              <a:rPr lang="cs-CZ" b="1" dirty="0"/>
              <a:t>Florian</a:t>
            </a:r>
            <a:r>
              <a:rPr lang="cs-CZ" dirty="0"/>
              <a:t>: </a:t>
            </a:r>
            <a:r>
              <a:rPr lang="cs-CZ" b="1" dirty="0"/>
              <a:t>Labutí peříčko</a:t>
            </a:r>
            <a:r>
              <a:rPr lang="cs-CZ" dirty="0"/>
              <a:t> (1961), </a:t>
            </a:r>
            <a:r>
              <a:rPr lang="cs-CZ" b="1" dirty="0"/>
              <a:t>Jaké oči má vítr</a:t>
            </a:r>
            <a:r>
              <a:rPr lang="cs-CZ" dirty="0"/>
              <a:t> (1968), </a:t>
            </a:r>
            <a:r>
              <a:rPr lang="cs-CZ" b="1" dirty="0"/>
              <a:t>Třesky plesky</a:t>
            </a:r>
            <a:r>
              <a:rPr lang="cs-CZ" dirty="0"/>
              <a:t> (1972), </a:t>
            </a:r>
            <a:r>
              <a:rPr lang="cs-CZ" b="1" dirty="0"/>
              <a:t>Jaro, napověz</a:t>
            </a:r>
            <a:r>
              <a:rPr lang="cs-CZ" dirty="0"/>
              <a:t> (1977</a:t>
            </a:r>
            <a:r>
              <a:rPr lang="cs-CZ" dirty="0" smtClean="0"/>
              <a:t>),</a:t>
            </a:r>
            <a:r>
              <a:rPr lang="cs-CZ" b="1" dirty="0" smtClean="0"/>
              <a:t>Písničky </a:t>
            </a:r>
            <a:r>
              <a:rPr lang="cs-CZ" b="1" dirty="0"/>
              <a:t>bez muziky</a:t>
            </a:r>
            <a:r>
              <a:rPr lang="cs-CZ" dirty="0"/>
              <a:t> (1988) 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58763"/>
            <a:ext cx="2536825" cy="241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805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32562"/>
            <a:ext cx="6989504" cy="606479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3800" b="1" dirty="0"/>
              <a:t>Jiří Žáček</a:t>
            </a:r>
            <a:r>
              <a:rPr lang="cs-CZ" sz="3800" dirty="0"/>
              <a:t>: </a:t>
            </a:r>
            <a:r>
              <a:rPr lang="cs-CZ" sz="3800" b="1" dirty="0"/>
              <a:t>Aprílová škola</a:t>
            </a:r>
            <a:r>
              <a:rPr lang="cs-CZ" sz="3800" dirty="0"/>
              <a:t> (1978), </a:t>
            </a:r>
            <a:r>
              <a:rPr lang="cs-CZ" sz="3800" b="1" dirty="0"/>
              <a:t>Ahoj, moře</a:t>
            </a:r>
            <a:r>
              <a:rPr lang="cs-CZ" sz="3800" dirty="0"/>
              <a:t> (1980), </a:t>
            </a:r>
            <a:r>
              <a:rPr lang="cs-CZ" sz="3800" b="1" dirty="0"/>
              <a:t>Kolik má Praha věží</a:t>
            </a:r>
            <a:r>
              <a:rPr lang="cs-CZ" sz="3800" dirty="0"/>
              <a:t> (1984), </a:t>
            </a:r>
            <a:r>
              <a:rPr lang="cs-CZ" sz="3800" b="1" dirty="0" smtClean="0"/>
              <a:t>Máme </a:t>
            </a:r>
            <a:r>
              <a:rPr lang="cs-CZ" sz="3800" b="1" dirty="0"/>
              <a:t>rádi zvířata</a:t>
            </a:r>
            <a:r>
              <a:rPr lang="cs-CZ" sz="3800" dirty="0"/>
              <a:t> (1987), </a:t>
            </a:r>
            <a:r>
              <a:rPr lang="cs-CZ" sz="3800" b="1" dirty="0"/>
              <a:t>Kdo nevěří, ať tam běží</a:t>
            </a:r>
            <a:r>
              <a:rPr lang="cs-CZ" sz="3800" dirty="0"/>
              <a:t> (1996), </a:t>
            </a:r>
            <a:r>
              <a:rPr lang="cs-CZ" sz="3800" b="1" dirty="0"/>
              <a:t>Vrabčí hnízdo</a:t>
            </a:r>
            <a:r>
              <a:rPr lang="cs-CZ" sz="3800" dirty="0"/>
              <a:t> (1999), </a:t>
            </a:r>
            <a:r>
              <a:rPr lang="cs-CZ" sz="3800" b="1" dirty="0"/>
              <a:t>Kamarádi zvířátka</a:t>
            </a:r>
            <a:r>
              <a:rPr lang="cs-CZ" sz="3800" dirty="0"/>
              <a:t> (2000), </a:t>
            </a:r>
            <a:r>
              <a:rPr lang="cs-CZ" sz="3800" b="1" dirty="0"/>
              <a:t>Nemalujte čerta na zeď</a:t>
            </a:r>
            <a:r>
              <a:rPr lang="cs-CZ" sz="3800" dirty="0"/>
              <a:t> (2001), </a:t>
            </a:r>
            <a:r>
              <a:rPr lang="cs-CZ" sz="3800" b="1" dirty="0"/>
              <a:t>Kočkování</a:t>
            </a:r>
            <a:r>
              <a:rPr lang="cs-CZ" sz="3800" dirty="0"/>
              <a:t> (2005), </a:t>
            </a:r>
            <a:r>
              <a:rPr lang="cs-CZ" sz="3800" b="1" dirty="0"/>
              <a:t>Dobrý den, Praho</a:t>
            </a:r>
            <a:r>
              <a:rPr lang="cs-CZ" sz="3800" dirty="0"/>
              <a:t> (1981)</a:t>
            </a:r>
          </a:p>
          <a:p>
            <a:pPr marL="0" indent="0">
              <a:buNone/>
            </a:pPr>
            <a:r>
              <a:rPr lang="cs-CZ" sz="3800" b="1" dirty="0"/>
              <a:t> </a:t>
            </a:r>
            <a:endParaRPr lang="cs-CZ" sz="3800" dirty="0"/>
          </a:p>
          <a:p>
            <a:pPr marL="0" lvl="0" indent="0">
              <a:buNone/>
            </a:pPr>
            <a:r>
              <a:rPr lang="cs-CZ" sz="3800" b="1" dirty="0" smtClean="0"/>
              <a:t>Michal </a:t>
            </a:r>
            <a:r>
              <a:rPr lang="cs-CZ" sz="3800" b="1" dirty="0"/>
              <a:t>Černík</a:t>
            </a:r>
            <a:r>
              <a:rPr lang="cs-CZ" sz="3800" dirty="0"/>
              <a:t>: </a:t>
            </a:r>
            <a:r>
              <a:rPr lang="cs-CZ" sz="3800" b="1" dirty="0"/>
              <a:t>Kdy má pampeliška</a:t>
            </a:r>
            <a:r>
              <a:rPr lang="cs-CZ" sz="3800" dirty="0"/>
              <a:t> </a:t>
            </a:r>
            <a:r>
              <a:rPr lang="cs-CZ" sz="3800" b="1" dirty="0"/>
              <a:t>svátek</a:t>
            </a:r>
            <a:r>
              <a:rPr lang="cs-CZ" sz="3800" dirty="0"/>
              <a:t> (</a:t>
            </a:r>
            <a:r>
              <a:rPr lang="cs-CZ" sz="3800" dirty="0" smtClean="0"/>
              <a:t>1978), </a:t>
            </a:r>
            <a:r>
              <a:rPr lang="cs-CZ" sz="3800" b="1" dirty="0"/>
              <a:t>Malé a velké nebe</a:t>
            </a:r>
            <a:r>
              <a:rPr lang="cs-CZ" sz="3800" dirty="0"/>
              <a:t> (1981), </a:t>
            </a:r>
            <a:r>
              <a:rPr lang="cs-CZ" sz="3800" b="1" dirty="0" smtClean="0"/>
              <a:t>Neplašte </a:t>
            </a:r>
            <a:r>
              <a:rPr lang="cs-CZ" sz="3800" b="1" dirty="0"/>
              <a:t>nám švestky</a:t>
            </a:r>
            <a:r>
              <a:rPr lang="cs-CZ" sz="3800" dirty="0"/>
              <a:t> (1984), </a:t>
            </a:r>
            <a:r>
              <a:rPr lang="cs-CZ" sz="3800" b="1" dirty="0"/>
              <a:t>Milé rozednění</a:t>
            </a:r>
            <a:r>
              <a:rPr lang="cs-CZ" sz="3800" dirty="0"/>
              <a:t> (1984), </a:t>
            </a:r>
            <a:r>
              <a:rPr lang="cs-CZ" sz="3800" b="1" dirty="0" smtClean="0"/>
              <a:t>Sluníčko</a:t>
            </a:r>
            <a:r>
              <a:rPr lang="cs-CZ" sz="3800" b="1" dirty="0"/>
              <a:t>, hej!</a:t>
            </a:r>
            <a:r>
              <a:rPr lang="cs-CZ" sz="3800" dirty="0"/>
              <a:t> (1988), </a:t>
            </a:r>
            <a:r>
              <a:rPr lang="cs-CZ" sz="3800" b="1" dirty="0" smtClean="0"/>
              <a:t>Učíme </a:t>
            </a:r>
            <a:r>
              <a:rPr lang="cs-CZ" sz="3800" b="1" dirty="0"/>
              <a:t>se říkadla</a:t>
            </a:r>
            <a:r>
              <a:rPr lang="cs-CZ" sz="3800" dirty="0"/>
              <a:t> (2006), </a:t>
            </a:r>
          </a:p>
          <a:p>
            <a:endParaRPr lang="cs-CZ" dirty="0"/>
          </a:p>
        </p:txBody>
      </p:sp>
      <p:pic>
        <p:nvPicPr>
          <p:cNvPr id="4" name="Picture 3" descr="C:\Users\Marcela\Desktop\100CANON\IMG_594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61" t="17131" r="11927" b="7104"/>
          <a:stretch/>
        </p:blipFill>
        <p:spPr bwMode="auto">
          <a:xfrm>
            <a:off x="7214950" y="3792372"/>
            <a:ext cx="1723174" cy="234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950" y="620688"/>
            <a:ext cx="1646237" cy="238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020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/>
              <a:t>Jan Skácel</a:t>
            </a:r>
            <a:r>
              <a:rPr lang="cs-CZ" dirty="0"/>
              <a:t>: </a:t>
            </a:r>
            <a:r>
              <a:rPr lang="cs-CZ" b="1" dirty="0"/>
              <a:t>Kam odešly laně</a:t>
            </a:r>
            <a:r>
              <a:rPr lang="cs-CZ" dirty="0"/>
              <a:t> (1985), </a:t>
            </a:r>
            <a:r>
              <a:rPr lang="cs-CZ" b="1" dirty="0"/>
              <a:t>Proč ten ptáček z větve nespadne</a:t>
            </a:r>
            <a:r>
              <a:rPr lang="cs-CZ" dirty="0"/>
              <a:t> (1988) </a:t>
            </a:r>
            <a:r>
              <a:rPr lang="cs-CZ" b="1" dirty="0" smtClean="0"/>
              <a:t>Uspávanky</a:t>
            </a:r>
            <a:r>
              <a:rPr lang="cs-CZ" dirty="0" smtClean="0"/>
              <a:t> </a:t>
            </a:r>
            <a:r>
              <a:rPr lang="cs-CZ" dirty="0"/>
              <a:t>(1983),  </a:t>
            </a:r>
          </a:p>
          <a:p>
            <a:pPr marL="0" indent="0">
              <a:buNone/>
            </a:pPr>
            <a:r>
              <a:rPr lang="cs-CZ" b="1" dirty="0"/>
              <a:t>Milena Lukešová</a:t>
            </a:r>
            <a:r>
              <a:rPr lang="cs-CZ" dirty="0"/>
              <a:t>: </a:t>
            </a:r>
            <a:r>
              <a:rPr lang="cs-CZ" b="1" dirty="0" smtClean="0"/>
              <a:t>Bačkůrky </a:t>
            </a:r>
          </a:p>
          <a:p>
            <a:pPr marL="0" indent="0">
              <a:buNone/>
            </a:pPr>
            <a:r>
              <a:rPr lang="cs-CZ" b="1" dirty="0" smtClean="0"/>
              <a:t>z</a:t>
            </a:r>
            <a:r>
              <a:rPr lang="cs-CZ" b="1" dirty="0"/>
              <a:t> mechu</a:t>
            </a:r>
            <a:r>
              <a:rPr lang="cs-CZ" dirty="0"/>
              <a:t> (1968)</a:t>
            </a:r>
          </a:p>
          <a:p>
            <a:pPr marL="0" lvl="0" indent="0">
              <a:buNone/>
            </a:pPr>
            <a:r>
              <a:rPr lang="cs-CZ" b="1" dirty="0"/>
              <a:t>Jak je bosé noze v rose</a:t>
            </a:r>
            <a:r>
              <a:rPr lang="cs-CZ" dirty="0"/>
              <a:t> (1981), </a:t>
            </a:r>
            <a:r>
              <a:rPr lang="cs-CZ" b="1" dirty="0"/>
              <a:t>Moje zvířata</a:t>
            </a:r>
            <a:r>
              <a:rPr lang="cs-CZ" dirty="0"/>
              <a:t> (1983), </a:t>
            </a:r>
            <a:r>
              <a:rPr lang="cs-CZ" b="1" dirty="0"/>
              <a:t>Kde dávají sloni dobrou noc</a:t>
            </a:r>
            <a:r>
              <a:rPr lang="cs-CZ" dirty="0"/>
              <a:t> (1984), </a:t>
            </a:r>
            <a:r>
              <a:rPr lang="cs-CZ" b="1" dirty="0"/>
              <a:t>Klára</a:t>
            </a:r>
            <a:r>
              <a:rPr lang="cs-CZ" dirty="0"/>
              <a:t> </a:t>
            </a:r>
            <a:r>
              <a:rPr lang="cs-CZ" b="1" dirty="0"/>
              <a:t>a skorodům</a:t>
            </a:r>
            <a:r>
              <a:rPr lang="cs-CZ" dirty="0"/>
              <a:t> (1986)</a:t>
            </a:r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Hanzlík</a:t>
            </a:r>
            <a:r>
              <a:rPr lang="cs-CZ" dirty="0"/>
              <a:t>: </a:t>
            </a:r>
            <a:r>
              <a:rPr lang="cs-CZ" b="1" dirty="0"/>
              <a:t>Pimpilim Pampam</a:t>
            </a:r>
            <a:r>
              <a:rPr lang="cs-CZ" dirty="0"/>
              <a:t> (1981)</a:t>
            </a:r>
          </a:p>
          <a:p>
            <a:pPr marL="0" lvl="0" indent="0">
              <a:buNone/>
            </a:pPr>
            <a:r>
              <a:rPr lang="cs-CZ" b="1" dirty="0" smtClean="0"/>
              <a:t>Pavel </a:t>
            </a:r>
            <a:r>
              <a:rPr lang="cs-CZ" b="1" dirty="0"/>
              <a:t>Šrut</a:t>
            </a:r>
            <a:r>
              <a:rPr lang="cs-CZ" dirty="0"/>
              <a:t>: </a:t>
            </a:r>
            <a:r>
              <a:rPr lang="cs-CZ" b="1" dirty="0"/>
              <a:t>Hlemýžď Čilišnek</a:t>
            </a:r>
            <a:r>
              <a:rPr lang="cs-CZ" dirty="0"/>
              <a:t> (1983), </a:t>
            </a:r>
            <a:r>
              <a:rPr lang="cs-CZ" b="1" dirty="0"/>
              <a:t>Veliký tůdle</a:t>
            </a:r>
            <a:r>
              <a:rPr lang="cs-CZ" dirty="0"/>
              <a:t> (2003), </a:t>
            </a:r>
            <a:r>
              <a:rPr lang="cs-CZ" b="1" dirty="0"/>
              <a:t>Příšerky a příšeři</a:t>
            </a:r>
            <a:r>
              <a:rPr lang="cs-CZ" dirty="0"/>
              <a:t> (2005), </a:t>
            </a:r>
            <a:r>
              <a:rPr lang="cs-CZ" b="1" dirty="0"/>
              <a:t>Šišatý švec a myšut</a:t>
            </a:r>
            <a:r>
              <a:rPr lang="cs-CZ" dirty="0"/>
              <a:t> (2007)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40307"/>
            <a:ext cx="1812723" cy="1389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90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579296" cy="65253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Současní tvůrci  </a:t>
            </a: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zpívané poezie</a:t>
            </a:r>
            <a:r>
              <a:rPr lang="cs-CZ" sz="3500" dirty="0" smtClean="0"/>
              <a:t>: </a:t>
            </a:r>
          </a:p>
          <a:p>
            <a:pPr marL="0" indent="0">
              <a:buNone/>
            </a:pPr>
            <a:r>
              <a:rPr lang="cs-CZ" sz="3500" b="1" dirty="0" smtClean="0"/>
              <a:t>Zdeněk </a:t>
            </a:r>
            <a:r>
              <a:rPr lang="cs-CZ" sz="3500" b="1" dirty="0"/>
              <a:t>Svěrák</a:t>
            </a:r>
            <a:r>
              <a:rPr lang="cs-CZ" sz="3500" dirty="0"/>
              <a:t>: </a:t>
            </a:r>
            <a:r>
              <a:rPr lang="cs-CZ" sz="3500" b="1" dirty="0"/>
              <a:t>Dělání</a:t>
            </a:r>
            <a:r>
              <a:rPr lang="cs-CZ" sz="3500" dirty="0"/>
              <a:t> (</a:t>
            </a:r>
            <a:r>
              <a:rPr lang="cs-CZ" sz="3500" dirty="0" smtClean="0"/>
              <a:t>1996)</a:t>
            </a:r>
          </a:p>
          <a:p>
            <a:pPr marL="0" indent="0">
              <a:buNone/>
            </a:pPr>
            <a:r>
              <a:rPr lang="cs-CZ" sz="3500" b="1" dirty="0" smtClean="0"/>
              <a:t>Jaromír </a:t>
            </a:r>
            <a:r>
              <a:rPr lang="cs-CZ" sz="3500" b="1" dirty="0"/>
              <a:t>Nohavica</a:t>
            </a:r>
            <a:r>
              <a:rPr lang="cs-CZ" sz="3500" dirty="0"/>
              <a:t>: </a:t>
            </a:r>
            <a:r>
              <a:rPr lang="cs-CZ" sz="3500" b="1" dirty="0"/>
              <a:t>Tři </a:t>
            </a:r>
            <a:r>
              <a:rPr lang="cs-CZ" sz="3500" b="1" dirty="0" smtClean="0"/>
              <a:t>čuníci</a:t>
            </a:r>
            <a:r>
              <a:rPr lang="cs-CZ" sz="3500" dirty="0" smtClean="0"/>
              <a:t> </a:t>
            </a:r>
          </a:p>
          <a:p>
            <a:pPr marL="0" indent="0">
              <a:buNone/>
            </a:pP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hravé</a:t>
            </a:r>
            <a:r>
              <a:rPr lang="cs-CZ" sz="3500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, humorné, nonsensové </a:t>
            </a: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poezie:</a:t>
            </a:r>
            <a:r>
              <a:rPr lang="cs-CZ" sz="3500" dirty="0" smtClean="0"/>
              <a:t> </a:t>
            </a:r>
          </a:p>
          <a:p>
            <a:pPr marL="0" indent="0">
              <a:buNone/>
            </a:pPr>
            <a:r>
              <a:rPr lang="cs-CZ" sz="3500" b="1" dirty="0" smtClean="0"/>
              <a:t>Miloš </a:t>
            </a:r>
            <a:r>
              <a:rPr lang="cs-CZ" sz="3500" b="1" dirty="0"/>
              <a:t>Kratochvíl</a:t>
            </a:r>
            <a:r>
              <a:rPr lang="cs-CZ" sz="3500" dirty="0"/>
              <a:t>: </a:t>
            </a:r>
            <a:r>
              <a:rPr lang="cs-CZ" sz="3500" b="1" dirty="0"/>
              <a:t>Létací koště</a:t>
            </a:r>
            <a:r>
              <a:rPr lang="cs-CZ" sz="3500" dirty="0"/>
              <a:t> (</a:t>
            </a:r>
            <a:r>
              <a:rPr lang="cs-CZ" sz="3500" dirty="0" smtClean="0"/>
              <a:t>2003), </a:t>
            </a:r>
            <a:r>
              <a:rPr lang="cs-CZ" sz="3500" b="1" dirty="0" smtClean="0"/>
              <a:t>Jiří </a:t>
            </a:r>
            <a:r>
              <a:rPr lang="cs-CZ" sz="3500" b="1" dirty="0"/>
              <a:t>Žáček</a:t>
            </a:r>
            <a:r>
              <a:rPr lang="cs-CZ" sz="3500" dirty="0"/>
              <a:t>: </a:t>
            </a:r>
            <a:r>
              <a:rPr lang="cs-CZ" sz="3500" b="1" dirty="0"/>
              <a:t>Nemalujte čerta na zeď</a:t>
            </a:r>
            <a:r>
              <a:rPr lang="cs-CZ" sz="3500" dirty="0"/>
              <a:t> (</a:t>
            </a:r>
            <a:r>
              <a:rPr lang="cs-CZ" sz="3500" dirty="0" smtClean="0"/>
              <a:t>2001), </a:t>
            </a:r>
            <a:r>
              <a:rPr lang="cs-CZ" sz="3500" b="1" dirty="0" smtClean="0"/>
              <a:t>Pavel </a:t>
            </a:r>
            <a:r>
              <a:rPr lang="cs-CZ" sz="3500" b="1" dirty="0"/>
              <a:t>Šrut</a:t>
            </a:r>
            <a:r>
              <a:rPr lang="cs-CZ" sz="3500" dirty="0"/>
              <a:t>: </a:t>
            </a:r>
            <a:r>
              <a:rPr lang="cs-CZ" sz="3500" b="1" dirty="0"/>
              <a:t>Veliký tůdle</a:t>
            </a:r>
            <a:r>
              <a:rPr lang="cs-CZ" sz="3500" dirty="0"/>
              <a:t> (</a:t>
            </a:r>
            <a:r>
              <a:rPr lang="cs-CZ" sz="3500" dirty="0" smtClean="0"/>
              <a:t>2003), </a:t>
            </a:r>
            <a:r>
              <a:rPr lang="cs-CZ" sz="3500" b="1" dirty="0" smtClean="0"/>
              <a:t>Jiří </a:t>
            </a:r>
            <a:r>
              <a:rPr lang="cs-CZ" sz="3500" b="1" dirty="0"/>
              <a:t>Dědeček</a:t>
            </a:r>
            <a:r>
              <a:rPr lang="cs-CZ" sz="3500" dirty="0"/>
              <a:t>: </a:t>
            </a:r>
            <a:r>
              <a:rPr lang="cs-CZ" sz="3500" b="1" dirty="0"/>
              <a:t>Šli červotoči do houslí</a:t>
            </a:r>
            <a:r>
              <a:rPr lang="cs-CZ" sz="3500" dirty="0"/>
              <a:t> (</a:t>
            </a:r>
            <a:r>
              <a:rPr lang="cs-CZ" sz="3500" dirty="0" smtClean="0"/>
              <a:t>2001)</a:t>
            </a:r>
          </a:p>
          <a:p>
            <a:pPr marL="0" indent="0">
              <a:buNone/>
            </a:pP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veršovaných abecedářů</a:t>
            </a:r>
            <a:r>
              <a:rPr lang="cs-CZ" sz="3500" dirty="0"/>
              <a:t>:</a:t>
            </a:r>
            <a:r>
              <a:rPr lang="cs-CZ" sz="3500" dirty="0" smtClean="0"/>
              <a:t> </a:t>
            </a:r>
          </a:p>
          <a:p>
            <a:pPr marL="0" indent="0">
              <a:buNone/>
            </a:pPr>
            <a:r>
              <a:rPr lang="cs-CZ" sz="3500" b="1" dirty="0" smtClean="0"/>
              <a:t>Ivo </a:t>
            </a:r>
            <a:r>
              <a:rPr lang="cs-CZ" sz="3500" b="1" dirty="0"/>
              <a:t>Štuka</a:t>
            </a:r>
            <a:r>
              <a:rPr lang="cs-CZ" sz="3500" dirty="0"/>
              <a:t>: </a:t>
            </a:r>
            <a:r>
              <a:rPr lang="cs-CZ" sz="3500" b="1" dirty="0"/>
              <a:t>Abecedník</a:t>
            </a:r>
            <a:r>
              <a:rPr lang="cs-CZ" sz="3500" dirty="0"/>
              <a:t> (</a:t>
            </a:r>
            <a:r>
              <a:rPr lang="cs-CZ" sz="3500" dirty="0" smtClean="0"/>
              <a:t>1993), </a:t>
            </a:r>
          </a:p>
          <a:p>
            <a:pPr marL="0" indent="0">
              <a:buNone/>
            </a:pPr>
            <a:r>
              <a:rPr lang="cs-CZ" sz="3500" b="1" dirty="0" smtClean="0"/>
              <a:t>Jiří </a:t>
            </a:r>
            <a:r>
              <a:rPr lang="cs-CZ" sz="3500" b="1" dirty="0"/>
              <a:t>Žáček</a:t>
            </a:r>
            <a:r>
              <a:rPr lang="cs-CZ" sz="3500" dirty="0"/>
              <a:t>:</a:t>
            </a:r>
            <a:r>
              <a:rPr lang="cs-CZ" sz="3500" b="1" dirty="0"/>
              <a:t> Abeceda</a:t>
            </a:r>
            <a:r>
              <a:rPr lang="cs-CZ" sz="3500" dirty="0"/>
              <a:t> (</a:t>
            </a:r>
            <a:r>
              <a:rPr lang="cs-CZ" sz="3500" dirty="0" smtClean="0"/>
              <a:t>1998)</a:t>
            </a:r>
          </a:p>
          <a:p>
            <a:pPr marL="0" indent="0">
              <a:buNone/>
            </a:pP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poezie</a:t>
            </a:r>
            <a:r>
              <a:rPr lang="cs-CZ" sz="3500" dirty="0" smtClean="0"/>
              <a:t> </a:t>
            </a:r>
            <a:r>
              <a:rPr lang="cs-CZ" sz="3500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inspirované </a:t>
            </a:r>
            <a:r>
              <a:rPr lang="cs-CZ" sz="3500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dětským folklorem</a:t>
            </a:r>
            <a:r>
              <a:rPr lang="cs-CZ" sz="3500" dirty="0"/>
              <a:t>:</a:t>
            </a:r>
          </a:p>
          <a:p>
            <a:pPr marL="0" indent="0">
              <a:buNone/>
            </a:pPr>
            <a:r>
              <a:rPr lang="cs-CZ" sz="3500" b="1" dirty="0"/>
              <a:t>Věra Provazníková</a:t>
            </a:r>
            <a:r>
              <a:rPr lang="cs-CZ" sz="3500" dirty="0"/>
              <a:t>: </a:t>
            </a:r>
            <a:r>
              <a:rPr lang="cs-CZ" sz="3500" b="1" dirty="0"/>
              <a:t>Padla Madla do říkadla</a:t>
            </a:r>
            <a:r>
              <a:rPr lang="cs-CZ" sz="3500" dirty="0"/>
              <a:t> (1998)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77" t="3545" r="15796" b="11736"/>
          <a:stretch/>
        </p:blipFill>
        <p:spPr bwMode="auto">
          <a:xfrm>
            <a:off x="7020272" y="3645024"/>
            <a:ext cx="1368152" cy="2148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72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4753597" cy="6741515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cs-CZ" sz="12800" dirty="0" smtClean="0"/>
              <a:t>Světová poezie pro děti</a:t>
            </a:r>
          </a:p>
          <a:p>
            <a:pPr marL="0" lvl="0" indent="0">
              <a:buNone/>
            </a:pPr>
            <a:r>
              <a:rPr lang="cs-CZ" sz="12800" b="1" dirty="0" smtClean="0"/>
              <a:t>FRANCIE</a:t>
            </a:r>
          </a:p>
          <a:p>
            <a:pPr marL="0" lvl="0" indent="0">
              <a:buNone/>
            </a:pPr>
            <a:endParaRPr lang="cs-CZ" sz="12800" dirty="0"/>
          </a:p>
          <a:p>
            <a:pPr marL="0" indent="0">
              <a:buNone/>
            </a:pPr>
            <a:r>
              <a:rPr lang="cs-CZ" sz="12800" b="1" dirty="0"/>
              <a:t>Charles Perrault</a:t>
            </a:r>
            <a:r>
              <a:rPr lang="cs-CZ" sz="12800" dirty="0"/>
              <a:t> </a:t>
            </a:r>
            <a:r>
              <a:rPr lang="cs-CZ" sz="12800" dirty="0">
                <a:sym typeface="Symbol"/>
              </a:rPr>
              <a:t>-</a:t>
            </a:r>
            <a:r>
              <a:rPr lang="cs-CZ" sz="12800" dirty="0"/>
              <a:t>jeho nejznámější knihou jsou </a:t>
            </a:r>
            <a:r>
              <a:rPr lang="cs-CZ" sz="12800" b="1" dirty="0"/>
              <a:t>Pohádky matky Husy</a:t>
            </a:r>
            <a:r>
              <a:rPr lang="cs-CZ" sz="12800" dirty="0"/>
              <a:t> (1697), 1. vydání obsahovalo 8 pohádek, pak přidal </a:t>
            </a:r>
            <a:r>
              <a:rPr lang="cs-CZ" sz="12800" b="1" dirty="0"/>
              <a:t>3 veršované </a:t>
            </a:r>
            <a:r>
              <a:rPr lang="cs-CZ" sz="12800" b="1" dirty="0" smtClean="0"/>
              <a:t>pohádky</a:t>
            </a:r>
          </a:p>
          <a:p>
            <a:pPr marL="0" indent="0">
              <a:buNone/>
            </a:pPr>
            <a:endParaRPr lang="cs-CZ" sz="12800" dirty="0"/>
          </a:p>
          <a:p>
            <a:pPr marL="0" indent="0">
              <a:buNone/>
            </a:pPr>
            <a:r>
              <a:rPr lang="cs-CZ" sz="12800" b="1" dirty="0" smtClean="0"/>
              <a:t>Robert </a:t>
            </a:r>
            <a:r>
              <a:rPr lang="cs-CZ" sz="12800" b="1" dirty="0"/>
              <a:t>Desnos</a:t>
            </a:r>
            <a:r>
              <a:rPr lang="cs-CZ" sz="12800" dirty="0"/>
              <a:t> , </a:t>
            </a:r>
            <a:r>
              <a:rPr lang="cs-CZ" sz="12800" b="1" dirty="0"/>
              <a:t>Zpěvobajky a květomluva</a:t>
            </a:r>
            <a:r>
              <a:rPr lang="cs-CZ" sz="12800" dirty="0"/>
              <a:t> (volně přebásnil</a:t>
            </a:r>
            <a:r>
              <a:rPr lang="cs-CZ" sz="12800" b="1" dirty="0"/>
              <a:t> Kamil Bednář</a:t>
            </a:r>
            <a:r>
              <a:rPr lang="cs-CZ" sz="12800" dirty="0"/>
              <a:t>)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4088" y="2780928"/>
            <a:ext cx="3384376" cy="341632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i="1" dirty="0"/>
              <a:t>Sněženka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i="1" dirty="0"/>
              <a:t>Když kalendář hlásí Hromnice -</a:t>
            </a:r>
            <a:endParaRPr lang="cs-CZ" dirty="0"/>
          </a:p>
          <a:p>
            <a:r>
              <a:rPr lang="cs-CZ" i="1" dirty="0"/>
              <a:t>svátek v únoru,</a:t>
            </a:r>
            <a:endParaRPr lang="cs-CZ" dirty="0"/>
          </a:p>
          <a:p>
            <a:r>
              <a:rPr lang="cs-CZ" i="1" dirty="0"/>
              <a:t>sněženka otvírá jaru petlice,</a:t>
            </a:r>
            <a:endParaRPr lang="cs-CZ" dirty="0"/>
          </a:p>
          <a:p>
            <a:r>
              <a:rPr lang="cs-CZ" i="1" dirty="0"/>
              <a:t>pomáhá slunci nahoru.</a:t>
            </a:r>
            <a:endParaRPr lang="cs-CZ" dirty="0"/>
          </a:p>
          <a:p>
            <a:r>
              <a:rPr lang="cs-CZ" i="1" dirty="0"/>
              <a:t>Sněženko sněžná, sněž,</a:t>
            </a:r>
            <a:endParaRPr lang="cs-CZ" dirty="0"/>
          </a:p>
          <a:p>
            <a:r>
              <a:rPr lang="cs-CZ" i="1" dirty="0"/>
              <a:t>ale ne sníh,</a:t>
            </a:r>
            <a:endParaRPr lang="cs-CZ" dirty="0"/>
          </a:p>
          <a:p>
            <a:r>
              <a:rPr lang="cs-CZ" i="1" dirty="0"/>
              <a:t>sněž něžnost, ty to dovedeš,</a:t>
            </a:r>
            <a:endParaRPr lang="cs-CZ" dirty="0"/>
          </a:p>
          <a:p>
            <a:r>
              <a:rPr lang="cs-CZ" i="1" dirty="0"/>
              <a:t>a hrubá zima zmizí na saních.</a:t>
            </a:r>
            <a:endParaRPr lang="cs-CZ" dirty="0"/>
          </a:p>
          <a:p>
            <a:r>
              <a:rPr lang="cs-CZ" dirty="0"/>
              <a:t>(Literární výchova pro 5. ročník, SPN, 1986)</a:t>
            </a:r>
          </a:p>
        </p:txBody>
      </p:sp>
    </p:spTree>
    <p:extLst>
      <p:ext uri="{BB962C8B-B14F-4D97-AF65-F5344CB8AC3E}">
        <p14:creationId xmlns:p14="http://schemas.microsoft.com/office/powerpoint/2010/main" val="300521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4114800" cy="6741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ANGLIE</a:t>
            </a:r>
            <a:endParaRPr lang="cs-CZ" dirty="0"/>
          </a:p>
          <a:p>
            <a:pPr marL="0" indent="0">
              <a:buNone/>
            </a:pPr>
            <a:endParaRPr lang="cs-CZ" sz="1000" b="1" dirty="0" smtClean="0"/>
          </a:p>
          <a:p>
            <a:pPr marL="0" indent="0">
              <a:buNone/>
            </a:pPr>
            <a:r>
              <a:rPr lang="cs-CZ" b="1" dirty="0" smtClean="0"/>
              <a:t>Joseph </a:t>
            </a:r>
            <a:r>
              <a:rPr lang="cs-CZ" b="1" dirty="0"/>
              <a:t>Rudyard Kipling</a:t>
            </a:r>
            <a:r>
              <a:rPr lang="cs-CZ" dirty="0"/>
              <a:t> (1865 - 1936</a:t>
            </a:r>
            <a:r>
              <a:rPr lang="cs-CZ" dirty="0" smtClean="0"/>
              <a:t>)  </a:t>
            </a:r>
          </a:p>
          <a:p>
            <a:pPr marL="0" indent="0">
              <a:buNone/>
            </a:pPr>
            <a:r>
              <a:rPr lang="cs-CZ" dirty="0" smtClean="0"/>
              <a:t>verše </a:t>
            </a:r>
            <a:r>
              <a:rPr lang="cs-CZ" dirty="0"/>
              <a:t>vkládal do různých sbírek nebo </a:t>
            </a:r>
            <a:r>
              <a:rPr lang="cs-CZ" dirty="0" smtClean="0"/>
              <a:t>prozaických </a:t>
            </a:r>
            <a:r>
              <a:rPr lang="cs-CZ" dirty="0"/>
              <a:t>děl</a:t>
            </a:r>
          </a:p>
          <a:p>
            <a:pPr marL="0" indent="0">
              <a:buNone/>
            </a:pPr>
            <a:r>
              <a:rPr lang="cs-CZ" b="1" dirty="0" smtClean="0"/>
              <a:t>Lewis Carroll </a:t>
            </a:r>
            <a:r>
              <a:rPr lang="cs-CZ" dirty="0" smtClean="0"/>
              <a:t>(1832 - 1898)</a:t>
            </a:r>
          </a:p>
          <a:p>
            <a:pPr marL="0" indent="0">
              <a:buNone/>
            </a:pPr>
            <a:r>
              <a:rPr lang="cs-CZ" b="1" dirty="0" smtClean="0"/>
              <a:t>Alenka </a:t>
            </a:r>
            <a:r>
              <a:rPr lang="cs-CZ" b="1" dirty="0"/>
              <a:t>v kraji divů</a:t>
            </a:r>
            <a:r>
              <a:rPr lang="cs-CZ" dirty="0"/>
              <a:t>, </a:t>
            </a:r>
            <a:r>
              <a:rPr lang="cs-CZ" b="1" dirty="0"/>
              <a:t>Alenka v kraji za zrcadlem</a:t>
            </a:r>
            <a:r>
              <a:rPr lang="cs-CZ" dirty="0"/>
              <a:t> (1865, 1871)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poezie </a:t>
            </a:r>
            <a:r>
              <a:rPr lang="cs-CZ" b="1" dirty="0"/>
              <a:t>nonsensu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b="1" dirty="0" smtClean="0"/>
          </a:p>
          <a:p>
            <a:endParaRPr lang="cs-CZ" sz="1000" b="1" dirty="0"/>
          </a:p>
          <a:p>
            <a:endParaRPr lang="cs-CZ" sz="1000" b="1" dirty="0" smtClean="0"/>
          </a:p>
          <a:p>
            <a:endParaRPr lang="cs-CZ" sz="1000" b="1" dirty="0"/>
          </a:p>
          <a:p>
            <a:endParaRPr lang="cs-CZ" sz="1000" b="1" dirty="0" smtClean="0"/>
          </a:p>
          <a:p>
            <a:endParaRPr lang="cs-CZ" sz="1000" b="1" dirty="0"/>
          </a:p>
          <a:p>
            <a:endParaRPr lang="cs-CZ" sz="1000" b="1" dirty="0" smtClean="0"/>
          </a:p>
          <a:p>
            <a:pPr marL="0" indent="0">
              <a:buNone/>
            </a:pPr>
            <a:r>
              <a:rPr lang="cs-CZ" sz="1000" b="1" dirty="0"/>
              <a:t> </a:t>
            </a:r>
            <a:endParaRPr lang="cs-CZ" sz="1000" dirty="0"/>
          </a:p>
          <a:p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4355976" y="1565791"/>
            <a:ext cx="4572000" cy="2862322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cs-CZ" i="1" dirty="0"/>
              <a:t>Znám křišťálovou studánku, kde nejhlubší je les,</a:t>
            </a:r>
            <a:endParaRPr lang="cs-CZ" dirty="0"/>
          </a:p>
          <a:p>
            <a:r>
              <a:rPr lang="cs-CZ" i="1" dirty="0"/>
              <a:t>tam Pardál se Sovou se sešli na paštiku dnes.</a:t>
            </a:r>
            <a:endParaRPr lang="cs-CZ" dirty="0"/>
          </a:p>
          <a:p>
            <a:r>
              <a:rPr lang="cs-CZ" i="1" dirty="0"/>
              <a:t>Spořádal Pardál maso se šťávou, měl velký hlad,</a:t>
            </a:r>
            <a:endParaRPr lang="cs-CZ" dirty="0"/>
          </a:p>
          <a:p>
            <a:r>
              <a:rPr lang="cs-CZ" i="1" dirty="0"/>
              <a:t>Sovu, tu milostivě nechal talíř vylízat,</a:t>
            </a:r>
            <a:endParaRPr lang="cs-CZ" dirty="0"/>
          </a:p>
          <a:p>
            <a:r>
              <a:rPr lang="cs-CZ" i="1" dirty="0"/>
              <a:t>a tak tam svorně oba hodovali pospolu.</a:t>
            </a:r>
            <a:endParaRPr lang="cs-CZ" dirty="0"/>
          </a:p>
          <a:p>
            <a:r>
              <a:rPr lang="cs-CZ" i="1" dirty="0"/>
              <a:t>Dal Pardál Sově lžíci, když pak sklízel ze stolu,</a:t>
            </a:r>
            <a:endParaRPr lang="cs-CZ" dirty="0"/>
          </a:p>
          <a:p>
            <a:r>
              <a:rPr lang="cs-CZ" i="1" dirty="0"/>
              <a:t>nůž s vidličkou si nechal. Než bys napočítal pět,</a:t>
            </a:r>
            <a:endParaRPr lang="cs-CZ" dirty="0"/>
          </a:p>
          <a:p>
            <a:r>
              <a:rPr lang="cs-CZ" i="1" dirty="0"/>
              <a:t>zavrčel, zuby vycenil a milou Sovu - -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63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4680520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Robert Louis Stevenson </a:t>
            </a:r>
            <a:r>
              <a:rPr lang="cs-CZ" dirty="0" smtClean="0"/>
              <a:t>(</a:t>
            </a:r>
            <a:r>
              <a:rPr lang="cs-CZ" dirty="0"/>
              <a:t>1850 - 1894)</a:t>
            </a:r>
          </a:p>
          <a:p>
            <a:pPr marL="0" indent="0">
              <a:buNone/>
            </a:pPr>
            <a:r>
              <a:rPr lang="cs-CZ" b="1" dirty="0"/>
              <a:t>Zahrada veršů pro děti</a:t>
            </a:r>
            <a:r>
              <a:rPr lang="cs-CZ" dirty="0"/>
              <a:t> (1885),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 </a:t>
            </a:r>
            <a:r>
              <a:rPr lang="cs-CZ" dirty="0"/>
              <a:t>dětském světě a </a:t>
            </a:r>
            <a:r>
              <a:rPr lang="cs-CZ" dirty="0" smtClean="0"/>
              <a:t>přírodě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r>
              <a:rPr lang="cs-CZ" b="1" dirty="0" smtClean="0"/>
              <a:t>A. A</a:t>
            </a:r>
            <a:r>
              <a:rPr lang="cs-CZ" b="1" dirty="0"/>
              <a:t>. Milne (Alan Alexander Milne) </a:t>
            </a:r>
            <a:r>
              <a:rPr lang="cs-CZ" dirty="0"/>
              <a:t>(1882 - </a:t>
            </a:r>
            <a:r>
              <a:rPr lang="cs-CZ" dirty="0" smtClean="0"/>
              <a:t>1956)</a:t>
            </a:r>
          </a:p>
          <a:p>
            <a:pPr marL="0" indent="0">
              <a:buNone/>
            </a:pPr>
            <a:r>
              <a:rPr lang="cs-CZ" b="1" dirty="0" smtClean="0"/>
              <a:t>Medvídek </a:t>
            </a:r>
            <a:r>
              <a:rPr lang="cs-CZ" b="1" dirty="0"/>
              <a:t>Pú</a:t>
            </a:r>
            <a:r>
              <a:rPr lang="cs-CZ" dirty="0"/>
              <a:t> (1926) 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97791" y="1124744"/>
            <a:ext cx="4137636" cy="3139321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i="1" dirty="0"/>
              <a:t>Zpěv</a:t>
            </a:r>
            <a:endParaRPr lang="cs-CZ" dirty="0"/>
          </a:p>
          <a:p>
            <a:r>
              <a:rPr lang="cs-CZ" b="1" i="1" dirty="0"/>
              <a:t> </a:t>
            </a:r>
            <a:endParaRPr lang="cs-CZ" dirty="0"/>
          </a:p>
          <a:p>
            <a:r>
              <a:rPr lang="cs-CZ" i="1" dirty="0"/>
              <a:t>O čem si ptáček prozpěvuje k ránu?</a:t>
            </a:r>
            <a:endParaRPr lang="cs-CZ" dirty="0"/>
          </a:p>
          <a:p>
            <a:r>
              <a:rPr lang="cs-CZ" i="1" dirty="0"/>
              <a:t>O kropenatém vajíčku, které se v hnízdě skrývá…</a:t>
            </a:r>
            <a:endParaRPr lang="cs-CZ" dirty="0"/>
          </a:p>
          <a:p>
            <a:r>
              <a:rPr lang="cs-CZ" i="1" dirty="0"/>
              <a:t>O lodi vprostřed oceánu,</a:t>
            </a:r>
            <a:endParaRPr lang="cs-CZ" dirty="0"/>
          </a:p>
          <a:p>
            <a:r>
              <a:rPr lang="cs-CZ" i="1" dirty="0"/>
              <a:t>o lanech, o plachtách zas námořník si zpívá.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dirty="0" smtClean="0"/>
              <a:t>(</a:t>
            </a:r>
            <a:r>
              <a:rPr lang="cs-CZ" dirty="0"/>
              <a:t>Čítanka pro 3. ročník, SPN, 2004, přel. Pavel Šrut)</a:t>
            </a:r>
          </a:p>
        </p:txBody>
      </p:sp>
    </p:spTree>
    <p:extLst>
      <p:ext uri="{BB962C8B-B14F-4D97-AF65-F5344CB8AC3E}">
        <p14:creationId xmlns:p14="http://schemas.microsoft.com/office/powerpoint/2010/main" val="44684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3654" y="103249"/>
            <a:ext cx="6248284" cy="67687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RUSKO</a:t>
            </a: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Alexandr </a:t>
            </a:r>
            <a:r>
              <a:rPr lang="cs-CZ" b="1" dirty="0"/>
              <a:t>Sergejevič Puškin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  pohádky </a:t>
            </a:r>
            <a:r>
              <a:rPr lang="cs-CZ" dirty="0"/>
              <a:t>ve verších: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Pohádka </a:t>
            </a:r>
            <a:r>
              <a:rPr lang="cs-CZ" b="1" dirty="0"/>
              <a:t>o medvědici</a:t>
            </a:r>
            <a:r>
              <a:rPr lang="cs-CZ" dirty="0"/>
              <a:t>,</a:t>
            </a:r>
            <a:r>
              <a:rPr lang="cs-CZ" b="1" dirty="0"/>
              <a:t>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Pohádka </a:t>
            </a:r>
            <a:r>
              <a:rPr lang="cs-CZ" b="1" dirty="0"/>
              <a:t>o rybářovi a rybce</a:t>
            </a:r>
            <a:r>
              <a:rPr lang="cs-CZ" dirty="0"/>
              <a:t>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Samuil </a:t>
            </a:r>
            <a:r>
              <a:rPr lang="cs-CZ" b="1" dirty="0"/>
              <a:t>Jakovlevič Maršak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Odkud </a:t>
            </a:r>
            <a:r>
              <a:rPr lang="cs-CZ" b="1" dirty="0"/>
              <a:t>přišel stůl</a:t>
            </a:r>
            <a:r>
              <a:rPr lang="cs-CZ" dirty="0"/>
              <a:t> (1952</a:t>
            </a:r>
            <a:r>
              <a:rPr lang="cs-CZ" dirty="0" smtClean="0"/>
              <a:t>),</a:t>
            </a:r>
          </a:p>
          <a:p>
            <a:pPr marL="0" indent="0">
              <a:buNone/>
            </a:pPr>
            <a:r>
              <a:rPr lang="cs-CZ" b="1" dirty="0" smtClean="0"/>
              <a:t>  Pohádka </a:t>
            </a:r>
            <a:r>
              <a:rPr lang="cs-CZ" b="1" dirty="0"/>
              <a:t>o hloupé myšce</a:t>
            </a:r>
            <a:r>
              <a:rPr lang="cs-CZ" dirty="0"/>
              <a:t> (1966</a:t>
            </a:r>
            <a:r>
              <a:rPr lang="cs-CZ" dirty="0" smtClean="0"/>
              <a:t>),</a:t>
            </a:r>
          </a:p>
          <a:p>
            <a:pPr marL="0" indent="0">
              <a:buNone/>
            </a:pPr>
            <a:r>
              <a:rPr lang="cs-CZ" b="1" dirty="0" smtClean="0"/>
              <a:t>  Jak </a:t>
            </a:r>
            <a:r>
              <a:rPr lang="cs-CZ" b="1" dirty="0"/>
              <a:t>šlo psaní kolem světa</a:t>
            </a:r>
            <a:r>
              <a:rPr lang="cs-CZ" dirty="0"/>
              <a:t> (1972</a:t>
            </a:r>
            <a:r>
              <a:rPr lang="cs-CZ" dirty="0" smtClean="0"/>
              <a:t>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Vladimír </a:t>
            </a:r>
            <a:r>
              <a:rPr lang="cs-CZ" b="1" dirty="0"/>
              <a:t>Vladimirovič </a:t>
            </a:r>
            <a:r>
              <a:rPr lang="cs-CZ" b="1" dirty="0" smtClean="0"/>
              <a:t>Majakovskij</a:t>
            </a:r>
          </a:p>
          <a:p>
            <a:pPr marL="0" indent="0">
              <a:buNone/>
            </a:pPr>
            <a:r>
              <a:rPr lang="cs-CZ" b="1" dirty="0" smtClean="0"/>
              <a:t>   Čím </a:t>
            </a:r>
            <a:r>
              <a:rPr lang="cs-CZ" b="1" dirty="0"/>
              <a:t>budu?</a:t>
            </a:r>
            <a:r>
              <a:rPr lang="cs-CZ" dirty="0"/>
              <a:t> (1950), </a:t>
            </a:r>
            <a:r>
              <a:rPr lang="cs-CZ" b="1" dirty="0" smtClean="0"/>
              <a:t>Dětem</a:t>
            </a:r>
            <a:r>
              <a:rPr lang="cs-CZ" dirty="0" smtClean="0"/>
              <a:t> </a:t>
            </a:r>
            <a:r>
              <a:rPr lang="cs-CZ" dirty="0"/>
              <a:t>(1953),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43820" y="1213341"/>
            <a:ext cx="2232248" cy="3693319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i="1" dirty="0"/>
              <a:t>Malý cestující</a:t>
            </a:r>
            <a:endParaRPr lang="cs-CZ" dirty="0"/>
          </a:p>
          <a:p>
            <a:r>
              <a:rPr lang="cs-CZ" i="1" dirty="0"/>
              <a:t>Neumí psaní</a:t>
            </a:r>
            <a:endParaRPr lang="cs-CZ" dirty="0"/>
          </a:p>
          <a:p>
            <a:r>
              <a:rPr lang="cs-CZ" i="1" dirty="0"/>
              <a:t>běhat ani létat,</a:t>
            </a:r>
            <a:endParaRPr lang="cs-CZ" dirty="0"/>
          </a:p>
          <a:p>
            <a:r>
              <a:rPr lang="cs-CZ" i="1" dirty="0"/>
              <a:t>ale když někdo</a:t>
            </a:r>
            <a:endParaRPr lang="cs-CZ" dirty="0"/>
          </a:p>
          <a:p>
            <a:r>
              <a:rPr lang="cs-CZ" i="1" dirty="0"/>
              <a:t>do schránky je hodí,</a:t>
            </a:r>
            <a:endParaRPr lang="cs-CZ" dirty="0"/>
          </a:p>
          <a:p>
            <a:r>
              <a:rPr lang="cs-CZ" i="1" dirty="0"/>
              <a:t>dojde psaní</a:t>
            </a:r>
            <a:endParaRPr lang="cs-CZ" dirty="0"/>
          </a:p>
          <a:p>
            <a:r>
              <a:rPr lang="cs-CZ" i="1" dirty="0"/>
              <a:t>třeba na kraj světa</a:t>
            </a:r>
            <a:endParaRPr lang="cs-CZ" dirty="0"/>
          </a:p>
          <a:p>
            <a:r>
              <a:rPr lang="cs-CZ" i="1" dirty="0"/>
              <a:t>letadlem,</a:t>
            </a:r>
            <a:endParaRPr lang="cs-CZ" dirty="0"/>
          </a:p>
          <a:p>
            <a:r>
              <a:rPr lang="cs-CZ" i="1" dirty="0"/>
              <a:t>vlakem,</a:t>
            </a:r>
            <a:endParaRPr lang="cs-CZ" dirty="0"/>
          </a:p>
          <a:p>
            <a:r>
              <a:rPr lang="cs-CZ" i="1" dirty="0"/>
              <a:t>autobusem,</a:t>
            </a:r>
            <a:endParaRPr lang="cs-CZ" dirty="0"/>
          </a:p>
          <a:p>
            <a:r>
              <a:rPr lang="cs-CZ" i="1" dirty="0"/>
              <a:t>lodí. …</a:t>
            </a:r>
            <a:endParaRPr lang="cs-CZ" dirty="0"/>
          </a:p>
          <a:p>
            <a:r>
              <a:rPr lang="cs-CZ" dirty="0"/>
              <a:t> (Čítanka pro 3. ročník, SPN, 1981)</a:t>
            </a:r>
          </a:p>
        </p:txBody>
      </p:sp>
    </p:spTree>
    <p:extLst>
      <p:ext uri="{BB962C8B-B14F-4D97-AF65-F5344CB8AC3E}">
        <p14:creationId xmlns:p14="http://schemas.microsoft.com/office/powerpoint/2010/main" val="78422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4186808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NĚMECKO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Christian </a:t>
            </a:r>
            <a:r>
              <a:rPr lang="cs-CZ" b="1" dirty="0"/>
              <a:t>Morgenstern </a:t>
            </a:r>
            <a:r>
              <a:rPr lang="cs-CZ" dirty="0"/>
              <a:t>(1871 - </a:t>
            </a:r>
            <a:r>
              <a:rPr lang="cs-CZ" dirty="0" smtClean="0"/>
              <a:t>1914)</a:t>
            </a:r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/>
              <a:t>považován za </a:t>
            </a:r>
            <a:r>
              <a:rPr lang="cs-CZ" b="1" dirty="0"/>
              <a:t>zakladatele německé nonsensové </a:t>
            </a:r>
            <a:r>
              <a:rPr lang="cs-CZ" b="1" dirty="0" smtClean="0"/>
              <a:t>poezie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Všelijaká </a:t>
            </a:r>
            <a:r>
              <a:rPr lang="cs-CZ" b="1" dirty="0"/>
              <a:t>zvířata pro kluky i děvčata</a:t>
            </a:r>
            <a:r>
              <a:rPr lang="cs-CZ" dirty="0"/>
              <a:t> (1959, upraveno s titulem </a:t>
            </a:r>
            <a:r>
              <a:rPr lang="cs-CZ" b="1" dirty="0"/>
              <a:t>Ferda Páv a všelijaká zvířata</a:t>
            </a:r>
            <a:r>
              <a:rPr lang="cs-CZ" dirty="0"/>
              <a:t>, 2002), překlad </a:t>
            </a:r>
            <a:r>
              <a:rPr lang="cs-CZ" b="1" dirty="0"/>
              <a:t>Josef Hiršal</a:t>
            </a:r>
            <a:r>
              <a:rPr lang="cs-CZ" dirty="0"/>
              <a:t>: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486222" y="1142195"/>
            <a:ext cx="3222104" cy="4801314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i="1" dirty="0"/>
              <a:t>Tři vrabčáci</a:t>
            </a:r>
            <a:endParaRPr lang="cs-CZ" dirty="0"/>
          </a:p>
          <a:p>
            <a:r>
              <a:rPr lang="cs-CZ" i="1" dirty="0"/>
              <a:t>V lískovém keři bez oříšků</a:t>
            </a:r>
            <a:endParaRPr lang="cs-CZ" dirty="0"/>
          </a:p>
          <a:p>
            <a:r>
              <a:rPr lang="cs-CZ" i="1" dirty="0"/>
              <a:t>sedí tři vrabci, bříško k bříšku.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i="1" dirty="0"/>
              <a:t>Napravo Frantík, vlevo Eda,</a:t>
            </a:r>
            <a:endParaRPr lang="cs-CZ" dirty="0"/>
          </a:p>
          <a:p>
            <a:r>
              <a:rPr lang="cs-CZ" i="1" dirty="0"/>
              <a:t>uprostřed Honzík – neposeda.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i="1" dirty="0"/>
              <a:t>Zavřena očka, každý dřímá.</a:t>
            </a:r>
            <a:endParaRPr lang="cs-CZ" dirty="0"/>
          </a:p>
          <a:p>
            <a:r>
              <a:rPr lang="cs-CZ" i="1" dirty="0"/>
              <a:t>A padá sníh. Brrr! To je zima!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i="1" dirty="0"/>
              <a:t>Tak se tu choulí ve větvoví.</a:t>
            </a:r>
            <a:endParaRPr lang="cs-CZ" dirty="0"/>
          </a:p>
          <a:p>
            <a:r>
              <a:rPr lang="cs-CZ" i="1" dirty="0"/>
              <a:t>Nejtepleji je Honzíkovi.</a:t>
            </a:r>
            <a:endParaRPr lang="cs-CZ" dirty="0"/>
          </a:p>
          <a:p>
            <a:r>
              <a:rPr lang="cs-CZ" i="1" dirty="0"/>
              <a:t> </a:t>
            </a:r>
            <a:endParaRPr lang="cs-CZ" dirty="0"/>
          </a:p>
          <a:p>
            <a:r>
              <a:rPr lang="cs-CZ" i="1" dirty="0"/>
              <a:t>Srdíčka tlukou ťu, ťuk, ťuk.</a:t>
            </a:r>
            <a:endParaRPr lang="cs-CZ" dirty="0"/>
          </a:p>
          <a:p>
            <a:r>
              <a:rPr lang="cs-CZ" i="1" dirty="0"/>
              <a:t>Vrabčáci sedí, ani muk.</a:t>
            </a:r>
            <a:endParaRPr lang="cs-CZ" dirty="0"/>
          </a:p>
          <a:p>
            <a:r>
              <a:rPr lang="cs-CZ" dirty="0"/>
              <a:t>(Čítanka pro 3. ročník, SPN, 1981)</a:t>
            </a:r>
          </a:p>
        </p:txBody>
      </p:sp>
    </p:spTree>
    <p:extLst>
      <p:ext uri="{BB962C8B-B14F-4D97-AF65-F5344CB8AC3E}">
        <p14:creationId xmlns:p14="http://schemas.microsoft.com/office/powerpoint/2010/main" val="69092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8229600" cy="6696744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7200" dirty="0">
                <a:solidFill>
                  <a:prstClr val="black"/>
                </a:solidFill>
              </a:rPr>
              <a:t>v</a:t>
            </a:r>
            <a:r>
              <a:rPr lang="cs-CZ" sz="72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Sládek, J.V.:  Zlaté slunce, bílý den</a:t>
            </a:r>
            <a:r>
              <a:rPr lang="cs-CZ" sz="7200" dirty="0"/>
              <a:t>	 </a:t>
            </a: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Rais, J.V.: Cestička k domovu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Kožíšek, J.: Polámal se mraveneček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Halas, F.: Před usnutím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Hrubín, F.: Modré nebe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Hrubín, F.: P</a:t>
            </a:r>
            <a:r>
              <a:rPr lang="cs-CZ" sz="7200" dirty="0" smtClean="0"/>
              <a:t>aleček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Hrubín, F.: Kuřátko a obilí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Čarek, J.: Čarokruh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Kriebel, Z.: Píšťalička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Brukner, J.: Klíč od království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Florian, M.: Jaro, napověz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Žáček, J.: Kolik má Praha věží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Žáček, J.: Dobrý den, dobrou noc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Lukešová, M.: Bačkůrky z mechu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Žáček, J.: Abeceda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[cit. 2012-09-27].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8319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897</Words>
  <Application>Microsoft Office PowerPoint</Application>
  <PresentationFormat>Předvádění na obrazovce (4:3)</PresentationFormat>
  <Paragraphs>218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36</cp:revision>
  <dcterms:created xsi:type="dcterms:W3CDTF">2012-08-20T19:24:43Z</dcterms:created>
  <dcterms:modified xsi:type="dcterms:W3CDTF">2013-06-17T21:52:45Z</dcterms:modified>
</cp:coreProperties>
</file>