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57" r:id="rId5"/>
    <p:sldId id="268" r:id="rId6"/>
    <p:sldId id="267" r:id="rId7"/>
    <p:sldId id="259" r:id="rId8"/>
    <p:sldId id="269" r:id="rId9"/>
    <p:sldId id="260" r:id="rId10"/>
    <p:sldId id="262" r:id="rId11"/>
    <p:sldId id="264" r:id="rId12"/>
    <p:sldId id="265" r:id="rId13"/>
    <p:sldId id="270" r:id="rId14"/>
    <p:sldId id="275" r:id="rId15"/>
    <p:sldId id="273" r:id="rId16"/>
    <p:sldId id="27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8A47"/>
    <a:srgbClr val="75E965"/>
    <a:srgbClr val="916C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916C98"/>
            </a:gs>
            <a:gs pos="50000">
              <a:srgbClr val="75E965"/>
            </a:gs>
            <a:gs pos="92000">
              <a:srgbClr val="F78A47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27.5.2013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akov" TargetMode="External"/><Relationship Id="rId2" Type="http://schemas.openxmlformats.org/officeDocument/2006/relationships/hyperlink" Target="http://cs.wikipedia.org/wiki/Var%C5%A1av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://cs.wikipedia.org/wiki/Pozna%C5%88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://cs.wikipedia.org/wiki/Vratislav_(m%C4%9Bsto)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://cs.wikipedia.org/wiki/%C5%A0t%C4%9Bt%C3%ADn" TargetMode="External"/><Relationship Id="rId4" Type="http://schemas.openxmlformats.org/officeDocument/2006/relationships/hyperlink" Target="http://cs.wikipedia.org/wiki/Gda%C5%88sk" TargetMode="Externa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rpaty" TargetMode="External"/><Relationship Id="rId2" Type="http://schemas.openxmlformats.org/officeDocument/2006/relationships/hyperlink" Target="http://cs.wikipedia.org/wiki/Krkono%C5%A1sko-jesenick%C3%A1_subprovinci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hyperlink" Target="http://cs.wikipedia.org/wiki/Bukovsk%C3%A9_vrchy" TargetMode="External"/><Relationship Id="rId4" Type="http://schemas.openxmlformats.org/officeDocument/2006/relationships/hyperlink" Target="http://cs.wikipedia.org/wiki/Tatr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Odra" TargetMode="External"/><Relationship Id="rId2" Type="http://schemas.openxmlformats.org/officeDocument/2006/relationships/hyperlink" Target="http://cs.wikipedia.org/wiki/Visl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s.wikipedia.org/wiki/Fr%C3%A9d%C3%A9ric_Chopin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aria_Curie-Sk%C5%82odowska" TargetMode="External"/><Relationship Id="rId2" Type="http://schemas.openxmlformats.org/officeDocument/2006/relationships/hyperlink" Target="http://cs.wikipedia.org/wiki/Mikul%C3%A1%C5%A1_Kopern%C3%AD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hyperlink" Target="http://cs.wikipedia.org/wiki/Jagellonsk%C3%A1_univerzita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ln%C3%BD_d%C5%AFl_Wieliczka" TargetMode="External"/><Relationship Id="rId13" Type="http://schemas.openxmlformats.org/officeDocument/2006/relationships/image" Target="../media/image21.jpeg"/><Relationship Id="rId3" Type="http://schemas.openxmlformats.org/officeDocument/2006/relationships/hyperlink" Target="http://cs.wikipedia.org/wiki/Hala_stolet%C3%AD_ve_Vratislavi" TargetMode="External"/><Relationship Id="rId7" Type="http://schemas.openxmlformats.org/officeDocument/2006/relationships/hyperlink" Target="http://cs.wikipedia.org/wiki/Auschwitz-Birkenau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cs.wikipedia.org/wiki/B%C4%9Blov%C4%9B%C5%BEsk%C3%BD_pra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rakov" TargetMode="External"/><Relationship Id="rId11" Type="http://schemas.openxmlformats.org/officeDocument/2006/relationships/hyperlink" Target="http://cs.wikipedia.org/wiki/Zamo%C5%9B%C4%87" TargetMode="External"/><Relationship Id="rId5" Type="http://schemas.openxmlformats.org/officeDocument/2006/relationships/hyperlink" Target="http://cs.wikipedia.org/wiki/Kalwaria_Zebrzydowska" TargetMode="External"/><Relationship Id="rId10" Type="http://schemas.openxmlformats.org/officeDocument/2006/relationships/hyperlink" Target="http://cs.wikipedia.org/wiki/Var%C5%A1avsk%C3%A9_star%C3%A9_m%C4%9Bsto" TargetMode="External"/><Relationship Id="rId4" Type="http://schemas.openxmlformats.org/officeDocument/2006/relationships/hyperlink" Target="http://cs.wikipedia.org/wiki/Malbork_(hrad)" TargetMode="External"/><Relationship Id="rId9" Type="http://schemas.openxmlformats.org/officeDocument/2006/relationships/hyperlink" Target="http://cs.wikipedia.org/wiki/Toru%C5%88" TargetMode="External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310786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VY_32_INOVACE_09_PUTOVÁNÍ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_POLSKO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074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9116383"/>
              </p:ext>
            </p:extLst>
          </p:nvPr>
        </p:nvGraphicFramePr>
        <p:xfrm>
          <a:off x="1431335" y="1844824"/>
          <a:ext cx="6525041" cy="4440774"/>
        </p:xfrm>
        <a:graphic>
          <a:graphicData uri="http://schemas.openxmlformats.org/drawingml/2006/table">
            <a:tbl>
              <a:tblPr/>
              <a:tblGrid>
                <a:gridCol w="1680394"/>
                <a:gridCol w="4844647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Varšava,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Krakov, Vratislav, Poznaň, Gdaňsk, Štětín, Sudety, Karpaty, Visla, Odra, F.Chopin, M.Koperník, M.Curie Sklodovská, Osvětim 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01" y="3140968"/>
            <a:ext cx="3464362" cy="216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92696"/>
            <a:ext cx="4742666" cy="510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009603" y="1758220"/>
            <a:ext cx="24789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POLSKO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Polsko</a:t>
            </a:r>
            <a:r>
              <a:rPr lang="cs-CZ" dirty="0" smtClean="0"/>
              <a:t>, oficiální </a:t>
            </a:r>
            <a:r>
              <a:rPr lang="cs-CZ" dirty="0"/>
              <a:t>název </a:t>
            </a:r>
            <a:r>
              <a:rPr lang="cs-CZ" b="1" dirty="0"/>
              <a:t>Polská republika</a:t>
            </a:r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stát ležící ve střední Evropě.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Polsko </a:t>
            </a:r>
            <a:r>
              <a:rPr lang="cs-CZ" dirty="0"/>
              <a:t>hraničí s Německem na západě, s Českem a Slovenskem na jihu, Běloruskem a </a:t>
            </a:r>
            <a:r>
              <a:rPr lang="cs-CZ" dirty="0" smtClean="0"/>
              <a:t>Ukrajinou</a:t>
            </a:r>
            <a:r>
              <a:rPr lang="cs-CZ" dirty="0"/>
              <a:t> </a:t>
            </a:r>
            <a:r>
              <a:rPr lang="cs-CZ" dirty="0" smtClean="0"/>
              <a:t>na </a:t>
            </a:r>
            <a:r>
              <a:rPr lang="cs-CZ" dirty="0"/>
              <a:t>východě a s Litvou a Ruskem </a:t>
            </a:r>
            <a:r>
              <a:rPr lang="cs-CZ" dirty="0" smtClean="0"/>
              <a:t>na </a:t>
            </a:r>
            <a:r>
              <a:rPr lang="cs-CZ" dirty="0"/>
              <a:t>severu.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Ze </a:t>
            </a:r>
            <a:r>
              <a:rPr lang="cs-CZ" dirty="0"/>
              <a:t>severu má Polsko přístup k Baltskému moři se 770 km </a:t>
            </a:r>
            <a:r>
              <a:rPr lang="cs-CZ" dirty="0" smtClean="0"/>
              <a:t>pobřeží.</a:t>
            </a:r>
          </a:p>
          <a:p>
            <a:pPr marL="0" indent="0">
              <a:buNone/>
            </a:pPr>
            <a:r>
              <a:rPr lang="cs-CZ" dirty="0" smtClean="0"/>
              <a:t>Současné </a:t>
            </a:r>
            <a:r>
              <a:rPr lang="cs-CZ" dirty="0"/>
              <a:t>Polsko je s 38 miliony obyvatel osmý nejlidnatější stát </a:t>
            </a:r>
            <a:r>
              <a:rPr lang="cs-CZ" dirty="0" smtClean="0"/>
              <a:t>Evropy, co </a:t>
            </a:r>
            <a:r>
              <a:rPr lang="cs-CZ" dirty="0"/>
              <a:t>do rozlohy 9. největší zemí Evropy.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9429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Hlavním městem je </a:t>
            </a:r>
            <a:r>
              <a:rPr lang="cs-CZ" dirty="0">
                <a:hlinkClick r:id="rId2" tooltip="Varšava"/>
              </a:rPr>
              <a:t>Varšava</a:t>
            </a:r>
            <a:r>
              <a:rPr lang="cs-CZ" dirty="0"/>
              <a:t>, do raného novověku jím byl </a:t>
            </a:r>
            <a:r>
              <a:rPr lang="cs-CZ" dirty="0">
                <a:hlinkClick r:id="rId3" tooltip="Krakov"/>
              </a:rPr>
              <a:t>Krakov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19" y="2214097"/>
            <a:ext cx="4181774" cy="3635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98"/>
          <a:stretch/>
        </p:blipFill>
        <p:spPr bwMode="auto">
          <a:xfrm>
            <a:off x="4860032" y="1628800"/>
            <a:ext cx="4149992" cy="480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71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3502"/>
            <a:ext cx="8229600" cy="57710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hlinkClick r:id="rId2"/>
              </a:rPr>
              <a:t>Vratislav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hlinkClick r:id="rId3"/>
              </a:rPr>
              <a:t>Poznaň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hlinkClick r:id="rId4"/>
              </a:rPr>
              <a:t>Gdaňsk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pPr marL="0" indent="0">
              <a:buNone/>
            </a:pPr>
            <a:endParaRPr lang="cs-CZ" b="1" dirty="0">
              <a:hlinkClick r:id="rId5"/>
            </a:endParaRPr>
          </a:p>
          <a:p>
            <a:pPr marL="0" indent="0">
              <a:buNone/>
            </a:pPr>
            <a:endParaRPr lang="cs-CZ" b="1" dirty="0" smtClean="0">
              <a:hlinkClick r:id="rId5"/>
            </a:endParaRPr>
          </a:p>
          <a:p>
            <a:pPr marL="0" indent="0">
              <a:buNone/>
            </a:pPr>
            <a:endParaRPr lang="cs-CZ" b="1" dirty="0" smtClean="0">
              <a:hlinkClick r:id="rId5"/>
            </a:endParaRPr>
          </a:p>
          <a:p>
            <a:pPr marL="0" indent="0">
              <a:buNone/>
            </a:pPr>
            <a:r>
              <a:rPr lang="cs-CZ" b="1" dirty="0" smtClean="0">
                <a:hlinkClick r:id="rId5"/>
              </a:rPr>
              <a:t>Štětín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259" y="156319"/>
            <a:ext cx="2729880" cy="204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211" y="1387392"/>
            <a:ext cx="2653109" cy="198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655" y="3014394"/>
            <a:ext cx="2176455" cy="2319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139" y="3717032"/>
            <a:ext cx="2180619" cy="290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24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61535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Většina státu je pokryta nížinami a rovinami. Téměř tři čtvrtiny území leží do 200 m n. m.</a:t>
            </a:r>
          </a:p>
          <a:p>
            <a:pPr marL="0" indent="0">
              <a:buNone/>
            </a:pPr>
            <a:r>
              <a:rPr lang="cs-CZ" dirty="0" smtClean="0"/>
              <a:t>Jih </a:t>
            </a:r>
            <a:r>
              <a:rPr lang="cs-CZ" dirty="0"/>
              <a:t>Polska prostupuje v příhraniční pás </a:t>
            </a:r>
            <a:r>
              <a:rPr lang="cs-CZ" dirty="0" smtClean="0"/>
              <a:t>horských </a:t>
            </a:r>
            <a:r>
              <a:rPr lang="cs-CZ" dirty="0"/>
              <a:t>masivů </a:t>
            </a:r>
            <a:r>
              <a:rPr lang="cs-CZ" b="1" dirty="0">
                <a:hlinkClick r:id="rId2" tooltip="Krkonošsko-jesenická subprovincie"/>
              </a:rPr>
              <a:t>Sudety</a:t>
            </a:r>
            <a:r>
              <a:rPr lang="cs-CZ" dirty="0"/>
              <a:t> (Jizerské hory, Krkonoše, Soví hory, </a:t>
            </a:r>
            <a:r>
              <a:rPr lang="cs-CZ" dirty="0" smtClean="0"/>
              <a:t>Stolové </a:t>
            </a:r>
            <a:r>
              <a:rPr lang="cs-CZ" dirty="0"/>
              <a:t>hory, </a:t>
            </a:r>
            <a:r>
              <a:rPr lang="cs-CZ" dirty="0" smtClean="0"/>
              <a:t>Bystřické </a:t>
            </a:r>
            <a:r>
              <a:rPr lang="cs-CZ" dirty="0"/>
              <a:t>hory, Králický Sněžník, Rychlebské hory a Zlatohorská vrchovina).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hlinkClick r:id="rId3" tooltip="Karpaty"/>
              </a:rPr>
              <a:t>Karpaty</a:t>
            </a:r>
            <a:r>
              <a:rPr lang="cs-CZ" dirty="0" smtClean="0"/>
              <a:t> </a:t>
            </a:r>
            <a:r>
              <a:rPr lang="cs-CZ" dirty="0"/>
              <a:t>zahrnují pohoří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Vysokých </a:t>
            </a:r>
            <a:r>
              <a:rPr lang="cs-CZ" dirty="0"/>
              <a:t>a Nízkých Beskyd,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4" tooltip="Tatry"/>
              </a:rPr>
              <a:t>Tatry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>
                <a:hlinkClick r:id="rId5" tooltip="Bukovské vrchy"/>
              </a:rPr>
              <a:t>Bukovské vrchy</a:t>
            </a:r>
            <a:r>
              <a:rPr lang="cs-CZ" dirty="0"/>
              <a:t>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29054"/>
            <a:ext cx="3830581" cy="2087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938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7172" y="590716"/>
            <a:ext cx="4409256" cy="62646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Polsko má velmi hustou říční síť. Největší splavné řeky </a:t>
            </a:r>
            <a:r>
              <a:rPr lang="cs-CZ" dirty="0">
                <a:hlinkClick r:id="rId2" tooltip="Visla"/>
              </a:rPr>
              <a:t>Visla</a:t>
            </a:r>
            <a:r>
              <a:rPr lang="cs-CZ" dirty="0"/>
              <a:t> a </a:t>
            </a:r>
            <a:r>
              <a:rPr lang="cs-CZ" dirty="0">
                <a:hlinkClick r:id="rId3" tooltip="Odra"/>
              </a:rPr>
              <a:t>Odra</a:t>
            </a:r>
            <a:r>
              <a:rPr lang="cs-CZ" dirty="0"/>
              <a:t> odvádějí vodu asi z 90 % území Polska do Baltského moře.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Je </a:t>
            </a:r>
            <a:r>
              <a:rPr lang="cs-CZ" dirty="0"/>
              <a:t>zde velké množství jezer a přehradních nádrží.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Tatrách leží vysoko položená jezera (plesa) ledovcového původu.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136191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1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1817" y="334922"/>
            <a:ext cx="7801744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Charakter </a:t>
            </a:r>
            <a:r>
              <a:rPr lang="cs-CZ" dirty="0"/>
              <a:t>podnebí je na styku kontinentálního východoevropského a oceánského středoevropského typu. Jsou zde dlouhé chladné zimy s vydatnými sněhovými srážkami a horká vlhká léta. Průměrná teplota činí v lednu regionálně -8/3 °C a v červenci 20/27 °C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Ochrana </a:t>
            </a:r>
            <a:r>
              <a:rPr lang="cs-CZ" dirty="0"/>
              <a:t>přírody se v Polsku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soustřeďuje </a:t>
            </a:r>
            <a:r>
              <a:rPr lang="cs-CZ" dirty="0"/>
              <a:t>zejména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/>
              <a:t>23 národních </a:t>
            </a:r>
            <a:r>
              <a:rPr lang="cs-CZ" dirty="0" smtClean="0"/>
              <a:t>parků</a:t>
            </a:r>
            <a:r>
              <a:rPr lang="cs-CZ" dirty="0"/>
              <a:t>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61" y="3413330"/>
            <a:ext cx="3585089" cy="268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47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Kultura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Polsko zrodilo poměrně mnoho slavných filmových režisérů, mezi něž patří Andrzej </a:t>
            </a:r>
            <a:r>
              <a:rPr lang="cs-CZ" dirty="0" smtClean="0"/>
              <a:t>Wajda, sedmkrát </a:t>
            </a:r>
            <a:r>
              <a:rPr lang="cs-CZ" dirty="0"/>
              <a:t>nominovaný na </a:t>
            </a:r>
            <a:r>
              <a:rPr lang="cs-CZ" dirty="0" smtClean="0"/>
              <a:t>Oscara.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Mezi </a:t>
            </a:r>
            <a:r>
              <a:rPr lang="cs-CZ" dirty="0"/>
              <a:t>nejznámější polské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hudební </a:t>
            </a:r>
            <a:r>
              <a:rPr lang="cs-CZ" dirty="0"/>
              <a:t>skladatele </a:t>
            </a:r>
            <a:r>
              <a:rPr lang="cs-CZ" dirty="0" smtClean="0"/>
              <a:t>patří</a:t>
            </a:r>
          </a:p>
          <a:p>
            <a:pPr marL="0" indent="0">
              <a:buNone/>
            </a:pPr>
            <a:r>
              <a:rPr lang="cs-CZ" dirty="0" smtClean="0">
                <a:hlinkClick r:id="rId2" tooltip="Frédéric Chopin"/>
              </a:rPr>
              <a:t>Fryderyk Chopin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53465"/>
            <a:ext cx="2818861" cy="395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517" y="705203"/>
            <a:ext cx="5853683" cy="603616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Mezi </a:t>
            </a:r>
            <a:r>
              <a:rPr lang="cs-CZ" dirty="0"/>
              <a:t>proslulé polské vědce patří: </a:t>
            </a:r>
            <a:r>
              <a:rPr lang="cs-CZ" dirty="0">
                <a:hlinkClick r:id="rId2" tooltip="Mikuláš Koperník"/>
              </a:rPr>
              <a:t>Mikuláš Koperník</a:t>
            </a:r>
            <a:r>
              <a:rPr lang="cs-CZ" dirty="0"/>
              <a:t> (astronom),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3" tooltip="Maria Curie-Skłodowska"/>
              </a:rPr>
              <a:t>Maria </a:t>
            </a:r>
            <a:r>
              <a:rPr lang="cs-CZ" dirty="0">
                <a:hlinkClick r:id="rId3" tooltip="Maria Curie-Skłodowska"/>
              </a:rPr>
              <a:t>Curie-Skłodowska</a:t>
            </a:r>
            <a:r>
              <a:rPr lang="cs-CZ" dirty="0"/>
              <a:t> (laureátka Nobelovy ceny za fyziku a </a:t>
            </a:r>
            <a:r>
              <a:rPr lang="cs-CZ" dirty="0" smtClean="0"/>
              <a:t>chemii).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Největší </a:t>
            </a:r>
            <a:r>
              <a:rPr lang="cs-CZ" dirty="0"/>
              <a:t>vysokou školou je Varšavská univerzita, </a:t>
            </a:r>
            <a:r>
              <a:rPr lang="cs-CZ" dirty="0" smtClean="0"/>
              <a:t>mnohem </a:t>
            </a:r>
            <a:r>
              <a:rPr lang="cs-CZ" dirty="0"/>
              <a:t>starší je však </a:t>
            </a:r>
            <a:r>
              <a:rPr lang="cs-CZ" dirty="0">
                <a:hlinkClick r:id="rId4" tooltip="Jagellonská univerzita"/>
              </a:rPr>
              <a:t>Jagellonská univerzita</a:t>
            </a:r>
            <a:r>
              <a:rPr lang="cs-CZ" dirty="0"/>
              <a:t> v Krakově, založená roku 1364 (po Univerzitě Karlově je tak druhou nejstarší ve střední Evropě).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727829"/>
            <a:ext cx="2200285" cy="256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92" y="3501007"/>
            <a:ext cx="2198935" cy="284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25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6264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Polsko </a:t>
            </a:r>
            <a:r>
              <a:rPr lang="cs-CZ" dirty="0"/>
              <a:t>je průmyslově-zemědělský stát </a:t>
            </a:r>
            <a:r>
              <a:rPr lang="cs-CZ" dirty="0" smtClean="0"/>
              <a:t>                     s </a:t>
            </a:r>
            <a:r>
              <a:rPr lang="cs-CZ" dirty="0"/>
              <a:t>významnou těžbou nerostných </a:t>
            </a:r>
            <a:r>
              <a:rPr lang="cs-CZ" dirty="0" smtClean="0"/>
              <a:t>surovin, </a:t>
            </a:r>
          </a:p>
          <a:p>
            <a:pPr marL="0" indent="0">
              <a:buNone/>
            </a:pPr>
            <a:r>
              <a:rPr lang="cs-CZ" dirty="0" smtClean="0"/>
              <a:t>zejména černého a hnědého uhlí. </a:t>
            </a:r>
          </a:p>
          <a:p>
            <a:pPr marL="0" indent="0">
              <a:buNone/>
            </a:pPr>
            <a:r>
              <a:rPr lang="cs-CZ" dirty="0" smtClean="0"/>
              <a:t>Hlavní </a:t>
            </a:r>
            <a:r>
              <a:rPr lang="cs-CZ" dirty="0"/>
              <a:t>průmyslová odvětví jsou těžební průmysl, </a:t>
            </a:r>
            <a:r>
              <a:rPr lang="cs-CZ" dirty="0" smtClean="0"/>
              <a:t>strojírenství, hutnictví</a:t>
            </a:r>
            <a:r>
              <a:rPr lang="cs-CZ" dirty="0"/>
              <a:t> </a:t>
            </a:r>
            <a:r>
              <a:rPr lang="cs-CZ" dirty="0" smtClean="0"/>
              <a:t>a chemický průmysl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zemědělství</a:t>
            </a:r>
            <a:r>
              <a:rPr lang="cs-CZ" dirty="0"/>
              <a:t> </a:t>
            </a:r>
            <a:r>
              <a:rPr lang="cs-CZ" dirty="0" smtClean="0"/>
              <a:t>převažuje </a:t>
            </a:r>
            <a:r>
              <a:rPr lang="cs-CZ" dirty="0"/>
              <a:t>rostlinná produkce nad živočišnou.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produkci žita, lnu, brambor a cukrové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řepy je Polsko na </a:t>
            </a:r>
            <a:r>
              <a:rPr lang="cs-CZ" dirty="0"/>
              <a:t>2. místě v </a:t>
            </a:r>
            <a:r>
              <a:rPr lang="cs-CZ" dirty="0" smtClean="0"/>
              <a:t>Evropě.</a:t>
            </a:r>
          </a:p>
          <a:p>
            <a:pPr marL="0" indent="0">
              <a:buNone/>
            </a:pPr>
            <a:r>
              <a:rPr lang="cs-CZ" dirty="0" smtClean="0"/>
              <a:t>Chovají </a:t>
            </a:r>
            <a:r>
              <a:rPr lang="cs-CZ" dirty="0"/>
              <a:t>se prasata, skot, ovce, koně a </a:t>
            </a:r>
            <a:r>
              <a:rPr lang="cs-CZ" dirty="0" smtClean="0"/>
              <a:t>drůbež. </a:t>
            </a:r>
            <a:r>
              <a:rPr lang="cs-CZ" dirty="0"/>
              <a:t>Význam má i rybolov.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Významná </a:t>
            </a:r>
            <a:r>
              <a:rPr lang="cs-CZ" dirty="0"/>
              <a:t>je i těžba dřeva.</a:t>
            </a:r>
          </a:p>
          <a:p>
            <a:endParaRPr lang="cs-CZ" dirty="0"/>
          </a:p>
        </p:txBody>
      </p:sp>
      <p:pic>
        <p:nvPicPr>
          <p:cNvPr id="3074" name="Picture 2" descr="C:\Users\Marcela\AppData\Local\Microsoft\Windows\Temporary Internet Files\Content.IE5\TGN36CYC\MP9002277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034" y="5420459"/>
            <a:ext cx="1944216" cy="128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cela\AppData\Local\Microsoft\Windows\Temporary Internet Files\Content.IE5\ST8LOSVR\MC9004343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120" y="257525"/>
            <a:ext cx="187248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cela\AppData\Local\Microsoft\Windows\Temporary Internet Files\Content.IE5\4WUL45I6\MP90017794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96" y="3501008"/>
            <a:ext cx="1936812" cy="12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03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8936" cy="562074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Arial" charset="0"/>
                <a:cs typeface="Arial" charset="0"/>
              </a:rPr>
              <a:t>Kulturní dědictví UNESCO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10000"/>
          </a:bodyPr>
          <a:lstStyle/>
          <a:p>
            <a:pPr>
              <a:buFont typeface="Arial"/>
              <a:buChar char="•"/>
            </a:pPr>
            <a:r>
              <a:rPr lang="cs-CZ" dirty="0">
                <a:hlinkClick r:id="rId2" tooltip="Bělověžský prales"/>
              </a:rPr>
              <a:t>Bělověžský prales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 smtClean="0">
                <a:hlinkClick r:id="rId3" tooltip="Hala století ve Vratislavi"/>
              </a:rPr>
              <a:t>Hala </a:t>
            </a:r>
            <a:r>
              <a:rPr lang="cs-CZ" dirty="0">
                <a:hlinkClick r:id="rId3" tooltip="Hala století ve Vratislavi"/>
              </a:rPr>
              <a:t>století ve Vratislavi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>
                <a:hlinkClick r:id="rId4" tooltip="Malbork (hrad)"/>
              </a:rPr>
              <a:t>Hrad Malbork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>
                <a:hlinkClick r:id="rId5" tooltip="Kalwaria Zebrzydowska"/>
              </a:rPr>
              <a:t>Kalwaria Zebrzydowska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 smtClean="0">
                <a:hlinkClick r:id="rId6" tooltip="Krakov"/>
              </a:rPr>
              <a:t>Krakov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b="1" dirty="0">
                <a:hlinkClick r:id="rId7" tooltip="Auschwitz-Birkenau"/>
              </a:rPr>
              <a:t>Osvětim-Březinka</a:t>
            </a:r>
            <a:endParaRPr lang="cs-CZ" b="1" dirty="0"/>
          </a:p>
          <a:p>
            <a:pPr>
              <a:buFont typeface="Arial"/>
              <a:buChar char="•"/>
            </a:pPr>
            <a:r>
              <a:rPr lang="cs-CZ" b="1" dirty="0" smtClean="0">
                <a:hlinkClick r:id="rId8" tooltip="Solný důl Wieliczka"/>
              </a:rPr>
              <a:t>Solný </a:t>
            </a:r>
            <a:r>
              <a:rPr lang="cs-CZ" b="1" dirty="0">
                <a:hlinkClick r:id="rId8" tooltip="Solný důl Wieliczka"/>
              </a:rPr>
              <a:t>důl Wieliczka</a:t>
            </a:r>
            <a:endParaRPr lang="cs-CZ" b="1" dirty="0"/>
          </a:p>
          <a:p>
            <a:pPr>
              <a:buFont typeface="Arial"/>
              <a:buChar char="•"/>
            </a:pPr>
            <a:r>
              <a:rPr lang="cs-CZ" dirty="0">
                <a:hlinkClick r:id="rId9" tooltip="Toruň"/>
              </a:rPr>
              <a:t>Toruň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>
                <a:hlinkClick r:id="rId10" tooltip="Varšavské staré město"/>
              </a:rPr>
              <a:t>Varšavské staré město</a:t>
            </a:r>
            <a:endParaRPr lang="cs-CZ" dirty="0"/>
          </a:p>
          <a:p>
            <a:pPr>
              <a:buFont typeface="Arial"/>
              <a:buChar char="•"/>
            </a:pPr>
            <a:r>
              <a:rPr lang="cs-CZ" dirty="0">
                <a:hlinkClick r:id="rId11" tooltip="Zamość"/>
              </a:rPr>
              <a:t>Zamość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720" y="154182"/>
            <a:ext cx="259228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640" y="4270333"/>
            <a:ext cx="1773386" cy="2364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667" y="4554688"/>
            <a:ext cx="1937792" cy="1453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86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46648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Doplň text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507288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Polská republika leží ve _________ Evropě.</a:t>
            </a:r>
          </a:p>
          <a:p>
            <a:r>
              <a:rPr lang="cs-CZ" dirty="0" smtClean="0"/>
              <a:t>Na severu má přístup k ___________ moři.</a:t>
            </a:r>
          </a:p>
          <a:p>
            <a:r>
              <a:rPr lang="cs-CZ" dirty="0" smtClean="0"/>
              <a:t>Hlavním městem </a:t>
            </a:r>
            <a:r>
              <a:rPr lang="cs-CZ" dirty="0"/>
              <a:t>P</a:t>
            </a:r>
            <a:r>
              <a:rPr lang="cs-CZ" dirty="0" smtClean="0"/>
              <a:t>olska je __________.</a:t>
            </a:r>
          </a:p>
          <a:p>
            <a:r>
              <a:rPr lang="cs-CZ" dirty="0" smtClean="0"/>
              <a:t>Většinu státu pokrývají ________ a _________.</a:t>
            </a:r>
          </a:p>
          <a:p>
            <a:r>
              <a:rPr lang="cs-CZ" dirty="0" smtClean="0"/>
              <a:t>Největší řeky jsou  ________ a _________.</a:t>
            </a:r>
          </a:p>
          <a:p>
            <a:r>
              <a:rPr lang="cs-CZ" dirty="0" smtClean="0"/>
              <a:t>Známý polský astronom je_________________.</a:t>
            </a:r>
          </a:p>
          <a:p>
            <a:r>
              <a:rPr lang="cs-CZ" dirty="0" smtClean="0"/>
              <a:t>V zemědělství převažuje _________ produkce.</a:t>
            </a:r>
          </a:p>
          <a:p>
            <a:r>
              <a:rPr lang="cs-CZ" dirty="0" smtClean="0"/>
              <a:t>Největší koncentrační tábor na území Polska se nazývá __________.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831002" y="1149896"/>
            <a:ext cx="172819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střední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07840" y="1700808"/>
            <a:ext cx="2140424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Baltskému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08104" y="2284804"/>
            <a:ext cx="172819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Varšava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87589" y="5733256"/>
            <a:ext cx="172819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Osvětim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831002" y="2890897"/>
            <a:ext cx="1541198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nížiny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948264" y="2924944"/>
            <a:ext cx="1584176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roviny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56176" y="3480864"/>
            <a:ext cx="1584176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Visla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038914" y="3499061"/>
            <a:ext cx="1584176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Odra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87247" y="4077072"/>
            <a:ext cx="3322034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Mikuláš Koperník</a:t>
            </a:r>
            <a:endParaRPr lang="cs-CZ" sz="3200" dirty="0">
              <a:solidFill>
                <a:srgbClr val="F78A47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13956" y="4693329"/>
            <a:ext cx="172819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78A47"/>
                </a:solidFill>
              </a:rPr>
              <a:t>rostlinná</a:t>
            </a:r>
            <a:endParaRPr lang="cs-CZ" sz="3200" dirty="0">
              <a:solidFill>
                <a:srgbClr val="F78A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69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8772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http://cs.wikipedia.org/wiki/Soubor:Flag_of_Poland.svg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http://cs.wikipedia.org/wiki/Soubor:Mapa_Polska.PNG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http://cs.wikipedia.org/wiki/Polsko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http://cs.wikipedia.org/wiki/Soubor:Centralny.jpg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http://commons.wikimedia.org/wiki/File:Krakow_Kosciol_XX_Dominikanow.jpg?uselang=cs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http://cs.wikipedia.org/wiki/Soubor:Wroc%C5%82aw,_widok_na_rynek_z_Mostku_Czarownic.jpg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http://cs.wikipedia.org/wiki/Soubor:Poznan_Poland.jpg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http://commons.wikimedia.org/wiki/File:Gda%C5%84sk_G%C5%82%C3%B3wne_Miasto_-_D%C5%82ugi_Targ_(R%C3%A5dhuset_kveld).jpg?uselang=cs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http://commons.wikimedia.org/wiki/File:PolandSzczecinMedAcademy.JPG?uselang=cs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http://commons.wikimedia.org/wiki/File:Glowny_szlak_sudecki.jpg?uselang=cs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http://commons.wikimedia.org/wiki/File:Odra-mapa.png?uselang=cs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http://commons.wikimedia.org/wiki/File:Z%C5%82otnia%C5%84ski_rzeka.jpg?uselang=cs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363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6595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http://cs.wikipedia.org/wiki/Soubor:Image-Frederic_Chopin_photo_downsampled.jpeg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http://cs.wikipedia.org/wiki/Soubor:Nikolaus_Kopernikus.jpg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http://commons.wikimedia.org/wiki/File:Mariecurie.jpg?uselang=cs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http://cs.wikipedia.org/wiki/Soubor:Strazni_vez_Auschwitz.JPG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http://commons.wikimedia.org/wiki/File:01363Wieliczka.JPG?uselang=cs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http://commons.wikimedia.org/wiki/File:01336Wieliczka.JPG?uselang=cs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[cit. 2013-05-14].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817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645</Words>
  <Application>Microsoft Office PowerPoint</Application>
  <PresentationFormat>Předvádění na obrazovce (4:3)</PresentationFormat>
  <Paragraphs>121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Kulturní dědictví UNESCO</vt:lpstr>
      <vt:lpstr>Doplň text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30</cp:revision>
  <dcterms:created xsi:type="dcterms:W3CDTF">2012-08-20T19:24:43Z</dcterms:created>
  <dcterms:modified xsi:type="dcterms:W3CDTF">2013-05-26T22:53:54Z</dcterms:modified>
</cp:coreProperties>
</file>