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9" r:id="rId4"/>
    <p:sldId id="264" r:id="rId5"/>
    <p:sldId id="258" r:id="rId6"/>
    <p:sldId id="267" r:id="rId7"/>
    <p:sldId id="260" r:id="rId8"/>
    <p:sldId id="268" r:id="rId9"/>
    <p:sldId id="266" r:id="rId10"/>
    <p:sldId id="261" r:id="rId11"/>
    <p:sldId id="265" r:id="rId12"/>
    <p:sldId id="262" r:id="rId13"/>
    <p:sldId id="269" r:id="rId14"/>
    <p:sldId id="270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FC88"/>
    <a:srgbClr val="63EA5C"/>
    <a:srgbClr val="FAAB3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>
      <p:cViewPr varScale="1">
        <p:scale>
          <a:sx n="103" d="100"/>
          <a:sy n="103" d="100"/>
        </p:scale>
        <p:origin x="-2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4000">
              <a:srgbClr val="88FC88"/>
            </a:gs>
            <a:gs pos="34000">
              <a:srgbClr val="63EA5C"/>
            </a:gs>
            <a:gs pos="0">
              <a:srgbClr val="FFFF00"/>
            </a:gs>
            <a:gs pos="100000">
              <a:srgbClr val="FAAB3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2395485"/>
              </p:ext>
            </p:extLst>
          </p:nvPr>
        </p:nvGraphicFramePr>
        <p:xfrm>
          <a:off x="755576" y="2636912"/>
          <a:ext cx="6696744" cy="3155403"/>
        </p:xfrm>
        <a:graphic>
          <a:graphicData uri="http://schemas.openxmlformats.org/drawingml/2006/table">
            <a:tbl>
              <a:tblPr/>
              <a:tblGrid>
                <a:gridCol w="1242035"/>
                <a:gridCol w="5454709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VY_32_INOVACE_06_LITERATURA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DĚTI_PRÓZA O PŘÍRODĚ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1669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rgbClr val="88FC88"/>
            </a:gs>
            <a:gs pos="37000">
              <a:srgbClr val="63EA5C"/>
            </a:gs>
            <a:gs pos="0">
              <a:srgbClr val="FFFF00"/>
            </a:gs>
            <a:gs pos="100000">
              <a:srgbClr val="FAAB3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892163475"/>
              </p:ext>
            </p:extLst>
          </p:nvPr>
        </p:nvGraphicFramePr>
        <p:xfrm>
          <a:off x="1431335" y="1594447"/>
          <a:ext cx="6281329" cy="4618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próza  o přírodě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47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 prózu o přírodě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a uvede příklad.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J.Thomayer, T.E.Tisovský, R. Těsnohlídek, K.Čapek, J.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Tomeček, K. Nový, J.Zeman, Vladimír Pazourek, Bohumil Říha, M. Drijverová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5754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507288" cy="56494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Próza o</a:t>
            </a:r>
            <a:r>
              <a:rPr lang="cs-CZ" b="1" dirty="0"/>
              <a:t> </a:t>
            </a:r>
            <a:r>
              <a:rPr lang="cs-CZ" b="1" dirty="0" smtClean="0"/>
              <a:t>přírodě</a:t>
            </a:r>
            <a:r>
              <a:rPr lang="cs-CZ" b="1" dirty="0"/>
              <a:t>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je  </a:t>
            </a:r>
            <a:r>
              <a:rPr lang="cs-CZ" dirty="0"/>
              <a:t>pojem pro prozaické útvary </a:t>
            </a:r>
            <a:r>
              <a:rPr lang="cs-CZ" dirty="0" smtClean="0"/>
              <a:t>umělecky </a:t>
            </a:r>
            <a:r>
              <a:rPr lang="cs-CZ" dirty="0"/>
              <a:t>zobrazující přírodní realitu. P</a:t>
            </a:r>
            <a:r>
              <a:rPr lang="cs-CZ" dirty="0" smtClean="0"/>
              <a:t>ozornost </a:t>
            </a:r>
            <a:r>
              <a:rPr lang="cs-CZ" dirty="0"/>
              <a:t>je věnována zejména vztahu člověka k přírodě a jeho místa v ní. Charakteristická je prolínáním subjektivního autorského přístupu s odborným hlediskem. Přírodní próza pro mládež zasahuje  do populárně naučné literatury. 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ako </a:t>
            </a:r>
            <a:r>
              <a:rPr lang="cs-CZ" dirty="0"/>
              <a:t>samostatný žánr se </a:t>
            </a:r>
            <a:r>
              <a:rPr lang="cs-CZ" dirty="0" smtClean="0"/>
              <a:t>objevuje v</a:t>
            </a:r>
            <a:r>
              <a:rPr lang="cs-CZ" dirty="0"/>
              <a:t> 19. </a:t>
            </a:r>
            <a:r>
              <a:rPr lang="cs-CZ" dirty="0" smtClean="0"/>
              <a:t>století. </a:t>
            </a:r>
          </a:p>
        </p:txBody>
      </p:sp>
    </p:spTree>
    <p:extLst>
      <p:ext uri="{BB962C8B-B14F-4D97-AF65-F5344CB8AC3E}">
        <p14:creationId xmlns:p14="http://schemas.microsoft.com/office/powerpoint/2010/main" xmlns="" val="296875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Tematicky se proměňuje od lovecké tematiky a využívání přírodního bohatství směrem k ekologickým motivům </a:t>
            </a:r>
            <a:r>
              <a:rPr lang="cs-CZ" dirty="0" smtClean="0"/>
              <a:t>(</a:t>
            </a:r>
            <a:r>
              <a:rPr lang="cs-CZ" dirty="0"/>
              <a:t>ohrožení přírody = ohrožení existence lidstva). </a:t>
            </a:r>
          </a:p>
          <a:p>
            <a:pPr marL="0" indent="0">
              <a:buNone/>
            </a:pPr>
            <a:r>
              <a:rPr lang="cs-CZ" dirty="0"/>
              <a:t>Do tohoto žánru neřadíme díla, </a:t>
            </a:r>
            <a:r>
              <a:rPr lang="cs-CZ" dirty="0" smtClean="0"/>
              <a:t>ve kterých převažuje </a:t>
            </a:r>
            <a:r>
              <a:rPr lang="cs-CZ" dirty="0"/>
              <a:t>odborný pohled ani ta díla, která představují přírodu, v níž se zrcadlí svět lidí </a:t>
            </a:r>
            <a:r>
              <a:rPr lang="cs-CZ" dirty="0" smtClean="0"/>
              <a:t>          (např</a:t>
            </a:r>
            <a:r>
              <a:rPr lang="cs-CZ" dirty="0"/>
              <a:t>.   J. Karafiát - Broučci).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 </a:t>
            </a:r>
            <a:r>
              <a:rPr lang="cs-CZ" dirty="0"/>
              <a:t>tento žánr je charakteristické, že autoři píšící pro děti své vypravování pro dětského čtenáře příliš neupravují.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4072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624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Raný </a:t>
            </a:r>
            <a:r>
              <a:rPr lang="cs-CZ" b="1" dirty="0" smtClean="0"/>
              <a:t>vývoj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Josef Thomayer </a:t>
            </a:r>
            <a:r>
              <a:rPr lang="cs-CZ" dirty="0"/>
              <a:t>(1853 - </a:t>
            </a:r>
            <a:r>
              <a:rPr lang="cs-CZ" dirty="0" smtClean="0"/>
              <a:t>1927)</a:t>
            </a:r>
          </a:p>
          <a:p>
            <a:pPr marL="0" indent="0">
              <a:buNone/>
            </a:pPr>
            <a:r>
              <a:rPr lang="cs-CZ" dirty="0" smtClean="0"/>
              <a:t>Drobné črty </a:t>
            </a:r>
            <a:r>
              <a:rPr lang="cs-CZ" dirty="0"/>
              <a:t>(zpočátku časopisecky), </a:t>
            </a:r>
            <a:r>
              <a:rPr lang="cs-CZ" dirty="0" smtClean="0"/>
              <a:t>shrnul </a:t>
            </a:r>
            <a:r>
              <a:rPr lang="cs-CZ" dirty="0"/>
              <a:t>do knihy </a:t>
            </a:r>
            <a:r>
              <a:rPr lang="cs-CZ" b="1" dirty="0"/>
              <a:t>Příroda a lidé </a:t>
            </a:r>
            <a:r>
              <a:rPr lang="cs-CZ" dirty="0"/>
              <a:t>(1880).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/>
              <a:t>jeho další tvorby: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Vedle </a:t>
            </a:r>
            <a:r>
              <a:rPr lang="cs-CZ" b="1" dirty="0"/>
              <a:t>cesty </a:t>
            </a:r>
            <a:r>
              <a:rPr lang="cs-CZ" dirty="0"/>
              <a:t>(1895),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 </a:t>
            </a:r>
            <a:r>
              <a:rPr lang="cs-CZ" b="1" dirty="0"/>
              <a:t>různých stezkách </a:t>
            </a:r>
            <a:r>
              <a:rPr lang="cs-CZ" dirty="0"/>
              <a:t>(1902),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Žloutne </a:t>
            </a:r>
            <a:r>
              <a:rPr lang="cs-CZ" b="1" dirty="0"/>
              <a:t>listí </a:t>
            </a:r>
            <a:r>
              <a:rPr lang="cs-CZ" dirty="0"/>
              <a:t>(1905),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Život </a:t>
            </a:r>
            <a:r>
              <a:rPr lang="cs-CZ" b="1" dirty="0"/>
              <a:t>v trávě </a:t>
            </a:r>
            <a:r>
              <a:rPr lang="cs-CZ" dirty="0"/>
              <a:t>(1975). </a:t>
            </a: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6992"/>
            <a:ext cx="1474267" cy="2348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3459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6552728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Rozhraní 19. a 20. století </a:t>
            </a:r>
          </a:p>
          <a:p>
            <a:pPr marL="0" indent="0">
              <a:buNone/>
            </a:pPr>
            <a:r>
              <a:rPr lang="cs-CZ" dirty="0"/>
              <a:t>vznikají četná díla přírodní beletrie, liší se od zahraniční překladové produkce menší dobrodružností a vztahem k české přírodě. </a:t>
            </a:r>
          </a:p>
          <a:p>
            <a:pPr marL="0" indent="0">
              <a:buNone/>
            </a:pPr>
            <a:r>
              <a:rPr lang="cs-CZ" b="1" dirty="0"/>
              <a:t>T. E. Tisovský</a:t>
            </a:r>
            <a:r>
              <a:rPr lang="cs-CZ" dirty="0"/>
              <a:t> (1863 - 1939) - např. </a:t>
            </a:r>
            <a:r>
              <a:rPr lang="cs-CZ" b="1" dirty="0"/>
              <a:t>Příhody malé myšky </a:t>
            </a:r>
            <a:r>
              <a:rPr lang="cs-CZ" dirty="0"/>
              <a:t>(1896),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Na </a:t>
            </a:r>
            <a:r>
              <a:rPr lang="cs-CZ" b="1" dirty="0"/>
              <a:t>panství kmotra </a:t>
            </a:r>
            <a:r>
              <a:rPr lang="cs-CZ" dirty="0"/>
              <a:t>čápa (1897) aj. </a:t>
            </a:r>
          </a:p>
          <a:p>
            <a:pPr marL="0" indent="0">
              <a:buNone/>
            </a:pPr>
            <a:r>
              <a:rPr lang="cs-CZ" b="1" dirty="0"/>
              <a:t>Rudolf Těsnohlídek</a:t>
            </a:r>
            <a:r>
              <a:rPr lang="cs-CZ" dirty="0"/>
              <a:t> (1882 - 1928) se v novele </a:t>
            </a:r>
            <a:r>
              <a:rPr lang="cs-CZ" b="1" dirty="0"/>
              <a:t>Čimčirínek a chlapci </a:t>
            </a:r>
            <a:r>
              <a:rPr lang="cs-CZ" dirty="0"/>
              <a:t>(1922), </a:t>
            </a:r>
            <a:r>
              <a:rPr lang="cs-CZ" b="1" dirty="0"/>
              <a:t>Liška Bystrouška </a:t>
            </a:r>
            <a:r>
              <a:rPr lang="cs-CZ" dirty="0"/>
              <a:t>(1920) vyznívá jako radostná oslava života v přírodě.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0098"/>
          <a:stretch/>
        </p:blipFill>
        <p:spPr bwMode="auto">
          <a:xfrm>
            <a:off x="7308304" y="908720"/>
            <a:ext cx="1584176" cy="245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13" r="12353"/>
          <a:stretch/>
        </p:blipFill>
        <p:spPr bwMode="auto">
          <a:xfrm>
            <a:off x="7092280" y="3863993"/>
            <a:ext cx="1566811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9253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5915000" cy="6696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Ve </a:t>
            </a:r>
            <a:r>
              <a:rPr lang="cs-CZ" b="1" dirty="0"/>
              <a:t>dvacátých letech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Jan Vrba</a:t>
            </a:r>
            <a:r>
              <a:rPr lang="cs-CZ" dirty="0" smtClean="0"/>
              <a:t> </a:t>
            </a:r>
            <a:r>
              <a:rPr lang="cs-CZ" dirty="0"/>
              <a:t>(1889 - 1961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Dětským </a:t>
            </a:r>
            <a:r>
              <a:rPr lang="cs-CZ" dirty="0"/>
              <a:t>čtenářům určil zejména prózy </a:t>
            </a:r>
            <a:r>
              <a:rPr lang="cs-CZ" b="1" dirty="0"/>
              <a:t>Ptačí svět </a:t>
            </a:r>
            <a:r>
              <a:rPr lang="cs-CZ" dirty="0"/>
              <a:t>(1956) a </a:t>
            </a:r>
            <a:r>
              <a:rPr lang="cs-CZ" b="1" dirty="0"/>
              <a:t>Z mého herbáře </a:t>
            </a:r>
            <a:r>
              <a:rPr lang="cs-CZ" dirty="0"/>
              <a:t>(1961). </a:t>
            </a:r>
          </a:p>
          <a:p>
            <a:pPr marL="0" indent="0">
              <a:buNone/>
            </a:pPr>
            <a:r>
              <a:rPr lang="cs-CZ" dirty="0"/>
              <a:t>Volně můžeme k této žánrové oblasti připojit také některá z děl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Karla </a:t>
            </a:r>
            <a:r>
              <a:rPr lang="cs-CZ" b="1" dirty="0"/>
              <a:t>Čapka</a:t>
            </a:r>
            <a:r>
              <a:rPr lang="cs-CZ" dirty="0"/>
              <a:t> (1890 - 1938) - např. </a:t>
            </a:r>
            <a:r>
              <a:rPr lang="cs-CZ" b="1" dirty="0"/>
              <a:t>Dášeňka</a:t>
            </a:r>
            <a:r>
              <a:rPr lang="cs-CZ" dirty="0"/>
              <a:t> </a:t>
            </a:r>
            <a:r>
              <a:rPr lang="cs-CZ" dirty="0" smtClean="0"/>
              <a:t>(1933</a:t>
            </a:r>
            <a:r>
              <a:rPr lang="cs-CZ" dirty="0"/>
              <a:t>) či </a:t>
            </a:r>
            <a:r>
              <a:rPr lang="cs-CZ" b="1" dirty="0"/>
              <a:t>Pudlenka</a:t>
            </a:r>
            <a:r>
              <a:rPr lang="cs-CZ" dirty="0"/>
              <a:t> ( usp. Miroslav Halík, 1970). 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64904"/>
            <a:ext cx="2533003" cy="3272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0675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7111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Obraz typické české přírody - laskavé i kruté - zobrazil ve svých prózách </a:t>
            </a:r>
            <a:r>
              <a:rPr lang="cs-CZ" b="1" dirty="0"/>
              <a:t>Karel Nový </a:t>
            </a:r>
            <a:r>
              <a:rPr lang="cs-CZ" dirty="0"/>
              <a:t>( 1890 - 1980;). Knihou </a:t>
            </a:r>
            <a:r>
              <a:rPr lang="cs-CZ" b="1" dirty="0"/>
              <a:t>Rybaříci na Modré zátoce </a:t>
            </a:r>
            <a:r>
              <a:rPr lang="cs-CZ" dirty="0"/>
              <a:t>(1936) přibližuje dětským čtenářům život ledňáčků, jejich zápas o uhájení existence. </a:t>
            </a:r>
            <a:r>
              <a:rPr lang="cs-CZ" b="1" dirty="0"/>
              <a:t>Potulný lovec </a:t>
            </a:r>
            <a:r>
              <a:rPr lang="cs-CZ" dirty="0"/>
              <a:t>(1941) je příběh o lišákovi.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17032"/>
            <a:ext cx="1891655" cy="2768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7513" y="3708530"/>
            <a:ext cx="1958783" cy="2650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9722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620688"/>
            <a:ext cx="5842992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protektorátním období se próze s přírodní tematikou věnuje také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Zeman</a:t>
            </a: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Dobrodružství </a:t>
            </a:r>
            <a:r>
              <a:rPr lang="cs-CZ" b="1" dirty="0"/>
              <a:t>veverky Zrzečky </a:t>
            </a:r>
            <a:r>
              <a:rPr lang="cs-CZ" dirty="0"/>
              <a:t>(1940);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Prchal</a:t>
            </a:r>
            <a:r>
              <a:rPr lang="cs-CZ" dirty="0"/>
              <a:t> - </a:t>
            </a:r>
            <a:r>
              <a:rPr lang="cs-CZ" b="1" dirty="0"/>
              <a:t>Srnečka Sisi </a:t>
            </a:r>
            <a:r>
              <a:rPr lang="cs-CZ" dirty="0"/>
              <a:t>a </a:t>
            </a:r>
            <a:r>
              <a:rPr lang="cs-CZ" b="1" dirty="0"/>
              <a:t>Bílý jestřáb </a:t>
            </a:r>
            <a:r>
              <a:rPr lang="cs-CZ" dirty="0"/>
              <a:t>(obě 1940); 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Marie </a:t>
            </a:r>
            <a:r>
              <a:rPr lang="cs-CZ" b="1" dirty="0"/>
              <a:t>Majerová</a:t>
            </a:r>
            <a:r>
              <a:rPr lang="cs-CZ" dirty="0"/>
              <a:t> lyrickým příběhem </a:t>
            </a:r>
            <a:r>
              <a:rPr lang="cs-CZ" b="1" dirty="0"/>
              <a:t>Nespokojený králíček.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648" y="4291702"/>
            <a:ext cx="1676400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288"/>
          <a:stretch/>
        </p:blipFill>
        <p:spPr>
          <a:xfrm>
            <a:off x="271736" y="908720"/>
            <a:ext cx="2016224" cy="2438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731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6563072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Ve </a:t>
            </a:r>
            <a:r>
              <a:rPr lang="cs-CZ" b="1" dirty="0"/>
              <a:t>40. letech </a:t>
            </a:r>
            <a:r>
              <a:rPr lang="cs-CZ" dirty="0"/>
              <a:t>také debutuje </a:t>
            </a:r>
            <a:r>
              <a:rPr lang="cs-CZ" b="1" dirty="0"/>
              <a:t>Jaromír Tomeček</a:t>
            </a:r>
            <a:r>
              <a:rPr lang="cs-CZ" dirty="0"/>
              <a:t> (1906 - 1997).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Vuí </a:t>
            </a:r>
            <a:r>
              <a:rPr lang="cs-CZ" b="1" dirty="0"/>
              <a:t>se směje </a:t>
            </a:r>
            <a:r>
              <a:rPr lang="cs-CZ" dirty="0"/>
              <a:t>(</a:t>
            </a:r>
            <a:r>
              <a:rPr lang="cs-CZ" dirty="0" smtClean="0"/>
              <a:t>1944), </a:t>
            </a:r>
            <a:r>
              <a:rPr lang="cs-CZ" b="1" dirty="0" smtClean="0"/>
              <a:t>Stříbrný </a:t>
            </a:r>
            <a:r>
              <a:rPr lang="cs-CZ" b="1" dirty="0"/>
              <a:t>lipan </a:t>
            </a:r>
            <a:r>
              <a:rPr lang="cs-CZ" dirty="0"/>
              <a:t>(1944</a:t>
            </a:r>
            <a:r>
              <a:rPr lang="cs-CZ" dirty="0" smtClean="0"/>
              <a:t>), </a:t>
            </a:r>
            <a:r>
              <a:rPr lang="cs-CZ" dirty="0"/>
              <a:t>d</a:t>
            </a:r>
            <a:r>
              <a:rPr lang="cs-CZ" dirty="0" smtClean="0"/>
              <a:t>ětem věnoval povídkové </a:t>
            </a:r>
            <a:r>
              <a:rPr lang="cs-CZ" dirty="0"/>
              <a:t>soubory </a:t>
            </a:r>
            <a:r>
              <a:rPr lang="cs-CZ" dirty="0" smtClean="0"/>
              <a:t> </a:t>
            </a:r>
            <a:r>
              <a:rPr lang="cs-CZ" b="1" dirty="0"/>
              <a:t>Smaragdové stopy </a:t>
            </a:r>
            <a:r>
              <a:rPr lang="cs-CZ" dirty="0"/>
              <a:t>(1966), </a:t>
            </a:r>
            <a:r>
              <a:rPr lang="cs-CZ" b="1" dirty="0"/>
              <a:t>Divotvorné lovy </a:t>
            </a:r>
            <a:r>
              <a:rPr lang="cs-CZ" dirty="0"/>
              <a:t>(1974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Úzkým </a:t>
            </a:r>
            <a:r>
              <a:rPr lang="cs-CZ" dirty="0"/>
              <a:t>spojením přírody a člověka se vyznačuje také tvorba </a:t>
            </a:r>
            <a:r>
              <a:rPr lang="cs-CZ" b="1" dirty="0"/>
              <a:t>Vladimíra Pazourka</a:t>
            </a:r>
            <a:r>
              <a:rPr lang="cs-CZ" dirty="0"/>
              <a:t> (1907 - 1987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b="1" dirty="0" smtClean="0"/>
              <a:t>Řeka </a:t>
            </a:r>
            <a:r>
              <a:rPr lang="cs-CZ" b="1" dirty="0"/>
              <a:t>volá </a:t>
            </a:r>
            <a:r>
              <a:rPr lang="cs-CZ" dirty="0"/>
              <a:t>(1940), </a:t>
            </a:r>
            <a:r>
              <a:rPr lang="cs-CZ" b="1" dirty="0"/>
              <a:t>U vody</a:t>
            </a:r>
            <a:r>
              <a:rPr lang="cs-CZ" dirty="0"/>
              <a:t> (</a:t>
            </a:r>
            <a:r>
              <a:rPr lang="cs-CZ" dirty="0" smtClean="0"/>
              <a:t>1942)</a:t>
            </a:r>
          </a:p>
          <a:p>
            <a:pPr marL="0" indent="0">
              <a:buNone/>
            </a:pPr>
            <a:r>
              <a:rPr lang="cs-CZ" b="1" dirty="0" smtClean="0"/>
              <a:t>Na </a:t>
            </a:r>
            <a:r>
              <a:rPr lang="cs-CZ" b="1" dirty="0"/>
              <a:t>Zlaté zátoce </a:t>
            </a:r>
            <a:r>
              <a:rPr lang="cs-CZ" dirty="0"/>
              <a:t>(1948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69" t="2960" r="7384" b="4083"/>
          <a:stretch/>
        </p:blipFill>
        <p:spPr bwMode="auto">
          <a:xfrm>
            <a:off x="6804248" y="620688"/>
            <a:ext cx="1927092" cy="2709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2141379" cy="2855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3889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26368"/>
            <a:ext cx="6984776" cy="65253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60</a:t>
            </a:r>
            <a:r>
              <a:rPr lang="cs-CZ" b="1" dirty="0"/>
              <a:t>. léta </a:t>
            </a:r>
            <a:r>
              <a:rPr lang="cs-CZ" b="1" dirty="0" smtClean="0"/>
              <a:t> - </a:t>
            </a:r>
            <a:r>
              <a:rPr lang="cs-CZ" dirty="0" smtClean="0"/>
              <a:t>typické </a:t>
            </a:r>
            <a:r>
              <a:rPr lang="cs-CZ" dirty="0"/>
              <a:t>téma ohrožení přírody spojované s ohrožení existence </a:t>
            </a:r>
            <a:r>
              <a:rPr lang="cs-CZ" dirty="0" smtClean="0"/>
              <a:t>lidí. </a:t>
            </a:r>
          </a:p>
          <a:p>
            <a:pPr marL="0" indent="0">
              <a:buNone/>
            </a:pPr>
            <a:r>
              <a:rPr lang="cs-CZ" b="1" dirty="0" smtClean="0"/>
              <a:t>Robert </a:t>
            </a:r>
            <a:r>
              <a:rPr lang="cs-CZ" b="1" dirty="0" err="1" smtClean="0"/>
              <a:t>Luskač</a:t>
            </a:r>
            <a:r>
              <a:rPr lang="cs-CZ" b="1" dirty="0" smtClean="0"/>
              <a:t> -</a:t>
            </a:r>
            <a:r>
              <a:rPr lang="cs-CZ" dirty="0" smtClean="0"/>
              <a:t> </a:t>
            </a:r>
            <a:r>
              <a:rPr lang="cs-CZ" b="1" dirty="0"/>
              <a:t>Závoj zeleného ticha </a:t>
            </a:r>
            <a:r>
              <a:rPr lang="cs-CZ" dirty="0"/>
              <a:t>(1960)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Josef Pohl -</a:t>
            </a:r>
            <a:r>
              <a:rPr lang="cs-CZ" dirty="0" smtClean="0"/>
              <a:t> </a:t>
            </a:r>
            <a:r>
              <a:rPr lang="cs-CZ" b="1" dirty="0"/>
              <a:t>Křižovatky v trávě </a:t>
            </a:r>
            <a:r>
              <a:rPr lang="cs-CZ" dirty="0"/>
              <a:t>(1968).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tomto období také vznikají dvě knihy </a:t>
            </a:r>
            <a:r>
              <a:rPr lang="cs-CZ" b="1" dirty="0"/>
              <a:t>Bohumila Říhy</a:t>
            </a:r>
            <a:r>
              <a:rPr lang="cs-CZ" dirty="0"/>
              <a:t> - </a:t>
            </a:r>
            <a:r>
              <a:rPr lang="cs-CZ" b="1" dirty="0" smtClean="0"/>
              <a:t>Divoký </a:t>
            </a:r>
            <a:r>
              <a:rPr lang="cs-CZ" b="1" dirty="0"/>
              <a:t>koník Ryn </a:t>
            </a:r>
            <a:r>
              <a:rPr lang="cs-CZ" dirty="0"/>
              <a:t>(1966) a obsáhlejší vyprávění </a:t>
            </a:r>
            <a:r>
              <a:rPr lang="cs-CZ" b="1" dirty="0"/>
              <a:t>O rezavém rváči a huňatém pánovi</a:t>
            </a:r>
            <a:r>
              <a:rPr lang="cs-CZ" dirty="0"/>
              <a:t> (1971). </a:t>
            </a:r>
          </a:p>
          <a:p>
            <a:pPr marL="0" indent="0">
              <a:buNone/>
            </a:pPr>
            <a:r>
              <a:rPr lang="cs-CZ" dirty="0"/>
              <a:t>V </a:t>
            </a:r>
            <a:r>
              <a:rPr lang="cs-CZ" b="1" dirty="0"/>
              <a:t>70. letech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Jan Kozák</a:t>
            </a:r>
            <a:r>
              <a:rPr lang="cs-CZ" dirty="0" smtClean="0"/>
              <a:t> čerpal </a:t>
            </a:r>
            <a:r>
              <a:rPr lang="cs-CZ" dirty="0"/>
              <a:t>náměty  z prostředí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sibiřské </a:t>
            </a:r>
            <a:r>
              <a:rPr lang="cs-CZ" dirty="0"/>
              <a:t>tajgy - např. </a:t>
            </a:r>
            <a:r>
              <a:rPr lang="cs-CZ" b="1" dirty="0"/>
              <a:t>Na lovu v Bambujce</a:t>
            </a:r>
            <a:r>
              <a:rPr lang="cs-CZ" dirty="0"/>
              <a:t> (1970, pro mládež 1971).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639"/>
          <a:stretch/>
        </p:blipFill>
        <p:spPr bwMode="auto">
          <a:xfrm>
            <a:off x="7527181" y="188640"/>
            <a:ext cx="1284163" cy="2124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7181" y="4523880"/>
            <a:ext cx="1509026" cy="2073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9797" y="2420886"/>
            <a:ext cx="1341547" cy="2012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641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01532" y="357037"/>
            <a:ext cx="6347048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80. léta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/>
              <a:t>této žánrové oblasti </a:t>
            </a:r>
            <a:r>
              <a:rPr lang="cs-CZ" dirty="0" smtClean="0"/>
              <a:t>vstupují                  </a:t>
            </a:r>
            <a:r>
              <a:rPr lang="cs-CZ" dirty="0" smtClean="0"/>
              <a:t>i</a:t>
            </a:r>
            <a:r>
              <a:rPr lang="cs-CZ" dirty="0" smtClean="0"/>
              <a:t> </a:t>
            </a:r>
            <a:r>
              <a:rPr lang="cs-CZ" dirty="0"/>
              <a:t>další spisovatelé. Úspěšné jsou dramaticky vypointované knihy </a:t>
            </a:r>
            <a:r>
              <a:rPr lang="cs-CZ" b="1" dirty="0"/>
              <a:t>Josefa Pohla</a:t>
            </a:r>
            <a:r>
              <a:rPr lang="cs-CZ" dirty="0"/>
              <a:t> - </a:t>
            </a:r>
            <a:r>
              <a:rPr lang="cs-CZ" b="1" dirty="0"/>
              <a:t>Pod Jezevčí skálou </a:t>
            </a:r>
            <a:r>
              <a:rPr lang="cs-CZ" dirty="0"/>
              <a:t>(1982), </a:t>
            </a:r>
            <a:r>
              <a:rPr lang="cs-CZ" b="1" dirty="0"/>
              <a:t>Na pytlácké stezce </a:t>
            </a:r>
            <a:r>
              <a:rPr lang="cs-CZ" dirty="0"/>
              <a:t>(1983) - doplněné v roce 1985 do volné trilogie knihou </a:t>
            </a:r>
            <a:r>
              <a:rPr lang="cs-CZ" b="1" dirty="0"/>
              <a:t>Za trnkovým </a:t>
            </a:r>
            <a:r>
              <a:rPr lang="cs-CZ" b="1" dirty="0" smtClean="0"/>
              <a:t>keřem.</a:t>
            </a:r>
          </a:p>
          <a:p>
            <a:pPr marL="0" indent="0">
              <a:buNone/>
            </a:pPr>
            <a:r>
              <a:rPr lang="cs-CZ" dirty="0" smtClean="0"/>
              <a:t>Na základě filmového scénáře vzniká knižní podoba seriálu </a:t>
            </a:r>
            <a:r>
              <a:rPr lang="cs-CZ" b="1" dirty="0" smtClean="0"/>
              <a:t>Přátelé Zeleného údolí </a:t>
            </a:r>
            <a:r>
              <a:rPr lang="cs-CZ" dirty="0" smtClean="0"/>
              <a:t>(1981) </a:t>
            </a:r>
            <a:r>
              <a:rPr lang="cs-CZ" b="1" dirty="0" smtClean="0"/>
              <a:t>Jaroslava Müllera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8195" name="Picture 3" descr="E:\DCIM\100CANON\IMG_607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38" b="4152"/>
          <a:stretch/>
        </p:blipFill>
        <p:spPr bwMode="auto">
          <a:xfrm>
            <a:off x="476222" y="1173755"/>
            <a:ext cx="1881545" cy="265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952" y="4077072"/>
            <a:ext cx="1536084" cy="2211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9327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5172" y="620688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Dále se prosazuje především ekologická tematika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Štěpán </a:t>
            </a:r>
            <a:r>
              <a:rPr lang="cs-CZ" b="1" dirty="0"/>
              <a:t>Neuwirth </a:t>
            </a:r>
            <a:r>
              <a:rPr lang="cs-CZ" dirty="0"/>
              <a:t>- </a:t>
            </a:r>
            <a:r>
              <a:rPr lang="cs-CZ" b="1" dirty="0"/>
              <a:t>Srna z olšového mlází </a:t>
            </a:r>
            <a:r>
              <a:rPr lang="cs-CZ" dirty="0"/>
              <a:t>(1983),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Jiří </a:t>
            </a:r>
            <a:r>
              <a:rPr lang="cs-CZ" b="1" dirty="0"/>
              <a:t>Křenek </a:t>
            </a:r>
            <a:r>
              <a:rPr lang="cs-CZ" dirty="0"/>
              <a:t>- </a:t>
            </a:r>
            <a:r>
              <a:rPr lang="cs-CZ" b="1" dirty="0"/>
              <a:t>Dlouhé uši v trávě </a:t>
            </a:r>
            <a:r>
              <a:rPr lang="cs-CZ" dirty="0"/>
              <a:t>(1983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</a:t>
            </a:r>
            <a:r>
              <a:rPr lang="cs-CZ" dirty="0"/>
              <a:t> námět chovatelství </a:t>
            </a:r>
          </a:p>
          <a:p>
            <a:pPr marL="0" indent="0">
              <a:buNone/>
            </a:pPr>
            <a:r>
              <a:rPr lang="cs-CZ" b="1" dirty="0" smtClean="0"/>
              <a:t>Martina </a:t>
            </a:r>
            <a:r>
              <a:rPr lang="cs-CZ" b="1" dirty="0"/>
              <a:t>Drijverová</a:t>
            </a:r>
            <a:r>
              <a:rPr lang="cs-CZ" dirty="0"/>
              <a:t> - </a:t>
            </a:r>
            <a:r>
              <a:rPr lang="cs-CZ" b="1" dirty="0"/>
              <a:t>Myši nečtou </a:t>
            </a:r>
            <a:r>
              <a:rPr lang="cs-CZ" b="1" dirty="0" smtClean="0"/>
              <a:t>noviny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412148"/>
            <a:ext cx="1512168" cy="2249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7469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Téma přátelství dětí a zvířat </a:t>
            </a:r>
            <a:r>
              <a:rPr lang="cs-CZ" dirty="0" smtClean="0"/>
              <a:t>se objevuje </a:t>
            </a:r>
            <a:r>
              <a:rPr lang="cs-CZ" dirty="0" smtClean="0"/>
              <a:t>                                 i</a:t>
            </a:r>
            <a:r>
              <a:rPr lang="cs-CZ" dirty="0" smtClean="0"/>
              <a:t> </a:t>
            </a: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b="1" dirty="0" smtClean="0"/>
              <a:t>90. letech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I.Klíma</a:t>
            </a: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b="1" dirty="0"/>
              <a:t>Markétin </a:t>
            </a:r>
            <a:r>
              <a:rPr lang="cs-CZ" b="1" dirty="0" smtClean="0"/>
              <a:t>zvěřinec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M</a:t>
            </a:r>
            <a:r>
              <a:rPr lang="cs-CZ" b="1" dirty="0"/>
              <a:t>. Drijverová</a:t>
            </a:r>
            <a:r>
              <a:rPr lang="cs-CZ" dirty="0"/>
              <a:t> - </a:t>
            </a:r>
            <a:r>
              <a:rPr lang="cs-CZ" b="1" dirty="0"/>
              <a:t>Sísa Kyselá</a:t>
            </a:r>
            <a:r>
              <a:rPr lang="cs-CZ" dirty="0"/>
              <a:t>, </a:t>
            </a:r>
            <a:r>
              <a:rPr lang="cs-CZ" b="1" dirty="0"/>
              <a:t>Zajíc a sovy</a:t>
            </a:r>
            <a:r>
              <a:rPr lang="cs-CZ" dirty="0"/>
              <a:t>, </a:t>
            </a:r>
            <a:r>
              <a:rPr lang="cs-CZ" b="1" dirty="0"/>
              <a:t>Nekonečné prázdniny</a:t>
            </a:r>
            <a:r>
              <a:rPr lang="cs-CZ" dirty="0"/>
              <a:t>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</a:t>
            </a:r>
            <a:r>
              <a:rPr lang="cs-CZ" b="1" dirty="0"/>
              <a:t>. Malinský</a:t>
            </a:r>
            <a:r>
              <a:rPr lang="cs-CZ" dirty="0"/>
              <a:t> - </a:t>
            </a:r>
            <a:r>
              <a:rPr lang="cs-CZ" b="1" dirty="0"/>
              <a:t>Afrodita, příběh také o </a:t>
            </a:r>
            <a:r>
              <a:rPr lang="cs-CZ" b="1" dirty="0" smtClean="0"/>
              <a:t>koni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I</a:t>
            </a:r>
            <a:r>
              <a:rPr lang="cs-CZ" b="1" dirty="0"/>
              <a:t>. Procházková</a:t>
            </a:r>
            <a:r>
              <a:rPr lang="cs-CZ" dirty="0"/>
              <a:t> - </a:t>
            </a:r>
            <a:r>
              <a:rPr lang="cs-CZ" b="1" dirty="0"/>
              <a:t>Červenec má oslí </a:t>
            </a:r>
            <a:r>
              <a:rPr lang="cs-CZ" b="1" dirty="0" smtClean="0"/>
              <a:t>uši</a:t>
            </a:r>
            <a:endParaRPr lang="cs-CZ" b="1" dirty="0"/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23440"/>
            <a:ext cx="1456071" cy="1845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57733"/>
            <a:ext cx="1315590" cy="1925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29207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8229600" cy="6552728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5000" dirty="0">
                <a:solidFill>
                  <a:prstClr val="black"/>
                </a:solidFill>
              </a:rPr>
              <a:t>v</a:t>
            </a:r>
            <a:r>
              <a:rPr lang="cs-CZ" sz="50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endParaRPr lang="cs-CZ" sz="5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Thomayer,J</a:t>
            </a:r>
            <a:r>
              <a:rPr lang="cs-CZ" sz="5000" dirty="0" smtClean="0"/>
              <a:t>.: Život v trávě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Tisovský,T.E</a:t>
            </a:r>
            <a:r>
              <a:rPr lang="cs-CZ" sz="5000" dirty="0" smtClean="0"/>
              <a:t>.: Příhody malé myšky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Těsnohlídek,R</a:t>
            </a:r>
            <a:r>
              <a:rPr lang="cs-CZ" sz="5000" dirty="0" smtClean="0"/>
              <a:t>.: Lišky Bystrouška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Čapek,K</a:t>
            </a:r>
            <a:r>
              <a:rPr lang="cs-CZ" sz="5000" dirty="0" smtClean="0"/>
              <a:t>.: Dášeňka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Nový,K</a:t>
            </a:r>
            <a:r>
              <a:rPr lang="cs-CZ" sz="5000" dirty="0" smtClean="0"/>
              <a:t>.: Rybaříci na Modré zátoce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Nový,K</a:t>
            </a:r>
            <a:r>
              <a:rPr lang="cs-CZ" sz="5000" dirty="0" smtClean="0"/>
              <a:t>.: potulný lovec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Zeman,J</a:t>
            </a:r>
            <a:r>
              <a:rPr lang="cs-CZ" sz="5000" dirty="0" smtClean="0"/>
              <a:t>.: Dobrodružství veverky Zrzečky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Majerová,M</a:t>
            </a:r>
            <a:r>
              <a:rPr lang="cs-CZ" sz="5000" dirty="0" smtClean="0"/>
              <a:t>.: Nespokojený králíček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Tomeček,V</a:t>
            </a:r>
            <a:r>
              <a:rPr lang="cs-CZ" sz="5000" dirty="0" smtClean="0"/>
              <a:t>.: </a:t>
            </a:r>
            <a:r>
              <a:rPr lang="cs-CZ" sz="5000" dirty="0" err="1" smtClean="0"/>
              <a:t>Vuí</a:t>
            </a:r>
            <a:r>
              <a:rPr lang="cs-CZ" sz="5000" dirty="0" smtClean="0"/>
              <a:t> se směje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Pazourek,V</a:t>
            </a:r>
            <a:r>
              <a:rPr lang="cs-CZ" sz="5000" dirty="0" smtClean="0"/>
              <a:t>.: Na Zlaté zátoce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Luskač,R</a:t>
            </a:r>
            <a:r>
              <a:rPr lang="cs-CZ" sz="5000" dirty="0" smtClean="0"/>
              <a:t>.: Závoj zeleného ticha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Říha,B</a:t>
            </a:r>
            <a:r>
              <a:rPr lang="cs-CZ" sz="5000" dirty="0" smtClean="0"/>
              <a:t>.: Divoký koník </a:t>
            </a:r>
            <a:r>
              <a:rPr lang="cs-CZ" sz="5000" dirty="0" err="1" smtClean="0"/>
              <a:t>Ryn</a:t>
            </a:r>
            <a:endParaRPr lang="cs-CZ" sz="5000" dirty="0" smtClean="0"/>
          </a:p>
          <a:p>
            <a:pPr>
              <a:buFont typeface="Wingdings" pitchFamily="2" charset="2"/>
              <a:buChar char="v"/>
            </a:pPr>
            <a:r>
              <a:rPr lang="cs-CZ" sz="5000" dirty="0" err="1" smtClean="0"/>
              <a:t>Říha,B</a:t>
            </a:r>
            <a:r>
              <a:rPr lang="cs-CZ" sz="5000" dirty="0" smtClean="0"/>
              <a:t>.: </a:t>
            </a:r>
            <a:r>
              <a:rPr lang="cs-CZ" sz="5000" dirty="0"/>
              <a:t>O rezavém rváči a huňatém pánovi </a:t>
            </a:r>
            <a:endParaRPr lang="cs-CZ" sz="5000" dirty="0" smtClean="0"/>
          </a:p>
          <a:p>
            <a:pPr>
              <a:buFont typeface="Wingdings" pitchFamily="2" charset="2"/>
              <a:buChar char="v"/>
            </a:pPr>
            <a:endParaRPr lang="cs-CZ" sz="42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89383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8229600" cy="655272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err="1" smtClean="0">
                <a:solidFill>
                  <a:prstClr val="black"/>
                </a:solidFill>
              </a:rPr>
              <a:t>Pohl,J</a:t>
            </a:r>
            <a:r>
              <a:rPr lang="cs-CZ" sz="2000" dirty="0" smtClean="0">
                <a:solidFill>
                  <a:prstClr val="black"/>
                </a:solidFill>
              </a:rPr>
              <a:t>.: </a:t>
            </a:r>
            <a:r>
              <a:rPr lang="cs-CZ" sz="2000" dirty="0"/>
              <a:t>Pod Jezevčí </a:t>
            </a:r>
            <a:r>
              <a:rPr lang="cs-CZ" sz="2000" dirty="0" smtClean="0"/>
              <a:t>skálou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Müller,J</a:t>
            </a:r>
            <a:r>
              <a:rPr lang="cs-CZ" sz="2000" dirty="0" smtClean="0"/>
              <a:t>.: </a:t>
            </a:r>
            <a:r>
              <a:rPr lang="cs-CZ" sz="2000" dirty="0" err="1" smtClean="0"/>
              <a:t>Priatelia</a:t>
            </a:r>
            <a:r>
              <a:rPr lang="cs-CZ" sz="2000" dirty="0" smtClean="0"/>
              <a:t> Zeleného </a:t>
            </a:r>
            <a:r>
              <a:rPr lang="cs-CZ" sz="2000" dirty="0" err="1"/>
              <a:t>ú</a:t>
            </a:r>
            <a:r>
              <a:rPr lang="cs-CZ" sz="2000" dirty="0" err="1" smtClean="0"/>
              <a:t>dolia</a:t>
            </a:r>
            <a:r>
              <a:rPr lang="cs-CZ" sz="2000" dirty="0" smtClean="0"/>
              <a:t>  </a:t>
            </a: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Křenek,J</a:t>
            </a:r>
            <a:r>
              <a:rPr lang="cs-CZ" sz="2000" dirty="0" smtClean="0"/>
              <a:t>.: Dlouhé uši v trávě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Drijverová,M</a:t>
            </a:r>
            <a:r>
              <a:rPr lang="cs-CZ" sz="2000" dirty="0" smtClean="0"/>
              <a:t>.: </a:t>
            </a:r>
            <a:r>
              <a:rPr lang="cs-CZ" sz="2000" dirty="0" err="1" smtClean="0"/>
              <a:t>Sísa</a:t>
            </a:r>
            <a:r>
              <a:rPr lang="cs-CZ" sz="2000" dirty="0" smtClean="0"/>
              <a:t> Kyselá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Malinský,Z</a:t>
            </a:r>
            <a:r>
              <a:rPr lang="cs-CZ" sz="2000" dirty="0" smtClean="0"/>
              <a:t>.: </a:t>
            </a:r>
            <a:r>
              <a:rPr lang="cs-CZ" sz="2000" dirty="0"/>
              <a:t>Afrodita, příběh </a:t>
            </a:r>
            <a:r>
              <a:rPr lang="cs-CZ" sz="2000" dirty="0" smtClean="0"/>
              <a:t>taky </a:t>
            </a:r>
            <a:r>
              <a:rPr lang="cs-CZ" sz="2000" dirty="0"/>
              <a:t>o koni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2012-10-05].</a:t>
            </a:r>
            <a:endParaRPr lang="cs-CZ" sz="20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5889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391</Words>
  <Application>Microsoft Office PowerPoint</Application>
  <PresentationFormat>Předvádění na obrazovce (4:3)</PresentationFormat>
  <Paragraphs>119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33</cp:revision>
  <dcterms:created xsi:type="dcterms:W3CDTF">2012-08-20T19:24:43Z</dcterms:created>
  <dcterms:modified xsi:type="dcterms:W3CDTF">2013-06-18T20:55:13Z</dcterms:modified>
</cp:coreProperties>
</file>