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2" r:id="rId2"/>
    <p:sldId id="273" r:id="rId3"/>
    <p:sldId id="262" r:id="rId4"/>
    <p:sldId id="263" r:id="rId5"/>
    <p:sldId id="264" r:id="rId6"/>
    <p:sldId id="267" r:id="rId7"/>
    <p:sldId id="258" r:id="rId8"/>
    <p:sldId id="266" r:id="rId9"/>
    <p:sldId id="265" r:id="rId10"/>
    <p:sldId id="259" r:id="rId11"/>
    <p:sldId id="268" r:id="rId12"/>
    <p:sldId id="260" r:id="rId13"/>
    <p:sldId id="271" r:id="rId14"/>
    <p:sldId id="270" r:id="rId15"/>
    <p:sldId id="274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7BFD0"/>
    <a:srgbClr val="F3A3BC"/>
    <a:srgbClr val="E75F7F"/>
    <a:srgbClr val="F62A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9.6.2013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24807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9.6.2013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02953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9.6.2013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26354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9.6.2013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14659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9.6.2013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21688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9.6.2013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25520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9.6.2013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43743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9.6.2013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73070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9.6.2013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29601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9.6.2013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2827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9.6.2013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04095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3000">
              <a:srgbClr val="E75F7F"/>
            </a:gs>
            <a:gs pos="42000">
              <a:srgbClr val="E75F7F"/>
            </a:gs>
            <a:gs pos="100000">
              <a:srgbClr val="F7BFD0"/>
            </a:gs>
          </a:gsLst>
          <a:lin ang="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3F1E41-664B-424E-8068-E35DCB5B82F0}" type="datetimeFigureOut">
              <a:rPr lang="cs-CZ" smtClean="0"/>
              <a:t>9.6.2013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79443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2885" y="866923"/>
            <a:ext cx="4975225" cy="96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38995654"/>
              </p:ext>
            </p:extLst>
          </p:nvPr>
        </p:nvGraphicFramePr>
        <p:xfrm>
          <a:off x="755576" y="2636912"/>
          <a:ext cx="7200800" cy="3155403"/>
        </p:xfrm>
        <a:graphic>
          <a:graphicData uri="http://schemas.openxmlformats.org/drawingml/2006/table">
            <a:tbl>
              <a:tblPr/>
              <a:tblGrid>
                <a:gridCol w="1242035"/>
                <a:gridCol w="5958765"/>
              </a:tblGrid>
              <a:tr h="12695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ŠKOLA TIŠICE, okres MĚLNÍK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9636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Marcela Lazáková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670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VY_32_INOVACE_11_LITERATURA</a:t>
                      </a:r>
                      <a:r>
                        <a:rPr lang="cs-CZ" sz="13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PRO DĚTI_PRÓZA  S DÍVČÍ HRDINKOU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CZ.1.07/1.4.00/21.3130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92464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2618227671"/>
              </p:ext>
            </p:extLst>
          </p:nvPr>
        </p:nvGraphicFramePr>
        <p:xfrm>
          <a:off x="1431335" y="1594447"/>
          <a:ext cx="6281329" cy="4690125"/>
        </p:xfrm>
        <a:graphic>
          <a:graphicData uri="http://schemas.openxmlformats.org/drawingml/2006/table">
            <a:tbl>
              <a:tblPr/>
              <a:tblGrid>
                <a:gridCol w="1617631"/>
                <a:gridCol w="4663698"/>
              </a:tblGrid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vede k vymezení pojmu próza  s dívčí hrdinkou a k seznámení s některými autory a jejich díly.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348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JAZYK: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Čeština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Umí charakterizovat prózu s dívčí hrdinkou 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a uvede příklady.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16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Marie Majerová, Helena Šmahelová, Valja Stýblová, Eduard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Petiška, Iva Hercíková, Stanislav Rudolf, Martina </a:t>
                      </a:r>
                      <a:r>
                        <a:rPr lang="cs-CZ" sz="1200" baseline="0" dirty="0" err="1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Drijverová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INTERAKTIVITY: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Výklad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97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CÍLOVÁ SKUPINA: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Žák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STUPEŇ A TYP VZDĚLÁNÍ: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vzdělávání – první stupeň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9 - 12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76672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91221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764704"/>
            <a:ext cx="8229600" cy="564949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dirty="0" smtClean="0"/>
              <a:t>Problémem  </a:t>
            </a:r>
            <a:r>
              <a:rPr lang="cs-CZ" b="1" dirty="0" smtClean="0"/>
              <a:t>prózy </a:t>
            </a:r>
            <a:r>
              <a:rPr lang="cs-CZ" b="1" dirty="0"/>
              <a:t>s dívčí </a:t>
            </a:r>
            <a:r>
              <a:rPr lang="cs-CZ" b="1" dirty="0" smtClean="0"/>
              <a:t>hrdinkou</a:t>
            </a:r>
            <a:r>
              <a:rPr lang="cs-CZ" dirty="0" smtClean="0"/>
              <a:t> je její </a:t>
            </a:r>
            <a:r>
              <a:rPr lang="cs-CZ" dirty="0"/>
              <a:t>hodnotové měřítko</a:t>
            </a:r>
            <a:r>
              <a:rPr lang="cs-CZ" dirty="0" smtClean="0"/>
              <a:t>. </a:t>
            </a:r>
          </a:p>
          <a:p>
            <a:pPr marL="0" indent="0">
              <a:buNone/>
            </a:pPr>
            <a:r>
              <a:rPr lang="cs-CZ" dirty="0" smtClean="0"/>
              <a:t>Tvorba </a:t>
            </a:r>
            <a:r>
              <a:rPr lang="cs-CZ" dirty="0"/>
              <a:t>balancuje od brakového čtiva až k vysoké umělecké literatuře. 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Počátky </a:t>
            </a:r>
            <a:r>
              <a:rPr lang="cs-CZ" b="1" dirty="0"/>
              <a:t>českého dívčího románu</a:t>
            </a:r>
            <a:r>
              <a:rPr lang="cs-CZ" dirty="0"/>
              <a:t> hledejme 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b="1" dirty="0" smtClean="0"/>
              <a:t>v</a:t>
            </a:r>
            <a:r>
              <a:rPr lang="cs-CZ" b="1" dirty="0"/>
              <a:t> 1. pol. 19. stol.</a:t>
            </a:r>
            <a:r>
              <a:rPr lang="cs-CZ" dirty="0"/>
              <a:t> v didakticky laděných povídkách pro </a:t>
            </a:r>
            <a:r>
              <a:rPr lang="cs-CZ" dirty="0" smtClean="0"/>
              <a:t>dívky </a:t>
            </a:r>
          </a:p>
          <a:p>
            <a:pPr marL="0" indent="0">
              <a:buNone/>
            </a:pPr>
            <a:r>
              <a:rPr lang="cs-CZ" b="1" dirty="0" smtClean="0"/>
              <a:t>Magdaleny </a:t>
            </a:r>
            <a:r>
              <a:rPr lang="cs-CZ" b="1" dirty="0"/>
              <a:t>Dobromily </a:t>
            </a:r>
            <a:r>
              <a:rPr lang="cs-CZ" b="1" dirty="0" smtClean="0"/>
              <a:t>Rettigové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b="1" dirty="0" smtClean="0"/>
              <a:t>Marie Antonie</a:t>
            </a:r>
            <a:r>
              <a:rPr lang="cs-CZ" dirty="0" smtClean="0"/>
              <a:t> (Josefa Pedálová), </a:t>
            </a:r>
          </a:p>
          <a:p>
            <a:pPr marL="0" indent="0">
              <a:buNone/>
            </a:pPr>
            <a:r>
              <a:rPr lang="cs-CZ" b="1" dirty="0" smtClean="0"/>
              <a:t>Elišky Krásnohorské</a:t>
            </a:r>
            <a:r>
              <a:rPr lang="cs-CZ" dirty="0" smtClean="0"/>
              <a:t> - </a:t>
            </a:r>
            <a:r>
              <a:rPr lang="cs-CZ" b="1" dirty="0" smtClean="0"/>
              <a:t>Svéhlavička</a:t>
            </a:r>
            <a:r>
              <a:rPr lang="cs-CZ" dirty="0" smtClean="0"/>
              <a:t> (1887). 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94737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76672"/>
            <a:ext cx="5338936" cy="572149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500" b="1" dirty="0" smtClean="0"/>
              <a:t>Předválečná tvorba</a:t>
            </a:r>
          </a:p>
          <a:p>
            <a:pPr marL="0" indent="0">
              <a:buNone/>
            </a:pPr>
            <a:endParaRPr lang="cs-CZ" sz="3500" b="1" dirty="0" smtClean="0"/>
          </a:p>
          <a:p>
            <a:pPr marL="0" lvl="0" indent="0">
              <a:buNone/>
            </a:pPr>
            <a:r>
              <a:rPr lang="cs-CZ" sz="3500" b="1" dirty="0"/>
              <a:t>Božena </a:t>
            </a:r>
            <a:r>
              <a:rPr lang="cs-CZ" sz="3500" b="1" dirty="0" smtClean="0"/>
              <a:t>Benešová</a:t>
            </a:r>
            <a:r>
              <a:rPr lang="cs-CZ" sz="3500" dirty="0"/>
              <a:t> </a:t>
            </a:r>
            <a:r>
              <a:rPr lang="cs-CZ" sz="3500" dirty="0" smtClean="0"/>
              <a:t>- </a:t>
            </a:r>
            <a:r>
              <a:rPr lang="cs-CZ" sz="3500" b="1" dirty="0" smtClean="0"/>
              <a:t>Don </a:t>
            </a:r>
            <a:r>
              <a:rPr lang="cs-CZ" sz="3500" b="1" dirty="0"/>
              <a:t>Pablo, don Pedro a Věra Lukášová</a:t>
            </a:r>
            <a:r>
              <a:rPr lang="cs-CZ" sz="3500" dirty="0"/>
              <a:t> </a:t>
            </a:r>
            <a:r>
              <a:rPr lang="cs-CZ" sz="3500" dirty="0" smtClean="0"/>
              <a:t>(1936)- mladá dívka udělá </a:t>
            </a:r>
            <a:r>
              <a:rPr lang="cs-CZ" sz="3500" dirty="0"/>
              <a:t>bolestnou zkušenost se svým prvním setkáním se světem </a:t>
            </a:r>
            <a:r>
              <a:rPr lang="cs-CZ" sz="3500" dirty="0" smtClean="0"/>
              <a:t>dospělých a překoná ji díky </a:t>
            </a:r>
            <a:r>
              <a:rPr lang="cs-CZ" sz="3500" dirty="0"/>
              <a:t>přátelství s mladým </a:t>
            </a:r>
            <a:r>
              <a:rPr lang="cs-CZ" sz="3500" dirty="0" smtClean="0"/>
              <a:t>chlapcem</a:t>
            </a:r>
            <a:endParaRPr lang="cs-CZ" sz="3500" dirty="0"/>
          </a:p>
          <a:p>
            <a:pPr marL="0" lvl="0" indent="0">
              <a:buNone/>
            </a:pPr>
            <a:endParaRPr lang="cs-CZ" dirty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/>
          </a:p>
        </p:txBody>
      </p:sp>
      <p:pic>
        <p:nvPicPr>
          <p:cNvPr id="6146" name="Picture 2" descr="E:\DCIM\100CANON\IMG_6075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44" t="2218" r="5445" b="3470"/>
          <a:stretch/>
        </p:blipFill>
        <p:spPr bwMode="auto">
          <a:xfrm>
            <a:off x="5652120" y="1846281"/>
            <a:ext cx="2456300" cy="3525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5346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576861"/>
            <a:ext cx="8229600" cy="5876475"/>
          </a:xfrm>
        </p:spPr>
        <p:txBody>
          <a:bodyPr>
            <a:normAutofit lnSpcReduction="10000"/>
          </a:bodyPr>
          <a:lstStyle/>
          <a:p>
            <a:pPr marL="0" lvl="0" indent="0">
              <a:buNone/>
            </a:pPr>
            <a:r>
              <a:rPr lang="cs-CZ" b="1" dirty="0"/>
              <a:t>Marie Majerová</a:t>
            </a:r>
            <a:r>
              <a:rPr lang="cs-CZ" dirty="0"/>
              <a:t> - </a:t>
            </a:r>
            <a:r>
              <a:rPr lang="cs-CZ" b="1" dirty="0"/>
              <a:t>Robinsonka </a:t>
            </a:r>
            <a:r>
              <a:rPr lang="cs-CZ" dirty="0"/>
              <a:t>(1940) - mladá dívka Blaženka se po smrti své matky musí stát narychlo </a:t>
            </a:r>
            <a:r>
              <a:rPr lang="cs-CZ" dirty="0" smtClean="0"/>
              <a:t>samostatnou</a:t>
            </a:r>
          </a:p>
          <a:p>
            <a:pPr marL="0" lvl="0" indent="0">
              <a:buNone/>
            </a:pPr>
            <a:endParaRPr lang="cs-CZ" dirty="0"/>
          </a:p>
          <a:p>
            <a:pPr marL="0" lvl="0" indent="0">
              <a:buNone/>
            </a:pPr>
            <a:endParaRPr lang="cs-CZ" dirty="0" smtClean="0"/>
          </a:p>
          <a:p>
            <a:pPr marL="0" lv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</a:t>
            </a:r>
            <a:r>
              <a:rPr lang="cs-CZ" dirty="0"/>
              <a:t> sešitových řadách </a:t>
            </a:r>
            <a:r>
              <a:rPr lang="cs-CZ" b="1" dirty="0"/>
              <a:t>Večerů pod lampou</a:t>
            </a:r>
            <a:r>
              <a:rPr lang="cs-CZ" dirty="0"/>
              <a:t>, </a:t>
            </a:r>
            <a:r>
              <a:rPr lang="cs-CZ" b="1" dirty="0"/>
              <a:t>Červené knihovny</a:t>
            </a:r>
            <a:r>
              <a:rPr lang="cs-CZ" dirty="0"/>
              <a:t> a </a:t>
            </a:r>
            <a:r>
              <a:rPr lang="cs-CZ" b="1" dirty="0"/>
              <a:t>Modré knihovny</a:t>
            </a:r>
            <a:r>
              <a:rPr lang="cs-CZ" dirty="0"/>
              <a:t> vycházela „oddechová“ četba. 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522" t="15959" r="13367" b="9495"/>
          <a:stretch/>
        </p:blipFill>
        <p:spPr>
          <a:xfrm>
            <a:off x="4572000" y="1484784"/>
            <a:ext cx="2252152" cy="31478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3907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5544616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Do roku 1948</a:t>
            </a:r>
            <a:r>
              <a:rPr lang="cs-CZ" dirty="0"/>
              <a:t> vycházela próza s dívčí hrdinkou na stejné </a:t>
            </a:r>
            <a:r>
              <a:rPr lang="cs-CZ" dirty="0" smtClean="0"/>
              <a:t>jako </a:t>
            </a:r>
            <a:r>
              <a:rPr lang="cs-CZ" dirty="0"/>
              <a:t>v meziválečném období. Obsahová i formální plytkost dívčích románků zdiskreditovala prózu s dívčí hrdinkou natolik, že v poúnorovém období </a:t>
            </a:r>
            <a:r>
              <a:rPr lang="cs-CZ" dirty="0" smtClean="0"/>
              <a:t> </a:t>
            </a:r>
            <a:r>
              <a:rPr lang="cs-CZ" dirty="0"/>
              <a:t>vymizela z edičních plánů coby maloměšťácký a buržoazní přežitek.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185404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32335"/>
            <a:ext cx="8229600" cy="525902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S</a:t>
            </a:r>
            <a:r>
              <a:rPr lang="cs-CZ" dirty="0"/>
              <a:t> novým impulzem přichází až v dalším desetiletí </a:t>
            </a:r>
            <a:r>
              <a:rPr lang="cs-CZ" b="1" dirty="0"/>
              <a:t>Helena Šmahelová</a:t>
            </a:r>
            <a:r>
              <a:rPr lang="cs-CZ" dirty="0"/>
              <a:t> </a:t>
            </a:r>
            <a:r>
              <a:rPr lang="cs-CZ" dirty="0" smtClean="0"/>
              <a:t>- </a:t>
            </a:r>
            <a:r>
              <a:rPr lang="cs-CZ" b="1" dirty="0" smtClean="0"/>
              <a:t>Mládí </a:t>
            </a:r>
            <a:r>
              <a:rPr lang="cs-CZ" b="1" dirty="0"/>
              <a:t>na </a:t>
            </a:r>
            <a:r>
              <a:rPr lang="cs-CZ" b="1" dirty="0" smtClean="0"/>
              <a:t>křídlech</a:t>
            </a:r>
            <a:r>
              <a:rPr lang="cs-CZ" dirty="0"/>
              <a:t> </a:t>
            </a:r>
            <a:r>
              <a:rPr lang="cs-CZ" dirty="0" smtClean="0"/>
              <a:t>(1956) 			        </a:t>
            </a:r>
            <a:r>
              <a:rPr lang="cs-CZ" b="1" dirty="0" smtClean="0"/>
              <a:t>Velké trápení</a:t>
            </a:r>
            <a:r>
              <a:rPr lang="cs-CZ" dirty="0"/>
              <a:t> </a:t>
            </a:r>
            <a:r>
              <a:rPr lang="cs-CZ" dirty="0" smtClean="0"/>
              <a:t>(1957)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510" t="15354" r="18259" b="14750"/>
          <a:stretch/>
        </p:blipFill>
        <p:spPr>
          <a:xfrm>
            <a:off x="1759821" y="2900452"/>
            <a:ext cx="2304256" cy="3057716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824923"/>
            <a:ext cx="2073275" cy="312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056201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3000">
              <a:srgbClr val="E75F7F"/>
            </a:gs>
            <a:gs pos="42000">
              <a:srgbClr val="F3A3BC"/>
            </a:gs>
            <a:gs pos="100000">
              <a:srgbClr val="F7BFD0"/>
            </a:gs>
          </a:gsLst>
          <a:lin ang="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548680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Životaschopnost </a:t>
            </a:r>
            <a:r>
              <a:rPr lang="cs-CZ" dirty="0"/>
              <a:t>prózy s dívčí hrdinkou potvrdila již v následujících letech řada autorů a děl: </a:t>
            </a:r>
            <a:r>
              <a:rPr lang="cs-CZ" b="1" dirty="0"/>
              <a:t>Alena Santarová</a:t>
            </a:r>
            <a:r>
              <a:rPr lang="cs-CZ" dirty="0"/>
              <a:t> </a:t>
            </a:r>
            <a:r>
              <a:rPr lang="cs-CZ" dirty="0" smtClean="0"/>
              <a:t>- </a:t>
            </a:r>
            <a:r>
              <a:rPr lang="cs-CZ" b="1" dirty="0" smtClean="0"/>
              <a:t>Káťa</a:t>
            </a:r>
            <a:r>
              <a:rPr lang="cs-CZ" b="1" dirty="0"/>
              <a:t>, Katrin, </a:t>
            </a:r>
            <a:r>
              <a:rPr lang="cs-CZ" b="1" dirty="0" smtClean="0"/>
              <a:t>Katynka</a:t>
            </a:r>
            <a:r>
              <a:rPr lang="cs-CZ" dirty="0"/>
              <a:t> </a:t>
            </a:r>
            <a:r>
              <a:rPr lang="cs-CZ" dirty="0" smtClean="0"/>
              <a:t>(1959) </a:t>
            </a:r>
            <a:r>
              <a:rPr lang="cs-CZ" b="1" dirty="0"/>
              <a:t>Valja </a:t>
            </a:r>
            <a:r>
              <a:rPr lang="cs-CZ" b="1" dirty="0" smtClean="0"/>
              <a:t>Stýblová</a:t>
            </a:r>
            <a:r>
              <a:rPr lang="cs-CZ" dirty="0" smtClean="0"/>
              <a:t> - </a:t>
            </a:r>
            <a:r>
              <a:rPr lang="cs-CZ" b="1" dirty="0" smtClean="0"/>
              <a:t>Dům </a:t>
            </a:r>
            <a:r>
              <a:rPr lang="cs-CZ" b="1" dirty="0"/>
              <a:t>u </a:t>
            </a:r>
            <a:r>
              <a:rPr lang="cs-CZ" b="1" dirty="0" smtClean="0"/>
              <a:t>nemocnice</a:t>
            </a:r>
            <a:r>
              <a:rPr lang="cs-CZ" dirty="0"/>
              <a:t> </a:t>
            </a:r>
            <a:r>
              <a:rPr lang="cs-CZ" dirty="0" smtClean="0"/>
              <a:t>(1959)</a:t>
            </a:r>
          </a:p>
          <a:p>
            <a:pPr marL="0" indent="0">
              <a:buNone/>
            </a:pPr>
            <a:r>
              <a:rPr lang="cs-CZ" b="1" dirty="0" smtClean="0"/>
              <a:t>Helena </a:t>
            </a:r>
            <a:r>
              <a:rPr lang="cs-CZ" b="1" dirty="0"/>
              <a:t>Šmahelová</a:t>
            </a:r>
            <a:r>
              <a:rPr lang="cs-CZ" dirty="0"/>
              <a:t> </a:t>
            </a:r>
            <a:r>
              <a:rPr lang="cs-CZ" dirty="0" smtClean="0"/>
              <a:t>- </a:t>
            </a:r>
            <a:r>
              <a:rPr lang="cs-CZ" b="1" dirty="0" smtClean="0"/>
              <a:t>Magda</a:t>
            </a:r>
            <a:r>
              <a:rPr lang="cs-CZ" dirty="0" smtClean="0"/>
              <a:t> (1959</a:t>
            </a:r>
            <a:r>
              <a:rPr lang="cs-CZ" dirty="0"/>
              <a:t>), 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Eduard </a:t>
            </a:r>
            <a:r>
              <a:rPr lang="cs-CZ" b="1" dirty="0"/>
              <a:t>Petiška</a:t>
            </a:r>
            <a:r>
              <a:rPr lang="cs-CZ" dirty="0"/>
              <a:t> </a:t>
            </a:r>
            <a:r>
              <a:rPr lang="cs-CZ" dirty="0" smtClean="0"/>
              <a:t>- </a:t>
            </a:r>
            <a:r>
              <a:rPr lang="cs-CZ" b="1" dirty="0" smtClean="0"/>
              <a:t>Děvčata </a:t>
            </a:r>
            <a:r>
              <a:rPr lang="cs-CZ" b="1" dirty="0"/>
              <a:t>u </a:t>
            </a:r>
            <a:r>
              <a:rPr lang="cs-CZ" b="1" dirty="0" smtClean="0"/>
              <a:t>řeky</a:t>
            </a:r>
            <a:r>
              <a:rPr lang="cs-CZ" dirty="0"/>
              <a:t> </a:t>
            </a:r>
            <a:r>
              <a:rPr lang="cs-CZ" dirty="0" smtClean="0"/>
              <a:t>(1959</a:t>
            </a:r>
            <a:r>
              <a:rPr lang="cs-CZ" dirty="0"/>
              <a:t>).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729" t="16364" r="9335" b="5051"/>
          <a:stretch/>
        </p:blipFill>
        <p:spPr bwMode="auto">
          <a:xfrm>
            <a:off x="1331640" y="4060868"/>
            <a:ext cx="1841668" cy="25404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993806"/>
            <a:ext cx="1872208" cy="26745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993806"/>
            <a:ext cx="1800200" cy="25514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78026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684076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2</a:t>
            </a:r>
            <a:r>
              <a:rPr lang="cs-CZ" b="1" dirty="0"/>
              <a:t>. </a:t>
            </a:r>
            <a:r>
              <a:rPr lang="cs-CZ" b="1" dirty="0" smtClean="0"/>
              <a:t>polovina </a:t>
            </a:r>
            <a:r>
              <a:rPr lang="cs-CZ" b="1" dirty="0"/>
              <a:t>60. let</a:t>
            </a:r>
            <a:r>
              <a:rPr lang="cs-CZ" dirty="0"/>
              <a:t>: </a:t>
            </a:r>
          </a:p>
          <a:p>
            <a:pPr marL="0" lvl="0" indent="0">
              <a:buNone/>
            </a:pPr>
            <a:r>
              <a:rPr lang="cs-CZ" b="1" dirty="0"/>
              <a:t>Věra </a:t>
            </a:r>
            <a:r>
              <a:rPr lang="cs-CZ" b="1" dirty="0" smtClean="0"/>
              <a:t>Adlová </a:t>
            </a:r>
            <a:r>
              <a:rPr lang="cs-CZ" dirty="0" smtClean="0"/>
              <a:t>- </a:t>
            </a:r>
            <a:r>
              <a:rPr lang="cs-CZ" b="1" dirty="0"/>
              <a:t>Mirka to ví nejlíp</a:t>
            </a:r>
            <a:r>
              <a:rPr lang="cs-CZ" dirty="0"/>
              <a:t> (1964), </a:t>
            </a:r>
            <a:r>
              <a:rPr lang="cs-CZ" b="1" dirty="0"/>
              <a:t>Blues pro Alexandru</a:t>
            </a:r>
            <a:r>
              <a:rPr lang="cs-CZ" dirty="0"/>
              <a:t> (1966),</a:t>
            </a:r>
          </a:p>
          <a:p>
            <a:pPr marL="0" lvl="0" indent="0">
              <a:buNone/>
            </a:pPr>
            <a:r>
              <a:rPr lang="cs-CZ" b="1" dirty="0"/>
              <a:t>Jana </a:t>
            </a:r>
            <a:r>
              <a:rPr lang="cs-CZ" b="1" dirty="0" smtClean="0"/>
              <a:t>Červenková</a:t>
            </a:r>
            <a:r>
              <a:rPr lang="cs-CZ" dirty="0" smtClean="0"/>
              <a:t> - </a:t>
            </a:r>
            <a:r>
              <a:rPr lang="cs-CZ" b="1" dirty="0"/>
              <a:t>Čtyřlístek pro štěstí</a:t>
            </a:r>
            <a:r>
              <a:rPr lang="cs-CZ" dirty="0"/>
              <a:t> (1969),</a:t>
            </a:r>
          </a:p>
          <a:p>
            <a:pPr marL="0" lvl="0" indent="0">
              <a:buNone/>
            </a:pPr>
            <a:r>
              <a:rPr lang="cs-CZ" b="1" dirty="0"/>
              <a:t>Hermína </a:t>
            </a:r>
            <a:r>
              <a:rPr lang="cs-CZ" b="1" dirty="0" smtClean="0"/>
              <a:t>Franková</a:t>
            </a:r>
            <a:r>
              <a:rPr lang="cs-CZ" dirty="0" smtClean="0"/>
              <a:t> - </a:t>
            </a:r>
            <a:r>
              <a:rPr lang="cs-CZ" b="1" dirty="0"/>
              <a:t>Blázni a Pythagoras</a:t>
            </a:r>
            <a:r>
              <a:rPr lang="cs-CZ" dirty="0"/>
              <a:t> (1966), </a:t>
            </a:r>
            <a:r>
              <a:rPr lang="cs-CZ" b="1" dirty="0"/>
              <a:t>Blázni mají propustky</a:t>
            </a:r>
            <a:r>
              <a:rPr lang="cs-CZ" dirty="0"/>
              <a:t> (1969),</a:t>
            </a:r>
          </a:p>
          <a:p>
            <a:pPr marL="0" lvl="0" indent="0">
              <a:buNone/>
            </a:pPr>
            <a:r>
              <a:rPr lang="cs-CZ" b="1" dirty="0"/>
              <a:t>Iva </a:t>
            </a:r>
            <a:r>
              <a:rPr lang="cs-CZ" b="1" dirty="0" smtClean="0"/>
              <a:t>Hercíková</a:t>
            </a:r>
            <a:r>
              <a:rPr lang="cs-CZ" dirty="0" smtClean="0"/>
              <a:t> - </a:t>
            </a:r>
            <a:r>
              <a:rPr lang="cs-CZ" b="1" dirty="0"/>
              <a:t>Pět</a:t>
            </a:r>
            <a:r>
              <a:rPr lang="cs-CZ" dirty="0"/>
              <a:t> </a:t>
            </a:r>
            <a:r>
              <a:rPr lang="cs-CZ" b="1" dirty="0"/>
              <a:t>holek na krku</a:t>
            </a:r>
            <a:r>
              <a:rPr lang="cs-CZ" dirty="0"/>
              <a:t> (1967),</a:t>
            </a:r>
          </a:p>
          <a:p>
            <a:pPr marL="0" lvl="0" indent="0">
              <a:buNone/>
            </a:pPr>
            <a:r>
              <a:rPr lang="cs-CZ" b="1" dirty="0"/>
              <a:t>Valja </a:t>
            </a:r>
            <a:r>
              <a:rPr lang="cs-CZ" b="1" dirty="0" smtClean="0"/>
              <a:t>Stýblová</a:t>
            </a:r>
            <a:r>
              <a:rPr lang="cs-CZ" dirty="0" smtClean="0"/>
              <a:t> - </a:t>
            </a:r>
            <a:r>
              <a:rPr lang="cs-CZ" b="1" dirty="0"/>
              <a:t>Až bude padat hvězda</a:t>
            </a:r>
            <a:r>
              <a:rPr lang="cs-CZ" dirty="0"/>
              <a:t> (1966).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1916832"/>
            <a:ext cx="1754995" cy="2952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89959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9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409664" y="218099"/>
            <a:ext cx="6277136" cy="514543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Problém dívky zakomplexované kvůli tloušťce </a:t>
            </a:r>
            <a:r>
              <a:rPr lang="cs-CZ" dirty="0" smtClean="0"/>
              <a:t>zpracoval </a:t>
            </a:r>
            <a:r>
              <a:rPr lang="cs-CZ" b="1" dirty="0"/>
              <a:t>Stanislav Rudolf</a:t>
            </a:r>
            <a:r>
              <a:rPr lang="cs-CZ" dirty="0"/>
              <a:t> s pochopením a smyslem pro humor v románu </a:t>
            </a:r>
            <a:r>
              <a:rPr lang="cs-CZ" b="1" dirty="0"/>
              <a:t>Metráček</a:t>
            </a:r>
            <a:r>
              <a:rPr lang="cs-CZ" dirty="0"/>
              <a:t> (1969). Po úspěšném debutu zůstal dívčí próze věrný celé </a:t>
            </a:r>
            <a:r>
              <a:rPr lang="cs-CZ" dirty="0" smtClean="0"/>
              <a:t>čtvrtstoletí, např.</a:t>
            </a:r>
          </a:p>
          <a:p>
            <a:pPr marL="0" indent="0">
              <a:buNone/>
            </a:pPr>
            <a:r>
              <a:rPr lang="cs-CZ" b="1" dirty="0" smtClean="0"/>
              <a:t>Kopretiny pro zámeckou paní </a:t>
            </a:r>
            <a:r>
              <a:rPr lang="cs-CZ" dirty="0" smtClean="0"/>
              <a:t>(1973)</a:t>
            </a:r>
          </a:p>
          <a:p>
            <a:pPr marL="0" indent="0">
              <a:buNone/>
            </a:pPr>
            <a:r>
              <a:rPr lang="cs-CZ" b="1" dirty="0" smtClean="0"/>
              <a:t>Pusinky, Z deníku pampelišky</a:t>
            </a:r>
            <a:r>
              <a:rPr lang="cs-CZ" dirty="0"/>
              <a:t> 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16" t="18012" r="16943" b="9773"/>
          <a:stretch/>
        </p:blipFill>
        <p:spPr bwMode="auto">
          <a:xfrm>
            <a:off x="395536" y="1556792"/>
            <a:ext cx="1610995" cy="2326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101" t="18990" r="18215" b="16363"/>
          <a:stretch/>
        </p:blipFill>
        <p:spPr>
          <a:xfrm>
            <a:off x="3491880" y="4481087"/>
            <a:ext cx="1586345" cy="221672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838" t="17517" r="20363" b="15614"/>
          <a:stretch/>
        </p:blipFill>
        <p:spPr>
          <a:xfrm>
            <a:off x="1475656" y="4481087"/>
            <a:ext cx="1481160" cy="220839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800" t="16845" r="12093" b="16488"/>
          <a:stretch/>
        </p:blipFill>
        <p:spPr>
          <a:xfrm>
            <a:off x="5580112" y="4481087"/>
            <a:ext cx="1584176" cy="21965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9352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60648"/>
            <a:ext cx="6851104" cy="62646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70</a:t>
            </a:r>
            <a:r>
              <a:rPr lang="cs-CZ" b="1" dirty="0"/>
              <a:t>. a 80. </a:t>
            </a:r>
            <a:r>
              <a:rPr lang="cs-CZ" b="1" dirty="0" smtClean="0"/>
              <a:t>léta</a:t>
            </a:r>
          </a:p>
          <a:p>
            <a:pPr marL="0" indent="0">
              <a:buNone/>
            </a:pPr>
            <a:r>
              <a:rPr lang="cs-CZ" b="1" dirty="0" smtClean="0"/>
              <a:t>Eliška Horelová</a:t>
            </a:r>
            <a:r>
              <a:rPr lang="cs-CZ" dirty="0" smtClean="0"/>
              <a:t> - </a:t>
            </a:r>
            <a:r>
              <a:rPr lang="cs-CZ" b="1" dirty="0" smtClean="0"/>
              <a:t>Léto, jako když vyšije</a:t>
            </a:r>
          </a:p>
          <a:p>
            <a:pPr marL="0" indent="0">
              <a:buNone/>
            </a:pPr>
            <a:endParaRPr lang="cs-CZ" b="1" dirty="0" smtClean="0"/>
          </a:p>
          <a:p>
            <a:pPr marL="0" lvl="0" indent="0">
              <a:buNone/>
            </a:pPr>
            <a:r>
              <a:rPr lang="cs-CZ" b="1" dirty="0" smtClean="0"/>
              <a:t>Hana Pražáková - </a:t>
            </a:r>
            <a:r>
              <a:rPr lang="cs-CZ" b="1" dirty="0"/>
              <a:t>Výprava za </a:t>
            </a:r>
            <a:r>
              <a:rPr lang="cs-CZ" b="1" dirty="0" smtClean="0"/>
              <a:t>parádou, </a:t>
            </a:r>
            <a:r>
              <a:rPr lang="cs-CZ" dirty="0" smtClean="0"/>
              <a:t>(1978), </a:t>
            </a:r>
            <a:r>
              <a:rPr lang="cs-CZ" b="1" dirty="0" smtClean="0"/>
              <a:t>Karolinka</a:t>
            </a:r>
            <a:r>
              <a:rPr lang="cs-CZ" dirty="0" smtClean="0"/>
              <a:t> (1973), </a:t>
            </a:r>
            <a:r>
              <a:rPr lang="cs-CZ" b="1" dirty="0"/>
              <a:t>Výsostné </a:t>
            </a:r>
            <a:r>
              <a:rPr lang="cs-CZ" b="1" dirty="0" smtClean="0"/>
              <a:t>území</a:t>
            </a:r>
            <a:r>
              <a:rPr lang="cs-CZ" dirty="0"/>
              <a:t> </a:t>
            </a:r>
            <a:r>
              <a:rPr lang="cs-CZ" dirty="0" smtClean="0"/>
              <a:t>(1976), </a:t>
            </a:r>
            <a:r>
              <a:rPr lang="cs-CZ" b="1" dirty="0"/>
              <a:t>Návrat z vánočních </a:t>
            </a:r>
            <a:r>
              <a:rPr lang="cs-CZ" b="1" dirty="0" smtClean="0"/>
              <a:t>prázdnin</a:t>
            </a:r>
            <a:r>
              <a:rPr lang="cs-CZ" dirty="0" smtClean="0"/>
              <a:t> (1983)</a:t>
            </a:r>
          </a:p>
          <a:p>
            <a:pPr marL="0" lv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3200" b="1" dirty="0" smtClean="0"/>
              <a:t>Jaromíra Kolárová</a:t>
            </a:r>
            <a:r>
              <a:rPr lang="cs-CZ" sz="3200" dirty="0"/>
              <a:t>: </a:t>
            </a:r>
            <a:r>
              <a:rPr lang="cs-CZ" sz="3200" b="1" dirty="0"/>
              <a:t>Holky z porcelánu</a:t>
            </a:r>
            <a:r>
              <a:rPr lang="cs-CZ" sz="3200" dirty="0"/>
              <a:t> (1976), </a:t>
            </a:r>
            <a:r>
              <a:rPr lang="cs-CZ" sz="3200" b="1" dirty="0"/>
              <a:t>Léto s kovbojem</a:t>
            </a:r>
            <a:r>
              <a:rPr lang="cs-CZ" sz="3200" dirty="0"/>
              <a:t> (1979), </a:t>
            </a:r>
            <a:r>
              <a:rPr lang="cs-CZ" sz="3200" b="1" dirty="0"/>
              <a:t>Veronika, prostě Nika</a:t>
            </a:r>
            <a:r>
              <a:rPr lang="cs-CZ" sz="3200" dirty="0"/>
              <a:t> (1983)</a:t>
            </a:r>
          </a:p>
          <a:p>
            <a:pPr lvl="5"/>
            <a:endParaRPr lang="cs-CZ" sz="3200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052736"/>
            <a:ext cx="1696343" cy="25234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6512" y="4005064"/>
            <a:ext cx="1721420" cy="2245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98058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0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52534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/>
              <a:t>Počátkem 90. let</a:t>
            </a:r>
            <a:r>
              <a:rPr lang="cs-CZ" dirty="0"/>
              <a:t> </a:t>
            </a:r>
            <a:r>
              <a:rPr lang="cs-CZ" dirty="0" smtClean="0"/>
              <a:t> se objevují nové </a:t>
            </a:r>
            <a:r>
              <a:rPr lang="cs-CZ" dirty="0"/>
              <a:t>tematické </a:t>
            </a:r>
            <a:r>
              <a:rPr lang="cs-CZ" dirty="0" smtClean="0"/>
              <a:t>okruhy:</a:t>
            </a:r>
          </a:p>
          <a:p>
            <a:r>
              <a:rPr lang="cs-CZ" b="1" dirty="0" smtClean="0"/>
              <a:t>sexuální </a:t>
            </a:r>
            <a:r>
              <a:rPr lang="cs-CZ" b="1" dirty="0"/>
              <a:t>tematika</a:t>
            </a:r>
            <a:r>
              <a:rPr lang="cs-CZ" dirty="0"/>
              <a:t> (nebezpečí pohlavních chorob, AIDS, promiskuity, sexuální kriminality, znásilnění), např. 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Eva Bernardinová</a:t>
            </a:r>
            <a:r>
              <a:rPr lang="cs-CZ" dirty="0"/>
              <a:t> </a:t>
            </a:r>
            <a:r>
              <a:rPr lang="cs-CZ" dirty="0" smtClean="0"/>
              <a:t>- </a:t>
            </a:r>
            <a:r>
              <a:rPr lang="cs-CZ" b="1" dirty="0" smtClean="0"/>
              <a:t>Blanka</a:t>
            </a:r>
            <a:r>
              <a:rPr lang="cs-CZ" b="1" dirty="0"/>
              <a:t>, obyčejná </a:t>
            </a:r>
            <a:r>
              <a:rPr lang="cs-CZ" b="1" dirty="0" smtClean="0"/>
              <a:t>holka</a:t>
            </a:r>
            <a:r>
              <a:rPr lang="cs-CZ" dirty="0"/>
              <a:t> </a:t>
            </a:r>
            <a:r>
              <a:rPr lang="cs-CZ" dirty="0" smtClean="0"/>
              <a:t>(1993</a:t>
            </a:r>
            <a:r>
              <a:rPr lang="cs-CZ" dirty="0"/>
              <a:t>), </a:t>
            </a:r>
            <a:r>
              <a:rPr lang="cs-CZ" b="1" dirty="0"/>
              <a:t>Blanko, usmívej se</a:t>
            </a:r>
            <a:r>
              <a:rPr lang="cs-CZ" dirty="0"/>
              <a:t> (1994</a:t>
            </a:r>
            <a:r>
              <a:rPr lang="cs-CZ" dirty="0" smtClean="0"/>
              <a:t>)</a:t>
            </a:r>
            <a:r>
              <a:rPr lang="cs-CZ" b="1" dirty="0"/>
              <a:t> 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Jana </a:t>
            </a:r>
            <a:r>
              <a:rPr lang="cs-CZ" b="1" dirty="0"/>
              <a:t>Moravcová</a:t>
            </a:r>
            <a:r>
              <a:rPr lang="cs-CZ" dirty="0"/>
              <a:t> </a:t>
            </a:r>
            <a:r>
              <a:rPr lang="cs-CZ" dirty="0" smtClean="0"/>
              <a:t>- </a:t>
            </a:r>
            <a:r>
              <a:rPr lang="cs-CZ" b="1" dirty="0" smtClean="0"/>
              <a:t>Prázdniny </a:t>
            </a:r>
            <a:r>
              <a:rPr lang="cs-CZ" b="1" dirty="0"/>
              <a:t>s </a:t>
            </a:r>
            <a:r>
              <a:rPr lang="cs-CZ" b="1" dirty="0" smtClean="0"/>
              <a:t>Monikou</a:t>
            </a:r>
            <a:r>
              <a:rPr lang="cs-CZ" dirty="0"/>
              <a:t> </a:t>
            </a:r>
            <a:r>
              <a:rPr lang="cs-CZ" dirty="0" smtClean="0"/>
              <a:t>(1994)</a:t>
            </a:r>
            <a:endParaRPr lang="cs-CZ" dirty="0"/>
          </a:p>
          <a:p>
            <a:r>
              <a:rPr lang="cs-CZ" b="1" dirty="0" smtClean="0"/>
              <a:t>etopedická </a:t>
            </a:r>
            <a:r>
              <a:rPr lang="cs-CZ" b="1" dirty="0"/>
              <a:t>tematika</a:t>
            </a:r>
            <a:r>
              <a:rPr lang="cs-CZ" dirty="0"/>
              <a:t> (drogová závislost, anorexie, bulimie); 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Ivona </a:t>
            </a:r>
            <a:r>
              <a:rPr lang="cs-CZ" b="1" dirty="0"/>
              <a:t>Březinová</a:t>
            </a:r>
            <a:r>
              <a:rPr lang="cs-CZ" dirty="0"/>
              <a:t> </a:t>
            </a:r>
            <a:r>
              <a:rPr lang="cs-CZ" dirty="0" smtClean="0"/>
              <a:t>- triptych </a:t>
            </a:r>
            <a:r>
              <a:rPr lang="cs-CZ" b="1" dirty="0"/>
              <a:t>Holky na vodítku</a:t>
            </a:r>
            <a:r>
              <a:rPr lang="cs-CZ" dirty="0"/>
              <a:t> </a:t>
            </a:r>
            <a:r>
              <a:rPr lang="cs-CZ" dirty="0" smtClean="0"/>
              <a:t> - </a:t>
            </a:r>
            <a:r>
              <a:rPr lang="cs-CZ" b="1" dirty="0" smtClean="0"/>
              <a:t>Jmenuji </a:t>
            </a:r>
            <a:r>
              <a:rPr lang="cs-CZ" b="1" dirty="0"/>
              <a:t>se Ester</a:t>
            </a:r>
            <a:r>
              <a:rPr lang="cs-CZ" dirty="0"/>
              <a:t>, </a:t>
            </a:r>
            <a:r>
              <a:rPr lang="cs-CZ" b="1" dirty="0"/>
              <a:t>Jmenuji se</a:t>
            </a:r>
            <a:r>
              <a:rPr lang="cs-CZ" dirty="0"/>
              <a:t> </a:t>
            </a:r>
            <a:r>
              <a:rPr lang="cs-CZ" b="1" dirty="0"/>
              <a:t>Alice</a:t>
            </a:r>
            <a:r>
              <a:rPr lang="cs-CZ" dirty="0"/>
              <a:t>, </a:t>
            </a:r>
            <a:r>
              <a:rPr lang="cs-CZ" b="1" dirty="0"/>
              <a:t>Jmenuji se </a:t>
            </a:r>
            <a:r>
              <a:rPr lang="cs-CZ" b="1" dirty="0" smtClean="0"/>
              <a:t>Martina</a:t>
            </a:r>
            <a:r>
              <a:rPr lang="cs-CZ" dirty="0"/>
              <a:t> </a:t>
            </a:r>
            <a:r>
              <a:rPr lang="cs-CZ" dirty="0" smtClean="0"/>
              <a:t>(2003)</a:t>
            </a:r>
          </a:p>
          <a:p>
            <a:pPr marL="0" indent="0">
              <a:buNone/>
            </a:pPr>
            <a:r>
              <a:rPr lang="cs-CZ" dirty="0"/>
              <a:t> </a:t>
            </a:r>
            <a:r>
              <a:rPr lang="cs-CZ" dirty="0" smtClean="0"/>
              <a:t>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6598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32656"/>
            <a:ext cx="8229600" cy="6525344"/>
          </a:xfrm>
        </p:spPr>
        <p:txBody>
          <a:bodyPr>
            <a:normAutofit lnSpcReduction="10000"/>
          </a:bodyPr>
          <a:lstStyle/>
          <a:p>
            <a:r>
              <a:rPr lang="cs-CZ" b="1" dirty="0"/>
              <a:t>téma handicapu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Jarmila </a:t>
            </a:r>
            <a:r>
              <a:rPr lang="cs-CZ" b="1" dirty="0" smtClean="0"/>
              <a:t>Mourková</a:t>
            </a:r>
            <a:r>
              <a:rPr lang="cs-CZ" dirty="0"/>
              <a:t> </a:t>
            </a:r>
            <a:r>
              <a:rPr lang="cs-CZ" dirty="0" smtClean="0"/>
              <a:t>- </a:t>
            </a:r>
            <a:r>
              <a:rPr lang="cs-CZ" b="1" dirty="0"/>
              <a:t>Darina</a:t>
            </a:r>
            <a:r>
              <a:rPr lang="cs-CZ" dirty="0"/>
              <a:t> (1993)</a:t>
            </a:r>
          </a:p>
          <a:p>
            <a:r>
              <a:rPr lang="cs-CZ" b="1" dirty="0"/>
              <a:t>medializace v obraze současných dívek </a:t>
            </a:r>
            <a:r>
              <a:rPr lang="cs-CZ" dirty="0"/>
              <a:t>(kult tělesné krásy, móda, popularita); </a:t>
            </a:r>
          </a:p>
          <a:p>
            <a:pPr marL="0" indent="0">
              <a:buNone/>
            </a:pPr>
            <a:r>
              <a:rPr lang="cs-CZ" b="1" dirty="0"/>
              <a:t>Ivona </a:t>
            </a:r>
            <a:r>
              <a:rPr lang="cs-CZ" b="1" dirty="0" smtClean="0"/>
              <a:t>Březinová</a:t>
            </a:r>
            <a:r>
              <a:rPr lang="cs-CZ" dirty="0" smtClean="0"/>
              <a:t> - </a:t>
            </a:r>
            <a:r>
              <a:rPr lang="cs-CZ" b="1" dirty="0"/>
              <a:t>Kateřina nejen ze zámku aneb Jak se stát herečkou </a:t>
            </a:r>
            <a:r>
              <a:rPr lang="cs-CZ" dirty="0"/>
              <a:t>(1998), </a:t>
            </a:r>
            <a:r>
              <a:rPr lang="cs-CZ" b="1" dirty="0"/>
              <a:t>Miss sympatie Petra Faltýnová aneb Jak se stala modelkou</a:t>
            </a:r>
            <a:r>
              <a:rPr lang="cs-CZ" dirty="0"/>
              <a:t> (1999)</a:t>
            </a:r>
          </a:p>
          <a:p>
            <a:r>
              <a:rPr lang="cs-CZ" b="1" dirty="0"/>
              <a:t>cestování, poznávání cizích zemí</a:t>
            </a:r>
            <a:r>
              <a:rPr lang="cs-CZ" dirty="0"/>
              <a:t>; např. </a:t>
            </a:r>
          </a:p>
          <a:p>
            <a:pPr marL="0" indent="0">
              <a:buNone/>
            </a:pPr>
            <a:r>
              <a:rPr lang="cs-CZ" b="1" dirty="0"/>
              <a:t>Ilona </a:t>
            </a:r>
            <a:r>
              <a:rPr lang="cs-CZ" b="1" dirty="0" smtClean="0"/>
              <a:t>Borská</a:t>
            </a:r>
            <a:r>
              <a:rPr lang="cs-CZ" dirty="0" smtClean="0"/>
              <a:t> - </a:t>
            </a:r>
            <a:r>
              <a:rPr lang="cs-CZ" b="1" dirty="0"/>
              <a:t>Cesta pro Hanku</a:t>
            </a:r>
            <a:r>
              <a:rPr lang="cs-CZ" dirty="0"/>
              <a:t> (1993), </a:t>
            </a:r>
            <a:r>
              <a:rPr lang="cs-CZ" b="1" dirty="0"/>
              <a:t>Hanka v Paříži</a:t>
            </a:r>
            <a:r>
              <a:rPr lang="cs-CZ" dirty="0"/>
              <a:t> (1995), </a:t>
            </a:r>
          </a:p>
          <a:p>
            <a:pPr marL="0" indent="0">
              <a:buNone/>
            </a:pPr>
            <a:r>
              <a:rPr lang="cs-CZ" b="1" dirty="0"/>
              <a:t>Martina </a:t>
            </a:r>
            <a:r>
              <a:rPr lang="cs-CZ" b="1" dirty="0" smtClean="0"/>
              <a:t>Drijverová</a:t>
            </a:r>
            <a:r>
              <a:rPr lang="cs-CZ" dirty="0" smtClean="0"/>
              <a:t> - </a:t>
            </a:r>
            <a:r>
              <a:rPr lang="cs-CZ" b="1" dirty="0"/>
              <a:t>Lenka au-pair</a:t>
            </a:r>
            <a:r>
              <a:rPr lang="cs-CZ" dirty="0"/>
              <a:t> (2004)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3206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908720"/>
            <a:ext cx="8229600" cy="5649491"/>
          </a:xfrm>
        </p:spPr>
        <p:txBody>
          <a:bodyPr>
            <a:normAutofit/>
          </a:bodyPr>
          <a:lstStyle/>
          <a:p>
            <a:r>
              <a:rPr lang="cs-CZ" dirty="0" smtClean="0"/>
              <a:t>snahy </a:t>
            </a:r>
            <a:r>
              <a:rPr lang="cs-CZ" dirty="0"/>
              <a:t>o </a:t>
            </a:r>
            <a:r>
              <a:rPr lang="cs-CZ" dirty="0" smtClean="0"/>
              <a:t>obraz </a:t>
            </a:r>
            <a:r>
              <a:rPr lang="cs-CZ" dirty="0"/>
              <a:t>současných dívek, s tendencí prezentovat jejich </a:t>
            </a:r>
            <a:r>
              <a:rPr lang="cs-CZ" dirty="0" smtClean="0"/>
              <a:t>problémy</a:t>
            </a:r>
          </a:p>
          <a:p>
            <a:pPr marL="0" indent="0">
              <a:buNone/>
            </a:pPr>
            <a:r>
              <a:rPr lang="cs-CZ" b="1" dirty="0" smtClean="0"/>
              <a:t>M</a:t>
            </a:r>
            <a:r>
              <a:rPr lang="cs-CZ" b="1" dirty="0"/>
              <a:t>. </a:t>
            </a:r>
            <a:r>
              <a:rPr lang="cs-CZ" b="1" dirty="0" smtClean="0"/>
              <a:t>Drijverová </a:t>
            </a:r>
            <a:r>
              <a:rPr lang="cs-CZ" dirty="0" smtClean="0"/>
              <a:t>- </a:t>
            </a:r>
            <a:r>
              <a:rPr lang="cs-CZ" b="1" dirty="0"/>
              <a:t>Anna za dveřmi</a:t>
            </a:r>
            <a:r>
              <a:rPr lang="cs-CZ" dirty="0"/>
              <a:t> (1993), 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Ivy Procházková</a:t>
            </a:r>
            <a:r>
              <a:rPr lang="cs-CZ" dirty="0" smtClean="0"/>
              <a:t> – </a:t>
            </a:r>
            <a:r>
              <a:rPr lang="cs-CZ" b="1" dirty="0" smtClean="0"/>
              <a:t>Karolína. </a:t>
            </a:r>
            <a:r>
              <a:rPr lang="cs-CZ" b="1" dirty="0"/>
              <a:t>Stručný životopis šestnáctileté</a:t>
            </a:r>
            <a:r>
              <a:rPr lang="cs-CZ" dirty="0"/>
              <a:t> (1999</a:t>
            </a:r>
            <a:r>
              <a:rPr lang="cs-CZ" dirty="0" smtClean="0"/>
              <a:t>) </a:t>
            </a:r>
          </a:p>
          <a:p>
            <a:r>
              <a:rPr lang="cs-CZ" dirty="0"/>
              <a:t>s</a:t>
            </a:r>
            <a:r>
              <a:rPr lang="cs-CZ" dirty="0" smtClean="0"/>
              <a:t>vět </a:t>
            </a:r>
            <a:r>
              <a:rPr lang="cs-CZ" dirty="0"/>
              <a:t>dospívání prezentuje 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Hana Bořkovcová</a:t>
            </a:r>
            <a:r>
              <a:rPr lang="cs-CZ" dirty="0" smtClean="0"/>
              <a:t> - </a:t>
            </a:r>
            <a:r>
              <a:rPr lang="cs-CZ" b="1" dirty="0"/>
              <a:t>Zakázané holky</a:t>
            </a:r>
            <a:r>
              <a:rPr lang="cs-CZ" dirty="0"/>
              <a:t> (1995</a:t>
            </a:r>
            <a:r>
              <a:rPr lang="cs-CZ" dirty="0" smtClean="0"/>
              <a:t>) </a:t>
            </a:r>
            <a:r>
              <a:rPr lang="cs-CZ" b="1" dirty="0"/>
              <a:t>Zdeňka </a:t>
            </a:r>
            <a:r>
              <a:rPr lang="cs-CZ" b="1" dirty="0" smtClean="0"/>
              <a:t>Psůtková</a:t>
            </a:r>
            <a:r>
              <a:rPr lang="cs-CZ" dirty="0" smtClean="0"/>
              <a:t> - </a:t>
            </a:r>
            <a:r>
              <a:rPr lang="cs-CZ" b="1" dirty="0"/>
              <a:t>Bára</a:t>
            </a:r>
            <a:r>
              <a:rPr lang="cs-CZ" dirty="0"/>
              <a:t> (1997</a:t>
            </a:r>
            <a:r>
              <a:rPr lang="cs-CZ" dirty="0" smtClean="0"/>
              <a:t>) </a:t>
            </a:r>
          </a:p>
          <a:p>
            <a:pPr marL="0" indent="0">
              <a:buNone/>
            </a:pPr>
            <a:r>
              <a:rPr lang="cs-CZ" b="1" dirty="0" smtClean="0"/>
              <a:t>Hermína</a:t>
            </a:r>
            <a:r>
              <a:rPr lang="cs-CZ" dirty="0" smtClean="0"/>
              <a:t> </a:t>
            </a:r>
            <a:r>
              <a:rPr lang="cs-CZ" b="1" dirty="0" smtClean="0"/>
              <a:t>Franková</a:t>
            </a:r>
            <a:r>
              <a:rPr lang="cs-CZ" dirty="0" smtClean="0"/>
              <a:t> - </a:t>
            </a:r>
            <a:r>
              <a:rPr lang="cs-CZ" b="1" dirty="0"/>
              <a:t>Lékárníkových holka</a:t>
            </a:r>
            <a:r>
              <a:rPr lang="cs-CZ" dirty="0"/>
              <a:t> (1996</a:t>
            </a:r>
            <a:r>
              <a:rPr lang="cs-CZ" dirty="0" smtClean="0"/>
              <a:t>)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9023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/>
              <a:t>Použité zdroje: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052736"/>
            <a:ext cx="8229600" cy="6480720"/>
          </a:xfrm>
        </p:spPr>
        <p:txBody>
          <a:bodyPr>
            <a:normAutofit fontScale="25000" lnSpcReduction="20000"/>
          </a:bodyPr>
          <a:lstStyle/>
          <a:p>
            <a:pPr>
              <a:buFont typeface="Wingdings" pitchFamily="2" charset="2"/>
              <a:buChar char="v"/>
            </a:pPr>
            <a:endParaRPr lang="cs-CZ" sz="4200" dirty="0">
              <a:solidFill>
                <a:prstClr val="black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8000" dirty="0">
                <a:solidFill>
                  <a:prstClr val="black"/>
                </a:solidFill>
              </a:rPr>
              <a:t>v</a:t>
            </a:r>
            <a:r>
              <a:rPr lang="cs-CZ" sz="8000" dirty="0" smtClean="0">
                <a:solidFill>
                  <a:prstClr val="black"/>
                </a:solidFill>
              </a:rPr>
              <a:t>lastní fotografie</a:t>
            </a:r>
          </a:p>
          <a:p>
            <a:pPr>
              <a:buFont typeface="Wingdings" pitchFamily="2" charset="2"/>
              <a:buChar char="v"/>
            </a:pPr>
            <a:endParaRPr lang="cs-CZ" sz="8000" dirty="0" smtClean="0">
              <a:solidFill>
                <a:prstClr val="black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8000" dirty="0" err="1" smtClean="0"/>
              <a:t>Benešová,B</a:t>
            </a:r>
            <a:r>
              <a:rPr lang="cs-CZ" sz="8000" dirty="0" smtClean="0"/>
              <a:t>.: Don </a:t>
            </a:r>
            <a:r>
              <a:rPr lang="cs-CZ" sz="8000" dirty="0"/>
              <a:t>Pablo, don Pedro a Věra </a:t>
            </a:r>
            <a:r>
              <a:rPr lang="cs-CZ" sz="8000" dirty="0" smtClean="0"/>
              <a:t>Lukášová</a:t>
            </a:r>
          </a:p>
          <a:p>
            <a:pPr>
              <a:buFont typeface="Wingdings" pitchFamily="2" charset="2"/>
              <a:buChar char="v"/>
            </a:pPr>
            <a:r>
              <a:rPr lang="cs-CZ" sz="8000" dirty="0" err="1" smtClean="0"/>
              <a:t>Majerová,M</a:t>
            </a:r>
            <a:r>
              <a:rPr lang="cs-CZ" sz="8000" dirty="0" smtClean="0"/>
              <a:t>.: Robinsonka</a:t>
            </a:r>
          </a:p>
          <a:p>
            <a:pPr>
              <a:buFont typeface="Wingdings" pitchFamily="2" charset="2"/>
              <a:buChar char="v"/>
            </a:pPr>
            <a:r>
              <a:rPr lang="cs-CZ" sz="8000" dirty="0"/>
              <a:t>Helena </a:t>
            </a:r>
            <a:r>
              <a:rPr lang="cs-CZ" sz="8000" dirty="0" err="1" smtClean="0"/>
              <a:t>Šmahelová,H</a:t>
            </a:r>
            <a:r>
              <a:rPr lang="cs-CZ" sz="8000" dirty="0" smtClean="0"/>
              <a:t>.: </a:t>
            </a:r>
            <a:r>
              <a:rPr lang="cs-CZ" sz="8000" dirty="0"/>
              <a:t>Mládí na křídlech 			 </a:t>
            </a:r>
            <a:endParaRPr lang="cs-CZ" sz="8000" dirty="0" smtClean="0"/>
          </a:p>
          <a:p>
            <a:pPr>
              <a:buFont typeface="Wingdings" pitchFamily="2" charset="2"/>
              <a:buChar char="v"/>
            </a:pPr>
            <a:r>
              <a:rPr lang="cs-CZ" sz="8000" dirty="0" smtClean="0"/>
              <a:t>Helena </a:t>
            </a:r>
            <a:r>
              <a:rPr lang="cs-CZ" sz="8000" dirty="0" err="1"/>
              <a:t>Šmahelová,H</a:t>
            </a:r>
            <a:r>
              <a:rPr lang="cs-CZ" sz="8000" dirty="0"/>
              <a:t>.: </a:t>
            </a:r>
            <a:r>
              <a:rPr lang="cs-CZ" sz="8000" dirty="0" smtClean="0"/>
              <a:t>Velké trápení</a:t>
            </a:r>
          </a:p>
          <a:p>
            <a:pPr>
              <a:buFont typeface="Wingdings" pitchFamily="2" charset="2"/>
              <a:buChar char="v"/>
            </a:pPr>
            <a:r>
              <a:rPr lang="cs-CZ" sz="8000" dirty="0" err="1" smtClean="0"/>
              <a:t>Santarová,A</a:t>
            </a:r>
            <a:r>
              <a:rPr lang="cs-CZ" sz="8000" dirty="0" smtClean="0"/>
              <a:t>.:  </a:t>
            </a:r>
            <a:r>
              <a:rPr lang="cs-CZ" sz="8000" dirty="0"/>
              <a:t>Káťa, Katrin, </a:t>
            </a:r>
            <a:r>
              <a:rPr lang="cs-CZ" sz="8000" dirty="0" smtClean="0"/>
              <a:t>Katynka</a:t>
            </a:r>
          </a:p>
          <a:p>
            <a:pPr>
              <a:buFont typeface="Wingdings" pitchFamily="2" charset="2"/>
              <a:buChar char="v"/>
            </a:pPr>
            <a:r>
              <a:rPr lang="cs-CZ" sz="8000" dirty="0"/>
              <a:t>Helena </a:t>
            </a:r>
            <a:r>
              <a:rPr lang="cs-CZ" sz="8000" dirty="0" smtClean="0"/>
              <a:t>Šmahelová,: </a:t>
            </a:r>
            <a:r>
              <a:rPr lang="cs-CZ" sz="8000" dirty="0"/>
              <a:t>Magda</a:t>
            </a:r>
            <a:r>
              <a:rPr lang="cs-CZ" sz="8000" dirty="0" smtClean="0"/>
              <a:t> </a:t>
            </a:r>
          </a:p>
          <a:p>
            <a:pPr>
              <a:buFont typeface="Wingdings" pitchFamily="2" charset="2"/>
              <a:buChar char="v"/>
            </a:pPr>
            <a:r>
              <a:rPr lang="cs-CZ" sz="8000" dirty="0" err="1" smtClean="0"/>
              <a:t>Stýblová,V</a:t>
            </a:r>
            <a:r>
              <a:rPr lang="cs-CZ" sz="8000" dirty="0" smtClean="0"/>
              <a:t>.: </a:t>
            </a:r>
            <a:r>
              <a:rPr lang="cs-CZ" sz="8000" dirty="0"/>
              <a:t>Dům u nemocnice</a:t>
            </a:r>
            <a:endParaRPr lang="cs-CZ" sz="8000" dirty="0" smtClean="0"/>
          </a:p>
          <a:p>
            <a:pPr lvl="0">
              <a:buFont typeface="Wingdings" pitchFamily="2" charset="2"/>
              <a:buChar char="v"/>
            </a:pPr>
            <a:r>
              <a:rPr lang="cs-CZ" sz="8000" dirty="0" err="1" smtClean="0"/>
              <a:t>Hercíková,I</a:t>
            </a:r>
            <a:r>
              <a:rPr lang="cs-CZ" sz="8000" dirty="0" smtClean="0"/>
              <a:t>.: </a:t>
            </a:r>
            <a:r>
              <a:rPr lang="cs-CZ" sz="8000" dirty="0"/>
              <a:t>- Pět holek na </a:t>
            </a:r>
            <a:r>
              <a:rPr lang="cs-CZ" sz="8000" dirty="0" smtClean="0"/>
              <a:t>krku</a:t>
            </a:r>
          </a:p>
          <a:p>
            <a:pPr lvl="0">
              <a:buFont typeface="Wingdings" pitchFamily="2" charset="2"/>
              <a:buChar char="v"/>
            </a:pPr>
            <a:r>
              <a:rPr lang="cs-CZ" sz="8000" dirty="0" err="1" smtClean="0"/>
              <a:t>Rudolf,S</a:t>
            </a:r>
            <a:r>
              <a:rPr lang="cs-CZ" sz="8000" dirty="0" smtClean="0"/>
              <a:t>.: </a:t>
            </a:r>
            <a:r>
              <a:rPr lang="cs-CZ" sz="8000" dirty="0" err="1" smtClean="0"/>
              <a:t>Metráček</a:t>
            </a:r>
            <a:endParaRPr lang="cs-CZ" sz="8000" dirty="0" smtClean="0"/>
          </a:p>
          <a:p>
            <a:pPr>
              <a:buFont typeface="Wingdings" pitchFamily="2" charset="2"/>
              <a:buChar char="v"/>
            </a:pPr>
            <a:r>
              <a:rPr lang="cs-CZ" sz="8000" dirty="0" err="1"/>
              <a:t>Rudolf,S</a:t>
            </a:r>
            <a:r>
              <a:rPr lang="cs-CZ" sz="8000" dirty="0"/>
              <a:t>.: </a:t>
            </a:r>
            <a:r>
              <a:rPr lang="cs-CZ" sz="8000" dirty="0" smtClean="0"/>
              <a:t>Kopretiny </a:t>
            </a:r>
            <a:r>
              <a:rPr lang="cs-CZ" sz="8000" dirty="0"/>
              <a:t>pro zámeckou </a:t>
            </a:r>
            <a:r>
              <a:rPr lang="cs-CZ" sz="8000" dirty="0" smtClean="0"/>
              <a:t>paní</a:t>
            </a:r>
          </a:p>
          <a:p>
            <a:pPr>
              <a:buFont typeface="Wingdings" pitchFamily="2" charset="2"/>
              <a:buChar char="v"/>
            </a:pPr>
            <a:r>
              <a:rPr lang="cs-CZ" sz="8000" dirty="0" err="1"/>
              <a:t>Rudolf,S</a:t>
            </a:r>
            <a:r>
              <a:rPr lang="cs-CZ" sz="8000" dirty="0" smtClean="0"/>
              <a:t>.:</a:t>
            </a:r>
            <a:r>
              <a:rPr lang="cs-CZ" sz="8000" dirty="0"/>
              <a:t> Pusinky</a:t>
            </a:r>
            <a:endParaRPr lang="cs-CZ" sz="8000" dirty="0" smtClean="0"/>
          </a:p>
          <a:p>
            <a:pPr>
              <a:buFont typeface="Wingdings" pitchFamily="2" charset="2"/>
              <a:buChar char="v"/>
            </a:pPr>
            <a:r>
              <a:rPr lang="cs-CZ" sz="8000" dirty="0" err="1"/>
              <a:t>Rudolf,S</a:t>
            </a:r>
            <a:r>
              <a:rPr lang="cs-CZ" sz="8000" dirty="0" err="1" smtClean="0"/>
              <a:t>.:</a:t>
            </a:r>
            <a:r>
              <a:rPr lang="cs-CZ" sz="8000" dirty="0" err="1"/>
              <a:t>Z</a:t>
            </a:r>
            <a:r>
              <a:rPr lang="cs-CZ" sz="8000" dirty="0"/>
              <a:t> deníku </a:t>
            </a:r>
            <a:r>
              <a:rPr lang="cs-CZ" sz="8000" dirty="0" smtClean="0"/>
              <a:t>pampelišky</a:t>
            </a:r>
          </a:p>
          <a:p>
            <a:pPr>
              <a:buFont typeface="Wingdings" pitchFamily="2" charset="2"/>
              <a:buChar char="v"/>
            </a:pPr>
            <a:r>
              <a:rPr lang="cs-CZ" sz="8000" dirty="0" err="1" smtClean="0"/>
              <a:t>Horelová,E</a:t>
            </a:r>
            <a:r>
              <a:rPr lang="cs-CZ" sz="8000" dirty="0" smtClean="0"/>
              <a:t>.: Léto</a:t>
            </a:r>
            <a:r>
              <a:rPr lang="cs-CZ" sz="8000" dirty="0"/>
              <a:t>, jako když vyšije</a:t>
            </a:r>
          </a:p>
          <a:p>
            <a:pPr>
              <a:buFont typeface="Wingdings" pitchFamily="2" charset="2"/>
              <a:buChar char="v"/>
            </a:pPr>
            <a:r>
              <a:rPr lang="cs-CZ" sz="8000" dirty="0" err="1" smtClean="0"/>
              <a:t>Kolárová,J</a:t>
            </a:r>
            <a:r>
              <a:rPr lang="cs-CZ" sz="8000" dirty="0" smtClean="0"/>
              <a:t>.: Léto </a:t>
            </a:r>
            <a:r>
              <a:rPr lang="cs-CZ" sz="8000" dirty="0"/>
              <a:t>s kovbojem</a:t>
            </a:r>
          </a:p>
          <a:p>
            <a:pPr>
              <a:buFont typeface="Wingdings" pitchFamily="2" charset="2"/>
              <a:buChar char="v"/>
            </a:pPr>
            <a:endParaRPr lang="cs-CZ" sz="8000" dirty="0" smtClean="0"/>
          </a:p>
          <a:p>
            <a:pPr>
              <a:buFont typeface="Wingdings" pitchFamily="2" charset="2"/>
              <a:buChar char="v"/>
            </a:pPr>
            <a:r>
              <a:rPr lang="cs-CZ" sz="8000" dirty="0"/>
              <a:t>[cit. </a:t>
            </a:r>
            <a:r>
              <a:rPr lang="cs-CZ" sz="8000" dirty="0" smtClean="0"/>
              <a:t>2013-01-10].</a:t>
            </a:r>
            <a:endParaRPr lang="cs-CZ" sz="8000" dirty="0"/>
          </a:p>
          <a:p>
            <a:pPr>
              <a:buFont typeface="Wingdings" pitchFamily="2" charset="2"/>
              <a:buChar char="v"/>
            </a:pPr>
            <a:endParaRPr lang="cs-CZ" sz="8000" dirty="0" smtClean="0"/>
          </a:p>
          <a:p>
            <a:pPr>
              <a:buFont typeface="Wingdings" pitchFamily="2" charset="2"/>
              <a:buChar char="v"/>
            </a:pPr>
            <a:endParaRPr lang="cs-CZ" sz="4500" dirty="0"/>
          </a:p>
          <a:p>
            <a:pPr>
              <a:buFont typeface="Wingdings" pitchFamily="2" charset="2"/>
              <a:buChar char="v"/>
            </a:pPr>
            <a:endParaRPr lang="cs-CZ" sz="4500" dirty="0"/>
          </a:p>
          <a:p>
            <a:pPr>
              <a:buFont typeface="Wingdings" pitchFamily="2" charset="2"/>
              <a:buChar char="v"/>
            </a:pPr>
            <a:endParaRPr lang="cs-CZ" sz="4500" dirty="0" smtClean="0"/>
          </a:p>
          <a:p>
            <a:pPr marL="0" indent="0">
              <a:buNone/>
            </a:pPr>
            <a:r>
              <a:rPr lang="cs-CZ" sz="4500" dirty="0" smtClean="0"/>
              <a:t> </a:t>
            </a:r>
            <a:endParaRPr lang="cs-CZ" sz="4500" dirty="0"/>
          </a:p>
          <a:p>
            <a:pPr>
              <a:buFont typeface="Wingdings" pitchFamily="2" charset="2"/>
              <a:buChar char="v"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2721212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541</TotalTime>
  <Words>388</Words>
  <Application>Microsoft Office PowerPoint</Application>
  <PresentationFormat>Předvádění na obrazovce (4:3)</PresentationFormat>
  <Paragraphs>111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Marcela</cp:lastModifiedBy>
  <cp:revision>27</cp:revision>
  <dcterms:created xsi:type="dcterms:W3CDTF">2012-08-20T19:24:43Z</dcterms:created>
  <dcterms:modified xsi:type="dcterms:W3CDTF">2013-06-09T21:25:08Z</dcterms:modified>
</cp:coreProperties>
</file>