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5" r:id="rId2"/>
    <p:sldId id="276" r:id="rId3"/>
    <p:sldId id="257" r:id="rId4"/>
    <p:sldId id="265" r:id="rId5"/>
    <p:sldId id="270" r:id="rId6"/>
    <p:sldId id="266" r:id="rId7"/>
    <p:sldId id="263" r:id="rId8"/>
    <p:sldId id="273" r:id="rId9"/>
    <p:sldId id="258" r:id="rId10"/>
    <p:sldId id="259" r:id="rId11"/>
    <p:sldId id="260" r:id="rId12"/>
    <p:sldId id="271" r:id="rId13"/>
    <p:sldId id="261" r:id="rId14"/>
    <p:sldId id="262" r:id="rId15"/>
    <p:sldId id="272" r:id="rId16"/>
    <p:sldId id="264" r:id="rId17"/>
    <p:sldId id="274" r:id="rId18"/>
    <p:sldId id="267" r:id="rId19"/>
    <p:sldId id="277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BF55"/>
    <a:srgbClr val="BB63A4"/>
    <a:srgbClr val="CF5FCF"/>
    <a:srgbClr val="B737B7"/>
    <a:srgbClr val="DD65C6"/>
    <a:srgbClr val="23CB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F050D4-6B2C-46A6-8AA4-F013416CD3AA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DE7EC-4344-40E2-A968-45455F3D03F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248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DE7EC-4344-40E2-A968-45455F3D03F4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76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5BF55"/>
            </a:gs>
            <a:gs pos="48000">
              <a:srgbClr val="BB63A4"/>
            </a:gs>
            <a:gs pos="98000">
              <a:srgbClr val="55BF55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060064"/>
              </p:ext>
            </p:extLst>
          </p:nvPr>
        </p:nvGraphicFramePr>
        <p:xfrm>
          <a:off x="755576" y="2636912"/>
          <a:ext cx="7560840" cy="3155403"/>
        </p:xfrm>
        <a:graphic>
          <a:graphicData uri="http://schemas.openxmlformats.org/drawingml/2006/table">
            <a:tbl>
              <a:tblPr/>
              <a:tblGrid>
                <a:gridCol w="1304137"/>
                <a:gridCol w="625670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VY_32_INOVACE_10_LITERATURA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DĚTI_PŘÍBĚH S DĚTSKÝM HRDINOU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74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797233990"/>
              </p:ext>
            </p:extLst>
          </p:nvPr>
        </p:nvGraphicFramePr>
        <p:xfrm>
          <a:off x="1431335" y="1594447"/>
          <a:ext cx="6281329" cy="4690125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příběh s dětským hrdinou a    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4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 prózu s dívčí hrdinkou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Mark Twain,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Erich Kästner, Bohumil Říha,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Helena Šmahelová, Eduard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Petiška, Martina Drijverová, Astrid Lindgrenová.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261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Příběhová </a:t>
            </a:r>
            <a:r>
              <a:rPr lang="cs-CZ" b="1" dirty="0"/>
              <a:t>próza s dětským </a:t>
            </a:r>
            <a:r>
              <a:rPr lang="cs-CZ" b="1" dirty="0" smtClean="0"/>
              <a:t>hrdinou </a:t>
            </a:r>
            <a:r>
              <a:rPr lang="cs-CZ" dirty="0" smtClean="0"/>
              <a:t>patří </a:t>
            </a:r>
            <a:r>
              <a:rPr lang="cs-CZ" dirty="0"/>
              <a:t>vedle pohádek k těm </a:t>
            </a:r>
            <a:r>
              <a:rPr lang="cs-CZ" b="1" dirty="0"/>
              <a:t>nejvyhledávanějším</a:t>
            </a:r>
            <a:r>
              <a:rPr lang="cs-CZ" dirty="0"/>
              <a:t> a </a:t>
            </a:r>
            <a:r>
              <a:rPr lang="cs-CZ" b="1" dirty="0"/>
              <a:t>nejčtenějším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 smtClean="0"/>
              <a:t>Zobrazuje </a:t>
            </a:r>
            <a:r>
              <a:rPr lang="cs-CZ" dirty="0"/>
              <a:t>dětského </a:t>
            </a:r>
            <a:r>
              <a:rPr lang="cs-CZ" dirty="0" smtClean="0"/>
              <a:t>hrdinu </a:t>
            </a:r>
            <a:r>
              <a:rPr lang="cs-CZ" dirty="0"/>
              <a:t>zejména v typickém prostředí rodiny a školy. </a:t>
            </a:r>
            <a:r>
              <a:rPr lang="cs-CZ" dirty="0" smtClean="0"/>
              <a:t>Ukazuje různé </a:t>
            </a:r>
            <a:r>
              <a:rPr lang="cs-CZ" dirty="0"/>
              <a:t>modelové situace, v nichž se může </a:t>
            </a:r>
            <a:r>
              <a:rPr lang="cs-CZ" dirty="0" smtClean="0"/>
              <a:t>čtenář ocitnout, </a:t>
            </a:r>
            <a:r>
              <a:rPr lang="cs-CZ" dirty="0"/>
              <a:t>a tak mu dává možnost identifikace a reflexe vlastní zkušenosti.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Příběhová </a:t>
            </a:r>
            <a:r>
              <a:rPr lang="cs-CZ" dirty="0"/>
              <a:t>próza nabízí čtenáři odpovědi na </a:t>
            </a:r>
            <a:r>
              <a:rPr lang="cs-CZ" dirty="0" smtClean="0"/>
              <a:t>problémy</a:t>
            </a:r>
            <a:r>
              <a:rPr lang="cs-CZ" dirty="0"/>
              <a:t>, s nimiž se </a:t>
            </a:r>
            <a:r>
              <a:rPr lang="cs-CZ" dirty="0" smtClean="0"/>
              <a:t>setkává.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26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771800" y="260648"/>
            <a:ext cx="5853336" cy="64087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Ve </a:t>
            </a:r>
            <a:r>
              <a:rPr lang="cs-CZ" b="1" dirty="0"/>
              <a:t>2. pol. 19. stol.</a:t>
            </a:r>
            <a:r>
              <a:rPr lang="cs-CZ" dirty="0"/>
              <a:t> zaznamenáváme vznik řady románových děl, v nichž se objevuje </a:t>
            </a:r>
            <a:r>
              <a:rPr lang="cs-CZ" b="1" dirty="0"/>
              <a:t>ústřední postava </a:t>
            </a:r>
            <a:r>
              <a:rPr lang="cs-CZ" b="1" dirty="0" smtClean="0"/>
              <a:t>dítěte </a:t>
            </a:r>
            <a:r>
              <a:rPr lang="cs-CZ" dirty="0" smtClean="0"/>
              <a:t>např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Ch</a:t>
            </a:r>
            <a:r>
              <a:rPr lang="cs-CZ" b="1" dirty="0"/>
              <a:t>. Dickens</a:t>
            </a:r>
            <a:r>
              <a:rPr lang="cs-CZ" dirty="0"/>
              <a:t>: </a:t>
            </a:r>
            <a:r>
              <a:rPr lang="cs-CZ" b="1" dirty="0"/>
              <a:t>Oliver Twist</a:t>
            </a:r>
            <a:r>
              <a:rPr lang="cs-CZ" dirty="0"/>
              <a:t>, 1837 - </a:t>
            </a:r>
            <a:r>
              <a:rPr lang="cs-CZ" dirty="0" smtClean="0"/>
              <a:t>1839)</a:t>
            </a:r>
          </a:p>
          <a:p>
            <a:pPr marL="0" indent="0">
              <a:buNone/>
            </a:pPr>
            <a:r>
              <a:rPr lang="cs-CZ" b="1" dirty="0" smtClean="0"/>
              <a:t>Johanna </a:t>
            </a:r>
            <a:r>
              <a:rPr lang="cs-CZ" b="1" dirty="0"/>
              <a:t>Spyriová</a:t>
            </a:r>
            <a:r>
              <a:rPr lang="cs-CZ" dirty="0"/>
              <a:t> </a:t>
            </a:r>
            <a:r>
              <a:rPr lang="cs-CZ" b="1" dirty="0" smtClean="0"/>
              <a:t>Heidi</a:t>
            </a:r>
            <a:r>
              <a:rPr lang="cs-CZ" b="1" dirty="0"/>
              <a:t>, děvčátko z hor</a:t>
            </a:r>
            <a:r>
              <a:rPr lang="cs-CZ" dirty="0"/>
              <a:t> (1881) </a:t>
            </a:r>
            <a:r>
              <a:rPr lang="cs-CZ" dirty="0" smtClean="0"/>
              <a:t>Tato </a:t>
            </a:r>
            <a:r>
              <a:rPr lang="cs-CZ" dirty="0"/>
              <a:t>díla </a:t>
            </a:r>
            <a:r>
              <a:rPr lang="cs-CZ" dirty="0" smtClean="0"/>
              <a:t>nebyla určena přímo dětem, ale se </a:t>
            </a:r>
            <a:r>
              <a:rPr lang="cs-CZ" dirty="0"/>
              <a:t>stala </a:t>
            </a:r>
            <a:r>
              <a:rPr lang="cs-CZ" b="1" dirty="0" smtClean="0"/>
              <a:t>složkou </a:t>
            </a:r>
            <a:r>
              <a:rPr lang="cs-CZ" b="1" dirty="0"/>
              <a:t>dětské </a:t>
            </a:r>
            <a:r>
              <a:rPr lang="cs-CZ" b="1" dirty="0" smtClean="0"/>
              <a:t>literatury.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29000"/>
            <a:ext cx="2016224" cy="2791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3026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648072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K nejvýznamnějším dílům </a:t>
            </a:r>
            <a:r>
              <a:rPr lang="cs-CZ" b="1" dirty="0"/>
              <a:t>Marka Twaina </a:t>
            </a:r>
            <a:r>
              <a:rPr lang="cs-CZ" dirty="0"/>
              <a:t>patří 2 romány, které byly určeny i dětem: </a:t>
            </a:r>
            <a:r>
              <a:rPr lang="cs-CZ" b="1" dirty="0"/>
              <a:t>Dobrodružství Toma Sawyera</a:t>
            </a:r>
            <a:r>
              <a:rPr lang="cs-CZ" dirty="0"/>
              <a:t> (1876) a </a:t>
            </a:r>
            <a:r>
              <a:rPr lang="cs-CZ" b="1" dirty="0"/>
              <a:t>Dobrodružství Huckleberryho Finna</a:t>
            </a:r>
            <a:r>
              <a:rPr lang="cs-CZ" dirty="0"/>
              <a:t> (1885). Přímo pro děti napsal prózu </a:t>
            </a:r>
            <a:r>
              <a:rPr lang="cs-CZ" b="1" dirty="0"/>
              <a:t>Princ a chuďas</a:t>
            </a:r>
            <a:r>
              <a:rPr lang="cs-CZ" dirty="0"/>
              <a:t> (1881).     </a:t>
            </a:r>
          </a:p>
          <a:p>
            <a:pPr marL="0" indent="0">
              <a:buNone/>
            </a:pPr>
            <a:r>
              <a:rPr lang="cs-CZ" b="1" dirty="0" smtClean="0"/>
              <a:t>Edmondo </a:t>
            </a:r>
            <a:r>
              <a:rPr lang="cs-CZ" b="1" dirty="0"/>
              <a:t>de Amicis</a:t>
            </a:r>
            <a:r>
              <a:rPr lang="cs-CZ" dirty="0"/>
              <a:t> (1846 – 1908) </a:t>
            </a:r>
            <a:r>
              <a:rPr lang="cs-CZ" b="1" dirty="0" smtClean="0"/>
              <a:t>Srdce</a:t>
            </a:r>
            <a:r>
              <a:rPr lang="cs-CZ" dirty="0"/>
              <a:t> </a:t>
            </a:r>
            <a:r>
              <a:rPr lang="cs-CZ" dirty="0" smtClean="0"/>
              <a:t>- próza </a:t>
            </a:r>
            <a:r>
              <a:rPr lang="cs-CZ" dirty="0"/>
              <a:t>určená dětem a mládeži je </a:t>
            </a:r>
            <a:r>
              <a:rPr lang="cs-CZ" b="1" dirty="0"/>
              <a:t>zakladatelským dílem v oblasti moderní prózy se školskou tematikou</a:t>
            </a:r>
            <a:r>
              <a:rPr lang="cs-CZ" dirty="0"/>
              <a:t>.</a:t>
            </a: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2" r="2703" b="6866"/>
          <a:stretch/>
        </p:blipFill>
        <p:spPr>
          <a:xfrm>
            <a:off x="6804248" y="851825"/>
            <a:ext cx="1847154" cy="2441877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89040"/>
            <a:ext cx="1860802" cy="2537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7969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476672"/>
            <a:ext cx="6480720" cy="65253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100" dirty="0"/>
              <a:t>c</a:t>
            </a:r>
            <a:r>
              <a:rPr lang="cs-CZ" sz="4100" dirty="0" smtClean="0"/>
              <a:t>harakteristické </a:t>
            </a:r>
            <a:r>
              <a:rPr lang="cs-CZ" sz="4100" dirty="0"/>
              <a:t>rysy nové sovětské produkce pro děti můžeme doložit na tvorbě </a:t>
            </a:r>
            <a:r>
              <a:rPr lang="cs-CZ" sz="4100" b="1" dirty="0"/>
              <a:t>Arkadije Gajdara</a:t>
            </a:r>
            <a:r>
              <a:rPr lang="cs-CZ" sz="4100" dirty="0"/>
              <a:t> </a:t>
            </a:r>
            <a:r>
              <a:rPr lang="cs-CZ" sz="4100" b="1" dirty="0" smtClean="0"/>
              <a:t>Timur </a:t>
            </a:r>
            <a:r>
              <a:rPr lang="cs-CZ" sz="4100" b="1" dirty="0"/>
              <a:t>a jeho parta</a:t>
            </a:r>
            <a:r>
              <a:rPr lang="cs-CZ" sz="4100" dirty="0"/>
              <a:t> (1940), </a:t>
            </a:r>
            <a:r>
              <a:rPr lang="cs-CZ" sz="4100" b="1" dirty="0"/>
              <a:t>Čuk a Gek</a:t>
            </a:r>
            <a:r>
              <a:rPr lang="cs-CZ" sz="4100" dirty="0"/>
              <a:t> (1939).</a:t>
            </a:r>
          </a:p>
          <a:p>
            <a:pPr marL="0" indent="0">
              <a:buNone/>
            </a:pPr>
            <a:r>
              <a:rPr lang="cs-CZ" sz="4100" dirty="0"/>
              <a:t> </a:t>
            </a:r>
            <a:r>
              <a:rPr lang="cs-CZ" sz="4100" b="1" dirty="0" smtClean="0"/>
              <a:t>1</a:t>
            </a:r>
            <a:r>
              <a:rPr lang="cs-CZ" sz="4100" b="1" dirty="0"/>
              <a:t>. pol. 20</a:t>
            </a:r>
            <a:r>
              <a:rPr lang="cs-CZ" sz="4100" b="1" dirty="0" smtClean="0"/>
              <a:t>.</a:t>
            </a:r>
            <a:r>
              <a:rPr lang="cs-CZ" sz="4100" b="1" dirty="0"/>
              <a:t> stol.</a:t>
            </a:r>
            <a:endParaRPr lang="cs-CZ" sz="4100" dirty="0"/>
          </a:p>
          <a:p>
            <a:pPr marL="0" indent="0">
              <a:buNone/>
            </a:pPr>
            <a:r>
              <a:rPr lang="cs-CZ" sz="4100" dirty="0" smtClean="0"/>
              <a:t>chlapecké </a:t>
            </a:r>
            <a:r>
              <a:rPr lang="cs-CZ" sz="4100" b="1" dirty="0"/>
              <a:t>party</a:t>
            </a:r>
            <a:r>
              <a:rPr lang="cs-CZ" sz="4100" dirty="0"/>
              <a:t> spjaté tajnými přísahami či společným tajemstvím</a:t>
            </a:r>
            <a:r>
              <a:rPr lang="cs-CZ" sz="4100" dirty="0" smtClean="0"/>
              <a:t>, </a:t>
            </a:r>
            <a:r>
              <a:rPr lang="cs-CZ" sz="4100" b="1" dirty="0" smtClean="0"/>
              <a:t>dobrodružnost</a:t>
            </a:r>
            <a:r>
              <a:rPr lang="cs-CZ" sz="4100" dirty="0" smtClean="0"/>
              <a:t> </a:t>
            </a:r>
            <a:r>
              <a:rPr lang="cs-CZ" sz="4100" dirty="0"/>
              <a:t>a </a:t>
            </a:r>
            <a:r>
              <a:rPr lang="cs-CZ" sz="4100" dirty="0" smtClean="0"/>
              <a:t>romantika, </a:t>
            </a:r>
            <a:r>
              <a:rPr lang="cs-CZ" sz="4100" dirty="0"/>
              <a:t>hodnoty </a:t>
            </a:r>
            <a:r>
              <a:rPr lang="cs-CZ" sz="4100" b="1" dirty="0"/>
              <a:t>přátelství</a:t>
            </a:r>
            <a:r>
              <a:rPr lang="cs-CZ" sz="4100" dirty="0"/>
              <a:t> </a:t>
            </a:r>
            <a:endParaRPr lang="cs-CZ" sz="4100" dirty="0" smtClean="0"/>
          </a:p>
          <a:p>
            <a:pPr marL="0" indent="0">
              <a:buNone/>
            </a:pPr>
            <a:r>
              <a:rPr lang="cs-CZ" sz="4100" b="1" dirty="0" smtClean="0"/>
              <a:t>Ericha Kästnera</a:t>
            </a:r>
            <a:endParaRPr lang="cs-CZ" sz="4100" dirty="0" smtClean="0"/>
          </a:p>
          <a:p>
            <a:pPr marL="0" indent="0">
              <a:buNone/>
            </a:pPr>
            <a:r>
              <a:rPr lang="cs-CZ" sz="4100" dirty="0" smtClean="0"/>
              <a:t>detektivně </a:t>
            </a:r>
            <a:r>
              <a:rPr lang="cs-CZ" sz="4100" dirty="0"/>
              <a:t>laděné prózy </a:t>
            </a:r>
            <a:endParaRPr lang="cs-CZ" sz="4100" dirty="0" smtClean="0"/>
          </a:p>
          <a:p>
            <a:pPr marL="0" indent="0">
              <a:buNone/>
            </a:pPr>
            <a:r>
              <a:rPr lang="cs-CZ" sz="4100" b="1" dirty="0" smtClean="0"/>
              <a:t>Emil </a:t>
            </a:r>
            <a:r>
              <a:rPr lang="cs-CZ" sz="4100" b="1" dirty="0"/>
              <a:t>a detektivové</a:t>
            </a:r>
            <a:r>
              <a:rPr lang="cs-CZ" sz="4100" dirty="0"/>
              <a:t> (1928) </a:t>
            </a:r>
            <a:r>
              <a:rPr lang="cs-CZ" sz="4100" dirty="0" smtClean="0"/>
              <a:t> </a:t>
            </a:r>
          </a:p>
          <a:p>
            <a:pPr marL="0" indent="0">
              <a:buNone/>
            </a:pPr>
            <a:r>
              <a:rPr lang="cs-CZ" sz="4100" b="1" dirty="0" smtClean="0"/>
              <a:t>Emil </a:t>
            </a:r>
            <a:r>
              <a:rPr lang="cs-CZ" sz="4100" b="1" dirty="0"/>
              <a:t>a tři dvojčata</a:t>
            </a:r>
            <a:r>
              <a:rPr lang="cs-CZ" sz="4100" dirty="0"/>
              <a:t> (1934</a:t>
            </a:r>
            <a:r>
              <a:rPr lang="cs-CZ" sz="4100" dirty="0" smtClean="0"/>
              <a:t>)</a:t>
            </a:r>
            <a:endParaRPr lang="cs-CZ" sz="4100" dirty="0"/>
          </a:p>
          <a:p>
            <a:pPr marL="0" indent="0">
              <a:buNone/>
            </a:pPr>
            <a:r>
              <a:rPr lang="cs-CZ" sz="4100" dirty="0"/>
              <a:t> 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875" y="3700811"/>
            <a:ext cx="1713790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E:\DCIM\100CANON\IMG_610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38" t="11542" r="13649" b="7263"/>
          <a:stretch/>
        </p:blipFill>
        <p:spPr bwMode="auto">
          <a:xfrm>
            <a:off x="251875" y="836712"/>
            <a:ext cx="1741715" cy="2441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429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6120681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meziválečná tvorba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zvýrazňovala </a:t>
            </a:r>
            <a:r>
              <a:rPr lang="cs-CZ" dirty="0"/>
              <a:t>díla socialisticky </a:t>
            </a:r>
            <a:r>
              <a:rPr lang="cs-CZ" dirty="0" smtClean="0"/>
              <a:t>realistická</a:t>
            </a:r>
          </a:p>
          <a:p>
            <a:pPr marL="0" indent="0">
              <a:buNone/>
            </a:pPr>
            <a:r>
              <a:rPr lang="cs-CZ" b="1" dirty="0" smtClean="0"/>
              <a:t>J</a:t>
            </a:r>
            <a:r>
              <a:rPr lang="cs-CZ" b="1" dirty="0"/>
              <a:t>. V. </a:t>
            </a:r>
            <a:r>
              <a:rPr lang="cs-CZ" b="1" dirty="0" smtClean="0"/>
              <a:t>Pleva</a:t>
            </a:r>
            <a:r>
              <a:rPr lang="cs-CZ" dirty="0" smtClean="0"/>
              <a:t> - </a:t>
            </a:r>
            <a:r>
              <a:rPr lang="cs-CZ" b="1" dirty="0" smtClean="0"/>
              <a:t>Malý </a:t>
            </a:r>
            <a:r>
              <a:rPr lang="cs-CZ" b="1" dirty="0"/>
              <a:t>Bobeš</a:t>
            </a:r>
            <a:r>
              <a:rPr lang="cs-CZ" dirty="0"/>
              <a:t>, 3 díly, 1931 - </a:t>
            </a:r>
            <a:r>
              <a:rPr lang="cs-CZ" dirty="0" smtClean="0"/>
              <a:t>1934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Marie Majerové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Bruno </a:t>
            </a:r>
            <a:r>
              <a:rPr lang="cs-CZ" b="1" dirty="0"/>
              <a:t>čili Dobrodružství německého chlapce v české vesnici</a:t>
            </a:r>
            <a:r>
              <a:rPr lang="cs-CZ" dirty="0"/>
              <a:t>, </a:t>
            </a:r>
            <a:r>
              <a:rPr lang="cs-CZ" dirty="0" smtClean="0"/>
              <a:t>1930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" t="3038" r="8420" b="9541"/>
          <a:stretch/>
        </p:blipFill>
        <p:spPr bwMode="auto">
          <a:xfrm>
            <a:off x="6156176" y="1556792"/>
            <a:ext cx="1920690" cy="2610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564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7056784" cy="64087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detektivní prózy </a:t>
            </a:r>
          </a:p>
          <a:p>
            <a:pPr marL="0" indent="0">
              <a:buNone/>
            </a:pPr>
            <a:r>
              <a:rPr lang="cs-CZ" b="1" dirty="0" smtClean="0"/>
              <a:t>Václav </a:t>
            </a:r>
            <a:r>
              <a:rPr lang="cs-CZ" b="1" dirty="0"/>
              <a:t>Řezáč</a:t>
            </a:r>
            <a:r>
              <a:rPr lang="cs-CZ" dirty="0"/>
              <a:t> - </a:t>
            </a:r>
            <a:r>
              <a:rPr lang="cs-CZ" b="1" dirty="0"/>
              <a:t>Kluci, hurá za ním</a:t>
            </a:r>
            <a:r>
              <a:rPr lang="cs-CZ" dirty="0"/>
              <a:t> (1933) </a:t>
            </a:r>
          </a:p>
          <a:p>
            <a:pPr marL="0" indent="0">
              <a:buNone/>
            </a:pPr>
            <a:r>
              <a:rPr lang="cs-CZ" b="1" dirty="0"/>
              <a:t>		   Poplach v Kovářské uličce</a:t>
            </a:r>
            <a:r>
              <a:rPr lang="cs-CZ" dirty="0"/>
              <a:t> (1934), </a:t>
            </a:r>
          </a:p>
          <a:p>
            <a:pPr marL="0" indent="0">
              <a:buNone/>
            </a:pPr>
            <a:r>
              <a:rPr lang="cs-CZ" dirty="0"/>
              <a:t>dobrodružně laděný román </a:t>
            </a:r>
          </a:p>
          <a:p>
            <a:pPr marL="0" indent="0">
              <a:buNone/>
            </a:pPr>
            <a:r>
              <a:rPr lang="cs-CZ" b="1" dirty="0"/>
              <a:t>Františka Langra -</a:t>
            </a:r>
            <a:r>
              <a:rPr lang="cs-CZ" dirty="0"/>
              <a:t> </a:t>
            </a:r>
            <a:r>
              <a:rPr lang="cs-CZ" b="1" dirty="0"/>
              <a:t>Bratrstvo bílého klíče</a:t>
            </a:r>
            <a:r>
              <a:rPr lang="cs-CZ" dirty="0"/>
              <a:t> (1934) </a:t>
            </a:r>
          </a:p>
          <a:p>
            <a:pPr marL="0" indent="0">
              <a:buNone/>
            </a:pPr>
            <a:r>
              <a:rPr lang="cs-CZ" dirty="0"/>
              <a:t>Velké popularity dosáhla </a:t>
            </a:r>
          </a:p>
          <a:p>
            <a:pPr marL="0" indent="0">
              <a:buNone/>
            </a:pPr>
            <a:r>
              <a:rPr lang="cs-CZ" b="1" dirty="0"/>
              <a:t>Klapzubova jedenáctka</a:t>
            </a:r>
            <a:r>
              <a:rPr lang="cs-CZ" dirty="0"/>
              <a:t> (1922) </a:t>
            </a:r>
            <a:r>
              <a:rPr lang="cs-CZ" b="1" dirty="0"/>
              <a:t>Eduarda Basse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Během okupace</a:t>
            </a:r>
          </a:p>
          <a:p>
            <a:pPr marL="0" indent="0">
              <a:buNone/>
            </a:pPr>
            <a:r>
              <a:rPr lang="cs-CZ" b="1" dirty="0"/>
              <a:t>Karel Poláček</a:t>
            </a:r>
            <a:r>
              <a:rPr lang="cs-CZ" dirty="0"/>
              <a:t> - </a:t>
            </a:r>
            <a:r>
              <a:rPr lang="cs-CZ" b="1" dirty="0"/>
              <a:t>Bylo nás pět</a:t>
            </a:r>
            <a:r>
              <a:rPr lang="cs-CZ" dirty="0"/>
              <a:t> (1945)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9" t="19301" r="12853" b="6391"/>
          <a:stretch/>
        </p:blipFill>
        <p:spPr>
          <a:xfrm>
            <a:off x="7362082" y="188640"/>
            <a:ext cx="1537936" cy="20882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10" t="10101" r="13383" b="9055"/>
          <a:stretch/>
        </p:blipFill>
        <p:spPr>
          <a:xfrm>
            <a:off x="7329244" y="4581128"/>
            <a:ext cx="1455022" cy="2181162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082" y="2487055"/>
            <a:ext cx="1432308" cy="2079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121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7056784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 </a:t>
            </a:r>
            <a:r>
              <a:rPr lang="cs-CZ" b="1" dirty="0"/>
              <a:t>roce 1945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témata </a:t>
            </a:r>
            <a:r>
              <a:rPr lang="cs-CZ" b="1" dirty="0"/>
              <a:t>fašistické okupace, odboje a partyzánských bojů</a:t>
            </a:r>
            <a:r>
              <a:rPr lang="cs-CZ" dirty="0"/>
              <a:t>: </a:t>
            </a:r>
          </a:p>
          <a:p>
            <a:pPr marL="0" lvl="0" indent="0">
              <a:buNone/>
            </a:pPr>
            <a:r>
              <a:rPr lang="cs-CZ" b="1" dirty="0"/>
              <a:t>Josef Věromír Pleva</a:t>
            </a:r>
            <a:r>
              <a:rPr lang="cs-CZ" dirty="0"/>
              <a:t>: </a:t>
            </a:r>
            <a:r>
              <a:rPr lang="cs-CZ" dirty="0" smtClean="0"/>
              <a:t>novela </a:t>
            </a:r>
            <a:r>
              <a:rPr lang="cs-CZ" b="1" dirty="0"/>
              <a:t>Budík</a:t>
            </a:r>
            <a:r>
              <a:rPr lang="cs-CZ" dirty="0"/>
              <a:t> (1948),</a:t>
            </a:r>
          </a:p>
          <a:p>
            <a:pPr marL="0" lvl="0" indent="0">
              <a:buNone/>
            </a:pPr>
            <a:r>
              <a:rPr lang="cs-CZ" b="1" dirty="0"/>
              <a:t>Bohumil Říha</a:t>
            </a:r>
            <a:r>
              <a:rPr lang="cs-CZ" dirty="0"/>
              <a:t>: román </a:t>
            </a:r>
            <a:r>
              <a:rPr lang="cs-CZ" b="1" dirty="0"/>
              <a:t>Na útěku</a:t>
            </a:r>
            <a:r>
              <a:rPr lang="cs-CZ" dirty="0"/>
              <a:t> (1946,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r</a:t>
            </a:r>
            <a:r>
              <a:rPr lang="cs-CZ" dirty="0"/>
              <a:t>. 1961 pod názvem </a:t>
            </a:r>
            <a:r>
              <a:rPr lang="cs-CZ" b="1" dirty="0"/>
              <a:t>Stázka</a:t>
            </a:r>
            <a:r>
              <a:rPr lang="cs-CZ" dirty="0"/>
              <a:t>),</a:t>
            </a:r>
          </a:p>
          <a:p>
            <a:pPr marL="0" lvl="0" indent="0">
              <a:buNone/>
            </a:pPr>
            <a:r>
              <a:rPr lang="cs-CZ" b="1" dirty="0"/>
              <a:t>Kamila Sojková</a:t>
            </a:r>
            <a:r>
              <a:rPr lang="cs-CZ" dirty="0"/>
              <a:t>: </a:t>
            </a:r>
            <a:r>
              <a:rPr lang="cs-CZ" b="1" dirty="0"/>
              <a:t>Janíček</a:t>
            </a:r>
            <a:r>
              <a:rPr lang="cs-CZ" dirty="0"/>
              <a:t> (1947),</a:t>
            </a:r>
          </a:p>
          <a:p>
            <a:pPr marL="0" lvl="0" indent="0">
              <a:buNone/>
            </a:pPr>
            <a:r>
              <a:rPr lang="cs-CZ" b="1" dirty="0"/>
              <a:t>Zdeňka Bezděková</a:t>
            </a:r>
            <a:r>
              <a:rPr lang="cs-CZ" dirty="0"/>
              <a:t>: </a:t>
            </a:r>
            <a:r>
              <a:rPr lang="cs-CZ" b="1" dirty="0"/>
              <a:t>Říkali mi Leni</a:t>
            </a:r>
            <a:r>
              <a:rPr lang="cs-CZ" dirty="0"/>
              <a:t> (1948) </a:t>
            </a:r>
            <a:r>
              <a:rPr lang="cs-CZ" dirty="0" smtClean="0"/>
              <a:t> </a:t>
            </a:r>
            <a:r>
              <a:rPr lang="cs-CZ" dirty="0"/>
              <a:t>osudy malého děvčátka zavlečeného na převychování do německé rodiny.</a:t>
            </a:r>
            <a:endParaRPr lang="cs-CZ" dirty="0"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383" y="3870693"/>
            <a:ext cx="1605943" cy="221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t="12439" r="15964" b="10176"/>
          <a:stretch/>
        </p:blipFill>
        <p:spPr bwMode="auto">
          <a:xfrm>
            <a:off x="7321433" y="1286880"/>
            <a:ext cx="1529444" cy="218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844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2</a:t>
            </a:r>
            <a:r>
              <a:rPr lang="cs-CZ" b="1" dirty="0"/>
              <a:t>. </a:t>
            </a:r>
            <a:r>
              <a:rPr lang="cs-CZ" b="1" dirty="0" smtClean="0"/>
              <a:t>polovina </a:t>
            </a:r>
            <a:r>
              <a:rPr lang="cs-CZ" b="1" dirty="0"/>
              <a:t>50. let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začíná se prosazovat </a:t>
            </a:r>
            <a:r>
              <a:rPr lang="cs-CZ" b="1" dirty="0"/>
              <a:t>hodnotná původní </a:t>
            </a:r>
            <a:r>
              <a:rPr lang="cs-CZ" b="1" dirty="0" smtClean="0"/>
              <a:t>próza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b="1" dirty="0" smtClean="0"/>
              <a:t>B</a:t>
            </a:r>
            <a:r>
              <a:rPr lang="cs-CZ" b="1" dirty="0"/>
              <a:t>. </a:t>
            </a:r>
            <a:r>
              <a:rPr lang="cs-CZ" b="1" dirty="0" smtClean="0"/>
              <a:t>Říha</a:t>
            </a:r>
            <a:r>
              <a:rPr lang="cs-CZ" dirty="0" smtClean="0"/>
              <a:t> - </a:t>
            </a:r>
            <a:r>
              <a:rPr lang="cs-CZ" b="1" dirty="0" smtClean="0"/>
              <a:t>Honzíkova cesta</a:t>
            </a:r>
            <a:r>
              <a:rPr lang="cs-CZ" dirty="0" smtClean="0"/>
              <a:t> (1954) </a:t>
            </a:r>
          </a:p>
          <a:p>
            <a:pPr marL="0" indent="0">
              <a:buNone/>
            </a:pPr>
            <a:r>
              <a:rPr lang="cs-CZ" b="1" dirty="0" smtClean="0"/>
              <a:t>Jan </a:t>
            </a:r>
            <a:r>
              <a:rPr lang="cs-CZ" b="1" dirty="0"/>
              <a:t>Ryska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Anička </a:t>
            </a:r>
            <a:r>
              <a:rPr lang="cs-CZ" b="1" dirty="0"/>
              <a:t>a její </a:t>
            </a:r>
            <a:r>
              <a:rPr lang="cs-CZ" b="1" dirty="0" smtClean="0"/>
              <a:t>přátelé</a:t>
            </a:r>
            <a:r>
              <a:rPr lang="cs-CZ" dirty="0" smtClean="0"/>
              <a:t> (1960),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 Anička </a:t>
            </a:r>
            <a:r>
              <a:rPr lang="cs-CZ" b="1" dirty="0"/>
              <a:t>z 1. </a:t>
            </a:r>
            <a:r>
              <a:rPr lang="cs-CZ" b="1" dirty="0" smtClean="0"/>
              <a:t>A</a:t>
            </a:r>
            <a:r>
              <a:rPr lang="cs-CZ" dirty="0" smtClean="0"/>
              <a:t> (1962)</a:t>
            </a:r>
            <a:endParaRPr lang="cs-CZ" dirty="0"/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453"/>
          <a:stretch/>
        </p:blipFill>
        <p:spPr bwMode="auto">
          <a:xfrm>
            <a:off x="5868144" y="3424309"/>
            <a:ext cx="1944216" cy="2858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E:\DCIM\100CANON\IMG_61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5" t="16455" r="15001" b="13695"/>
          <a:stretch/>
        </p:blipFill>
        <p:spPr bwMode="auto">
          <a:xfrm>
            <a:off x="2363092" y="3501008"/>
            <a:ext cx="2194950" cy="278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21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Druhá polovina 60. let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proměňuje </a:t>
            </a:r>
            <a:r>
              <a:rPr lang="cs-CZ" dirty="0"/>
              <a:t>se  pojetí dětského příběhu.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Ota </a:t>
            </a:r>
            <a:r>
              <a:rPr lang="cs-CZ" b="1" dirty="0"/>
              <a:t>Hofman</a:t>
            </a:r>
            <a:r>
              <a:rPr lang="cs-CZ" dirty="0"/>
              <a:t> -</a:t>
            </a:r>
            <a:r>
              <a:rPr lang="cs-CZ" dirty="0" smtClean="0"/>
              <a:t> </a:t>
            </a:r>
            <a:r>
              <a:rPr lang="cs-CZ" b="1" dirty="0" smtClean="0"/>
              <a:t>Útěk</a:t>
            </a:r>
            <a:r>
              <a:rPr lang="cs-CZ" dirty="0"/>
              <a:t> </a:t>
            </a:r>
            <a:r>
              <a:rPr lang="cs-CZ" dirty="0" smtClean="0"/>
              <a:t>(1966), </a:t>
            </a:r>
            <a:r>
              <a:rPr lang="cs-CZ" b="1" dirty="0"/>
              <a:t>Králíci ve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vysoké trávě</a:t>
            </a:r>
            <a:r>
              <a:rPr lang="cs-CZ" dirty="0"/>
              <a:t> -</a:t>
            </a:r>
            <a:r>
              <a:rPr lang="cs-CZ" dirty="0" smtClean="0"/>
              <a:t> (1962)</a:t>
            </a:r>
          </a:p>
          <a:p>
            <a:pPr marL="0" indent="0">
              <a:buNone/>
            </a:pPr>
            <a:r>
              <a:rPr lang="cs-CZ" b="1" dirty="0" smtClean="0"/>
              <a:t>Kamil Bednář - Děvčátko z </a:t>
            </a:r>
            <a:r>
              <a:rPr lang="cs-CZ" b="1" dirty="0"/>
              <a:t>I</a:t>
            </a:r>
            <a:r>
              <a:rPr lang="cs-CZ" b="1" dirty="0" smtClean="0"/>
              <a:t>tálie</a:t>
            </a:r>
          </a:p>
          <a:p>
            <a:pPr marL="0" indent="0">
              <a:buNone/>
            </a:pPr>
            <a:r>
              <a:rPr lang="cs-CZ" dirty="0" smtClean="0"/>
              <a:t>Prózu </a:t>
            </a:r>
            <a:r>
              <a:rPr lang="cs-CZ" dirty="0"/>
              <a:t>v tradičním epickém rozměru nadále píše </a:t>
            </a:r>
            <a:r>
              <a:rPr lang="cs-CZ" b="1" dirty="0"/>
              <a:t>H. </a:t>
            </a:r>
            <a:r>
              <a:rPr lang="cs-CZ" b="1" dirty="0" smtClean="0"/>
              <a:t>Šmahelová </a:t>
            </a:r>
            <a:r>
              <a:rPr lang="cs-CZ" dirty="0" smtClean="0"/>
              <a:t>- 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93" t="14527" r="12587" b="15025"/>
          <a:stretch/>
        </p:blipFill>
        <p:spPr>
          <a:xfrm>
            <a:off x="7164288" y="1340768"/>
            <a:ext cx="1296537" cy="1944806"/>
          </a:xfrm>
          <a:prstGeom prst="rect">
            <a:avLst/>
          </a:prstGeom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990" y="4482743"/>
            <a:ext cx="1296144" cy="195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32073"/>
            <a:ext cx="1440160" cy="2052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277" y="4470024"/>
            <a:ext cx="1391791" cy="1912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695" y="4424089"/>
            <a:ext cx="1512565" cy="2004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766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500" b="1" dirty="0" smtClean="0"/>
              <a:t>J</a:t>
            </a:r>
            <a:r>
              <a:rPr lang="cs-CZ" sz="3500" b="1" dirty="0"/>
              <a:t>. </a:t>
            </a:r>
            <a:r>
              <a:rPr lang="cs-CZ" sz="3500" b="1" dirty="0" smtClean="0"/>
              <a:t>Ryska</a:t>
            </a:r>
            <a:r>
              <a:rPr lang="cs-CZ" sz="3500" dirty="0"/>
              <a:t> -</a:t>
            </a:r>
            <a:r>
              <a:rPr lang="cs-CZ" sz="3500" dirty="0" smtClean="0"/>
              <a:t> </a:t>
            </a:r>
            <a:r>
              <a:rPr lang="cs-CZ" sz="3500" b="1" dirty="0" smtClean="0"/>
              <a:t>Martin v ráji, Kluk jako jehla</a:t>
            </a:r>
          </a:p>
          <a:p>
            <a:pPr marL="0" indent="0">
              <a:buNone/>
            </a:pPr>
            <a:r>
              <a:rPr lang="cs-CZ" sz="3500" dirty="0" smtClean="0"/>
              <a:t> </a:t>
            </a:r>
            <a:r>
              <a:rPr lang="cs-CZ" sz="3500" b="1" dirty="0" smtClean="0"/>
              <a:t>E</a:t>
            </a:r>
            <a:r>
              <a:rPr lang="cs-CZ" sz="3500" b="1" dirty="0"/>
              <a:t>. </a:t>
            </a:r>
            <a:r>
              <a:rPr lang="cs-CZ" sz="3500" b="1" dirty="0" smtClean="0"/>
              <a:t>Petiška</a:t>
            </a:r>
            <a:r>
              <a:rPr lang="cs-CZ" sz="3500" dirty="0"/>
              <a:t> </a:t>
            </a:r>
            <a:r>
              <a:rPr lang="cs-CZ" sz="3500" dirty="0" smtClean="0"/>
              <a:t>– </a:t>
            </a:r>
            <a:r>
              <a:rPr lang="cs-CZ" sz="3500" b="1" dirty="0" smtClean="0"/>
              <a:t>Martínkova čítanka </a:t>
            </a:r>
            <a:r>
              <a:rPr lang="cs-CZ" sz="3500" dirty="0" smtClean="0"/>
              <a:t>(1971),</a:t>
            </a:r>
          </a:p>
          <a:p>
            <a:pPr marL="0" indent="0">
              <a:buNone/>
            </a:pPr>
            <a:r>
              <a:rPr lang="cs-CZ" sz="3500" b="1" dirty="0" smtClean="0"/>
              <a:t>Alenčina čítanka </a:t>
            </a:r>
            <a:r>
              <a:rPr lang="cs-CZ" sz="3500" dirty="0" smtClean="0"/>
              <a:t>(1982), </a:t>
            </a:r>
            <a:r>
              <a:rPr lang="cs-CZ" sz="3500" b="1" dirty="0" smtClean="0"/>
              <a:t>Anička malířka </a:t>
            </a: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(1985)</a:t>
            </a:r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r>
              <a:rPr lang="cs-CZ" sz="3500" dirty="0" smtClean="0"/>
              <a:t>Dynamicky </a:t>
            </a:r>
            <a:r>
              <a:rPr lang="cs-CZ" sz="3500" dirty="0"/>
              <a:t>se rozvíjí </a:t>
            </a:r>
            <a:r>
              <a:rPr lang="cs-CZ" sz="3500" b="1" dirty="0"/>
              <a:t>próza adresovaná začínajícím čtenářům</a:t>
            </a:r>
            <a:r>
              <a:rPr lang="cs-CZ" sz="3500" dirty="0"/>
              <a:t>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07" t="5775" b="9485"/>
          <a:stretch/>
        </p:blipFill>
        <p:spPr bwMode="auto">
          <a:xfrm>
            <a:off x="467544" y="2420888"/>
            <a:ext cx="1630068" cy="2066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704" y="684051"/>
            <a:ext cx="143827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345" y="2636009"/>
            <a:ext cx="1785125" cy="1636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 descr="E:\DCIM\100CANON\IMG_610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3" t="8955" r="4097" b="6069"/>
          <a:stretch/>
        </p:blipFill>
        <p:spPr bwMode="auto">
          <a:xfrm>
            <a:off x="4905780" y="2412681"/>
            <a:ext cx="1584051" cy="207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E:\DCIM\100CANON\IMG_610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6" t="10150" r="6485" b="6468"/>
          <a:stretch/>
        </p:blipFill>
        <p:spPr bwMode="auto">
          <a:xfrm>
            <a:off x="2570940" y="2412681"/>
            <a:ext cx="1569012" cy="202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789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354"/>
            <a:ext cx="6804818" cy="63637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70</a:t>
            </a:r>
            <a:r>
              <a:rPr lang="cs-CZ" b="1" dirty="0"/>
              <a:t>. </a:t>
            </a:r>
            <a:r>
              <a:rPr lang="cs-CZ" b="1" dirty="0" smtClean="0"/>
              <a:t>léta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K</a:t>
            </a:r>
            <a:r>
              <a:rPr lang="cs-CZ" dirty="0"/>
              <a:t> nejvýraznějším reprezentantům příběhů pro děti patřil </a:t>
            </a:r>
            <a:r>
              <a:rPr lang="cs-CZ" b="1" dirty="0"/>
              <a:t>Bohumil </a:t>
            </a:r>
            <a:r>
              <a:rPr lang="cs-CZ" b="1" dirty="0" smtClean="0"/>
              <a:t>Říha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Jak </a:t>
            </a:r>
            <a:r>
              <a:rPr lang="cs-CZ" b="1" dirty="0"/>
              <a:t>jel Vítek do Prahy</a:t>
            </a:r>
            <a:r>
              <a:rPr lang="cs-CZ" dirty="0"/>
              <a:t>, </a:t>
            </a:r>
            <a:r>
              <a:rPr lang="cs-CZ" b="1" dirty="0"/>
              <a:t>Vítek je zase doma</a:t>
            </a:r>
            <a:r>
              <a:rPr lang="cs-CZ" dirty="0"/>
              <a:t>, </a:t>
            </a:r>
            <a:r>
              <a:rPr lang="cs-CZ" b="1" dirty="0"/>
              <a:t>Vítek na </a:t>
            </a:r>
            <a:r>
              <a:rPr lang="cs-CZ" b="1" dirty="0" smtClean="0"/>
              <a:t>výletě</a:t>
            </a:r>
            <a:r>
              <a:rPr lang="cs-CZ" dirty="0"/>
              <a:t> </a:t>
            </a:r>
            <a:r>
              <a:rPr lang="cs-CZ" dirty="0" smtClean="0"/>
              <a:t>(1974-75)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Eva </a:t>
            </a:r>
            <a:r>
              <a:rPr lang="cs-CZ" b="1" dirty="0"/>
              <a:t>Bernardinová</a:t>
            </a: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b="1" dirty="0" smtClean="0"/>
              <a:t>Kluci</a:t>
            </a:r>
            <a:r>
              <a:rPr lang="cs-CZ" b="1" dirty="0"/>
              <a:t>, holky a </a:t>
            </a:r>
            <a:r>
              <a:rPr lang="cs-CZ" b="1" dirty="0" smtClean="0"/>
              <a:t>Stodůlky</a:t>
            </a:r>
            <a:r>
              <a:rPr lang="cs-CZ" dirty="0"/>
              <a:t> </a:t>
            </a:r>
            <a:r>
              <a:rPr lang="cs-CZ" dirty="0" smtClean="0"/>
              <a:t>(1975</a:t>
            </a:r>
            <a:r>
              <a:rPr lang="cs-CZ" dirty="0"/>
              <a:t>, 1978), </a:t>
            </a:r>
            <a:r>
              <a:rPr lang="cs-CZ" b="1" dirty="0"/>
              <a:t>Eliška Horelová</a:t>
            </a:r>
            <a:r>
              <a:rPr lang="cs-CZ" dirty="0"/>
              <a:t> </a:t>
            </a:r>
            <a:r>
              <a:rPr lang="cs-CZ" b="1" dirty="0" smtClean="0"/>
              <a:t>Znáte Tománka?</a:t>
            </a:r>
            <a:r>
              <a:rPr lang="cs-CZ" dirty="0"/>
              <a:t> </a:t>
            </a:r>
            <a:r>
              <a:rPr lang="cs-CZ" dirty="0" smtClean="0"/>
              <a:t>(1981), </a:t>
            </a:r>
            <a:r>
              <a:rPr lang="cs-CZ" b="1" dirty="0"/>
              <a:t>Tománek je rád na </a:t>
            </a:r>
            <a:r>
              <a:rPr lang="cs-CZ" b="1" dirty="0" smtClean="0"/>
              <a:t>světě</a:t>
            </a:r>
            <a:r>
              <a:rPr lang="cs-CZ" dirty="0"/>
              <a:t> </a:t>
            </a:r>
            <a:r>
              <a:rPr lang="cs-CZ" dirty="0" smtClean="0"/>
              <a:t>(1985</a:t>
            </a:r>
            <a:r>
              <a:rPr lang="cs-CZ" dirty="0"/>
              <a:t>), </a:t>
            </a:r>
            <a:r>
              <a:rPr lang="cs-CZ" b="1" dirty="0"/>
              <a:t>Markéta Zinnerová</a:t>
            </a:r>
            <a:r>
              <a:rPr lang="cs-CZ" dirty="0"/>
              <a:t> </a:t>
            </a:r>
            <a:r>
              <a:rPr lang="cs-CZ" b="1" dirty="0" smtClean="0"/>
              <a:t>Děti </a:t>
            </a:r>
            <a:r>
              <a:rPr lang="cs-CZ" b="1" dirty="0"/>
              <a:t>z </a:t>
            </a:r>
            <a:r>
              <a:rPr lang="cs-CZ" b="1" dirty="0" smtClean="0"/>
              <a:t>Pařízkova</a:t>
            </a:r>
            <a:r>
              <a:rPr lang="cs-CZ" dirty="0"/>
              <a:t> </a:t>
            </a:r>
            <a:r>
              <a:rPr lang="cs-CZ" dirty="0" smtClean="0"/>
              <a:t>(1974), </a:t>
            </a:r>
            <a:r>
              <a:rPr lang="cs-CZ" b="1" dirty="0"/>
              <a:t>Tajemství </a:t>
            </a:r>
            <a:r>
              <a:rPr lang="cs-CZ" b="1" dirty="0" smtClean="0"/>
              <a:t>proutěného košíku</a:t>
            </a:r>
            <a:r>
              <a:rPr lang="cs-CZ" dirty="0" smtClean="0"/>
              <a:t> (1978), </a:t>
            </a:r>
            <a:r>
              <a:rPr lang="cs-CZ" b="1" dirty="0" smtClean="0"/>
              <a:t>Indiáni z</a:t>
            </a:r>
            <a:r>
              <a:rPr lang="cs-CZ" b="1" dirty="0"/>
              <a:t> </a:t>
            </a:r>
            <a:r>
              <a:rPr lang="cs-CZ" b="1" dirty="0" smtClean="0"/>
              <a:t>Větrova</a:t>
            </a:r>
            <a:r>
              <a:rPr lang="cs-CZ" dirty="0"/>
              <a:t> </a:t>
            </a:r>
            <a:r>
              <a:rPr lang="cs-CZ" dirty="0" smtClean="0"/>
              <a:t>(1979</a:t>
            </a:r>
            <a:r>
              <a:rPr lang="cs-CZ" dirty="0"/>
              <a:t>), </a:t>
            </a:r>
            <a:r>
              <a:rPr lang="cs-CZ" b="1" dirty="0"/>
              <a:t>Hana </a:t>
            </a:r>
            <a:r>
              <a:rPr lang="cs-CZ" b="1" dirty="0" smtClean="0"/>
              <a:t>Doskočilová</a:t>
            </a:r>
          </a:p>
          <a:p>
            <a:pPr marL="0" indent="0">
              <a:buNone/>
            </a:pPr>
            <a:r>
              <a:rPr lang="cs-CZ" b="1" dirty="0" smtClean="0"/>
              <a:t>Posledního kousne pes </a:t>
            </a:r>
            <a:r>
              <a:rPr lang="cs-CZ" dirty="0" smtClean="0"/>
              <a:t>(1975)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19" t="7223" r="3421" b="11099"/>
          <a:stretch/>
        </p:blipFill>
        <p:spPr bwMode="auto">
          <a:xfrm>
            <a:off x="6618354" y="332656"/>
            <a:ext cx="1384452" cy="1669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3" t="9874" r="12224" b="4909"/>
          <a:stretch/>
        </p:blipFill>
        <p:spPr bwMode="auto">
          <a:xfrm>
            <a:off x="7662752" y="4064918"/>
            <a:ext cx="1319011" cy="1882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041"/>
          <a:stretch/>
        </p:blipFill>
        <p:spPr bwMode="auto">
          <a:xfrm>
            <a:off x="7662752" y="2097659"/>
            <a:ext cx="1176213" cy="1894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401" y="5006330"/>
            <a:ext cx="12573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247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Konec </a:t>
            </a:r>
            <a:r>
              <a:rPr lang="cs-CZ" b="1" dirty="0"/>
              <a:t>70. let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Martina Drijverová</a:t>
            </a:r>
            <a:r>
              <a:rPr lang="cs-CZ" dirty="0"/>
              <a:t> </a:t>
            </a:r>
            <a:r>
              <a:rPr lang="cs-CZ" dirty="0" smtClean="0"/>
              <a:t>- vychází </a:t>
            </a:r>
            <a:r>
              <a:rPr lang="cs-CZ" dirty="0"/>
              <a:t>od dětského hrdiny a konfrontuje ho </a:t>
            </a:r>
            <a:r>
              <a:rPr lang="cs-CZ" dirty="0" smtClean="0"/>
              <a:t>s</a:t>
            </a:r>
            <a:r>
              <a:rPr lang="cs-CZ" dirty="0"/>
              <a:t> okolním </a:t>
            </a:r>
            <a:r>
              <a:rPr lang="cs-CZ" dirty="0" smtClean="0"/>
              <a:t>světem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Táta nemá smutky rád </a:t>
            </a:r>
            <a:r>
              <a:rPr lang="cs-CZ" dirty="0" smtClean="0"/>
              <a:t>(1985)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Olga Hejná –</a:t>
            </a:r>
            <a:r>
              <a:rPr lang="cs-CZ" dirty="0" smtClean="0"/>
              <a:t> </a:t>
            </a:r>
            <a:r>
              <a:rPr lang="cs-CZ" b="1" dirty="0" smtClean="0"/>
              <a:t>Petrklíče </a:t>
            </a:r>
            <a:r>
              <a:rPr lang="cs-CZ" dirty="0" smtClean="0"/>
              <a:t>(1981), </a:t>
            </a:r>
          </a:p>
          <a:p>
            <a:pPr marL="0" indent="0">
              <a:buNone/>
            </a:pPr>
            <a:r>
              <a:rPr lang="cs-CZ" b="1" dirty="0" smtClean="0"/>
              <a:t>Jozefínka</a:t>
            </a:r>
            <a:r>
              <a:rPr lang="cs-CZ" dirty="0" smtClean="0"/>
              <a:t> </a:t>
            </a:r>
            <a:r>
              <a:rPr lang="cs-CZ" dirty="0"/>
              <a:t>(1985),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0" t="14680" r="9135" b="11887"/>
          <a:stretch/>
        </p:blipFill>
        <p:spPr bwMode="auto">
          <a:xfrm>
            <a:off x="6186539" y="4653136"/>
            <a:ext cx="1667465" cy="1991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 descr="E:\DCIM\100CANON\IMG_610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27" t="11704" r="17176" b="20185"/>
          <a:stretch/>
        </p:blipFill>
        <p:spPr bwMode="auto">
          <a:xfrm>
            <a:off x="5724128" y="2276872"/>
            <a:ext cx="1553376" cy="190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9752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5455" y="1196752"/>
            <a:ext cx="5497170" cy="5976664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v 2. polovině 80. let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kriticky </a:t>
            </a:r>
            <a:r>
              <a:rPr lang="cs-CZ" dirty="0"/>
              <a:t>obracely k ohroženým hodnotám rodinných i obecně mezilidských vazeb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Valja </a:t>
            </a:r>
            <a:r>
              <a:rPr lang="cs-CZ" b="1" dirty="0"/>
              <a:t>Stýblová</a:t>
            </a:r>
            <a:r>
              <a:rPr lang="cs-CZ" dirty="0"/>
              <a:t>: </a:t>
            </a:r>
            <a:r>
              <a:rPr lang="cs-CZ" b="1" dirty="0"/>
              <a:t>Princ a skřivánek</a:t>
            </a:r>
            <a:r>
              <a:rPr lang="cs-CZ" dirty="0"/>
              <a:t>, 1985),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Zuzana </a:t>
            </a:r>
            <a:r>
              <a:rPr lang="cs-CZ" b="1" dirty="0"/>
              <a:t>Nováková</a:t>
            </a:r>
            <a:r>
              <a:rPr lang="cs-CZ" dirty="0"/>
              <a:t>: </a:t>
            </a:r>
            <a:r>
              <a:rPr lang="cs-CZ" b="1" dirty="0"/>
              <a:t>Mít svoje vlastní zvířátko</a:t>
            </a:r>
            <a:r>
              <a:rPr lang="cs-CZ" dirty="0"/>
              <a:t>, 1989).</a:t>
            </a:r>
          </a:p>
          <a:p>
            <a:endParaRPr lang="cs-CZ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50146"/>
            <a:ext cx="1704206" cy="2434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028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476672"/>
            <a:ext cx="6967090" cy="57935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80</a:t>
            </a:r>
            <a:r>
              <a:rPr lang="cs-CZ" dirty="0"/>
              <a:t>. a 90. </a:t>
            </a:r>
            <a:r>
              <a:rPr lang="cs-CZ" dirty="0" smtClean="0"/>
              <a:t>léta </a:t>
            </a:r>
            <a:r>
              <a:rPr lang="cs-CZ" dirty="0"/>
              <a:t>se literatura pro děti a mládež potýkala především s </a:t>
            </a:r>
            <a:r>
              <a:rPr lang="cs-CZ" b="1" dirty="0"/>
              <a:t>problémem hodnotových kritérií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dirty="0"/>
              <a:t>přínos příběhové próze usilující opravdově uchopit životní pocity současného dítěte lze považovat prózu </a:t>
            </a:r>
            <a:r>
              <a:rPr lang="cs-CZ" b="1" dirty="0"/>
              <a:t>Sísa Kyselá</a:t>
            </a:r>
            <a:r>
              <a:rPr lang="cs-CZ" dirty="0"/>
              <a:t> (1988), v níž </a:t>
            </a:r>
            <a:r>
              <a:rPr lang="cs-CZ" b="1" dirty="0"/>
              <a:t>Martina Drijverová</a:t>
            </a:r>
            <a:r>
              <a:rPr lang="cs-CZ" dirty="0"/>
              <a:t> vytvořila nový typ dětského hrdiny - outsidera Jendu Placku.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Obdobný </a:t>
            </a:r>
            <a:r>
              <a:rPr lang="cs-CZ" dirty="0"/>
              <a:t>typ protagonisty vykresluje i ve své další próze </a:t>
            </a:r>
            <a:r>
              <a:rPr lang="cs-CZ" b="1" dirty="0"/>
              <a:t>Zajíc a sovy</a:t>
            </a:r>
            <a:r>
              <a:rPr lang="cs-CZ" dirty="0"/>
              <a:t> (1990).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41" y="3573016"/>
            <a:ext cx="1558892" cy="2226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16" y="836712"/>
            <a:ext cx="1423141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3622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Próza ze života dětí začíná v posledních letech brát v potaz i závažné </a:t>
            </a:r>
            <a:r>
              <a:rPr lang="cs-CZ" b="1" dirty="0"/>
              <a:t>problémy dříve obcházené či tabuizované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Ivona </a:t>
            </a:r>
            <a:r>
              <a:rPr lang="cs-CZ" b="1" dirty="0"/>
              <a:t>Březinová</a:t>
            </a:r>
            <a:r>
              <a:rPr lang="cs-CZ" dirty="0"/>
              <a:t>: </a:t>
            </a:r>
            <a:r>
              <a:rPr lang="cs-CZ" b="1" dirty="0"/>
              <a:t>Začarovaná </a:t>
            </a:r>
            <a:r>
              <a:rPr lang="cs-CZ" b="1" dirty="0" smtClean="0"/>
              <a:t>třída</a:t>
            </a:r>
            <a:r>
              <a:rPr lang="cs-CZ" dirty="0" smtClean="0"/>
              <a:t> (2002),</a:t>
            </a:r>
          </a:p>
          <a:p>
            <a:pPr marL="0" indent="0">
              <a:buNone/>
            </a:pPr>
            <a:r>
              <a:rPr lang="cs-CZ" b="1" dirty="0" smtClean="0"/>
              <a:t>Lentilka pro dědu </a:t>
            </a:r>
            <a:r>
              <a:rPr lang="cs-CZ" dirty="0" smtClean="0"/>
              <a:t>(2006)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8" t="11100" r="5597" b="10403"/>
          <a:stretch/>
        </p:blipFill>
        <p:spPr bwMode="auto">
          <a:xfrm>
            <a:off x="5796136" y="3242291"/>
            <a:ext cx="2520280" cy="310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825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94046"/>
            <a:ext cx="7416824" cy="53575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Jednou z nejvýznamnějších </a:t>
            </a:r>
          </a:p>
          <a:p>
            <a:pPr marL="0" indent="0">
              <a:buNone/>
            </a:pPr>
            <a:r>
              <a:rPr lang="cs-CZ" b="1" dirty="0" smtClean="0"/>
              <a:t>představitelek </a:t>
            </a:r>
            <a:r>
              <a:rPr lang="cs-CZ" b="1" dirty="0"/>
              <a:t>příběhové prózy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dirty="0"/>
              <a:t> dětským </a:t>
            </a:r>
            <a:r>
              <a:rPr lang="cs-CZ" dirty="0" smtClean="0"/>
              <a:t>hrdinou je</a:t>
            </a:r>
            <a:endParaRPr lang="cs-CZ" dirty="0"/>
          </a:p>
          <a:p>
            <a:pPr marL="0" lvl="3" indent="0">
              <a:buNone/>
            </a:pPr>
            <a:r>
              <a:rPr lang="cs-CZ" sz="3200" b="1" dirty="0" smtClean="0"/>
              <a:t>Astrid </a:t>
            </a:r>
            <a:r>
              <a:rPr lang="cs-CZ" sz="3200" b="1" dirty="0"/>
              <a:t>Lindgrenová</a:t>
            </a:r>
            <a:r>
              <a:rPr lang="cs-CZ" sz="3200" dirty="0"/>
              <a:t> </a:t>
            </a:r>
            <a:r>
              <a:rPr lang="cs-CZ" sz="3200" dirty="0" smtClean="0"/>
              <a:t>slavná </a:t>
            </a:r>
            <a:r>
              <a:rPr lang="cs-CZ" sz="3200" b="1" dirty="0" smtClean="0"/>
              <a:t>švédská</a:t>
            </a:r>
            <a:r>
              <a:rPr lang="cs-CZ" sz="3200" dirty="0" smtClean="0"/>
              <a:t> autorka </a:t>
            </a:r>
            <a:r>
              <a:rPr lang="cs-CZ" sz="3200" b="1" dirty="0" smtClean="0"/>
              <a:t>Pipi </a:t>
            </a:r>
            <a:r>
              <a:rPr lang="cs-CZ" sz="3200" b="1" dirty="0"/>
              <a:t>Dlouhá Punčocha</a:t>
            </a:r>
            <a:r>
              <a:rPr lang="cs-CZ" sz="3200" dirty="0"/>
              <a:t> (</a:t>
            </a:r>
            <a:r>
              <a:rPr lang="cs-CZ" sz="3200" dirty="0" smtClean="0"/>
              <a:t>1945),</a:t>
            </a:r>
          </a:p>
          <a:p>
            <a:pPr marL="0" lvl="3" indent="0">
              <a:buNone/>
            </a:pPr>
            <a:r>
              <a:rPr lang="cs-CZ" sz="3200" b="1" dirty="0" smtClean="0"/>
              <a:t>Děti </a:t>
            </a:r>
            <a:r>
              <a:rPr lang="cs-CZ" sz="3200" b="1" dirty="0"/>
              <a:t>z Bullerbynu</a:t>
            </a:r>
            <a:r>
              <a:rPr lang="cs-CZ" sz="3200" dirty="0"/>
              <a:t> (</a:t>
            </a:r>
            <a:r>
              <a:rPr lang="cs-CZ" sz="3200" dirty="0" smtClean="0"/>
              <a:t>1947, loupežnický </a:t>
            </a:r>
            <a:r>
              <a:rPr lang="cs-CZ" sz="3200" dirty="0"/>
              <a:t>román </a:t>
            </a:r>
            <a:r>
              <a:rPr lang="cs-CZ" sz="3200" b="1" dirty="0" smtClean="0"/>
              <a:t>Ronja</a:t>
            </a:r>
            <a:r>
              <a:rPr lang="cs-CZ" sz="3200" b="1" dirty="0"/>
              <a:t>, dcera </a:t>
            </a:r>
            <a:r>
              <a:rPr lang="cs-CZ" sz="3200" b="1" dirty="0" smtClean="0"/>
              <a:t>loupežníka</a:t>
            </a:r>
            <a:r>
              <a:rPr lang="cs-CZ" sz="3200" dirty="0" smtClean="0"/>
              <a:t>(1981), </a:t>
            </a:r>
            <a:r>
              <a:rPr lang="cs-CZ" sz="3200" b="1" dirty="0" smtClean="0"/>
              <a:t>Madynka</a:t>
            </a:r>
            <a:r>
              <a:rPr lang="cs-CZ" sz="3200" dirty="0" smtClean="0"/>
              <a:t> </a:t>
            </a:r>
            <a:r>
              <a:rPr lang="cs-CZ" sz="3200" dirty="0"/>
              <a:t>(1960), na ni navazuje </a:t>
            </a:r>
            <a:r>
              <a:rPr lang="cs-CZ" sz="3200" b="1" dirty="0"/>
              <a:t>Madynka zachránkyně</a:t>
            </a:r>
            <a:r>
              <a:rPr lang="cs-CZ" sz="3200" dirty="0"/>
              <a:t> (Praha: Albatros, </a:t>
            </a:r>
            <a:r>
              <a:rPr lang="cs-CZ" sz="3200" dirty="0" smtClean="0"/>
              <a:t>1999), </a:t>
            </a:r>
            <a:r>
              <a:rPr lang="cs-CZ" sz="3200" b="1" dirty="0" smtClean="0"/>
              <a:t>motiv </a:t>
            </a:r>
            <a:r>
              <a:rPr lang="cs-CZ" sz="3200" b="1" dirty="0"/>
              <a:t>smrti</a:t>
            </a:r>
            <a:r>
              <a:rPr lang="cs-CZ" sz="3200" dirty="0"/>
              <a:t> </a:t>
            </a:r>
            <a:r>
              <a:rPr lang="cs-CZ" sz="3200" dirty="0" smtClean="0"/>
              <a:t>zpracovala v knize </a:t>
            </a:r>
            <a:r>
              <a:rPr lang="cs-CZ" sz="3200" b="1" dirty="0" smtClean="0"/>
              <a:t>Bratři </a:t>
            </a:r>
            <a:r>
              <a:rPr lang="cs-CZ" sz="3200" b="1" dirty="0"/>
              <a:t>Lví srdce</a:t>
            </a:r>
            <a:r>
              <a:rPr lang="cs-CZ" sz="3200" dirty="0"/>
              <a:t>, </a:t>
            </a:r>
            <a:r>
              <a:rPr lang="cs-CZ" sz="3200" dirty="0" smtClean="0"/>
              <a:t>1973)</a:t>
            </a:r>
          </a:p>
          <a:p>
            <a:endParaRPr lang="cs-CZ" sz="1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50" t="14617" r="2719" b="5780"/>
          <a:stretch/>
        </p:blipFill>
        <p:spPr bwMode="auto">
          <a:xfrm>
            <a:off x="5724128" y="332656"/>
            <a:ext cx="1515089" cy="181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361" y="4437112"/>
            <a:ext cx="115252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8" t="6795" r="18702" b="5031"/>
          <a:stretch/>
        </p:blipFill>
        <p:spPr bwMode="auto">
          <a:xfrm>
            <a:off x="7596336" y="332656"/>
            <a:ext cx="1152128" cy="1735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135" y="2361434"/>
            <a:ext cx="11620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426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8229600" cy="6480720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6400" dirty="0">
                <a:solidFill>
                  <a:prstClr val="black"/>
                </a:solidFill>
              </a:rPr>
              <a:t>v</a:t>
            </a:r>
            <a:r>
              <a:rPr lang="cs-CZ" sz="64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endParaRPr lang="cs-CZ" sz="64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Spyriová, J.: </a:t>
            </a:r>
            <a:r>
              <a:rPr lang="cs-CZ" sz="6400" dirty="0"/>
              <a:t>Heidi, děvčátko z </a:t>
            </a:r>
            <a:r>
              <a:rPr lang="cs-CZ" sz="6400" dirty="0" smtClean="0"/>
              <a:t>hor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Twain, M.: Dobrodružství Toma Sawyera a Huckleberryho Finna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Amicis, E.: Srdce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Gajdar, A.: Čuk a Gek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Kästner, E.: Emil a detektivové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Pleva, J.V.: Malý </a:t>
            </a:r>
            <a:r>
              <a:rPr lang="cs-CZ" sz="6400" dirty="0"/>
              <a:t>B</a:t>
            </a:r>
            <a:r>
              <a:rPr lang="cs-CZ" sz="6400" dirty="0" smtClean="0"/>
              <a:t>obeš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Řezáč, V.: Poplach v Kovářské uličce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Bass, E.: Klapzubova jedenáctka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Poláček, K.: Bylo nás pět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Říha, B.: Stázka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Bezděková, Z.: Říkali mi Leni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Říha, B.: Honzíkova cesta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/>
              <a:t>Ryska, J.: Anička z </a:t>
            </a:r>
            <a:r>
              <a:rPr lang="cs-CZ" sz="6400" dirty="0" smtClean="0"/>
              <a:t>1.A</a:t>
            </a:r>
            <a:endParaRPr lang="cs-CZ" sz="6400" dirty="0"/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Bednář, K.: Děvčátko z Itálie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Šmahelová, H.: Dobrá mysl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/>
              <a:t>Šmahelová, H</a:t>
            </a:r>
            <a:r>
              <a:rPr lang="cs-CZ" sz="6400" dirty="0" smtClean="0"/>
              <a:t>.: Mládí na křídlech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/>
              <a:t>Šmahelová, H</a:t>
            </a:r>
            <a:r>
              <a:rPr lang="cs-CZ" sz="6400" dirty="0" smtClean="0"/>
              <a:t>.: Magda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/>
              <a:t>Šmahelová, H</a:t>
            </a:r>
            <a:r>
              <a:rPr lang="cs-CZ" sz="6400" dirty="0" smtClean="0"/>
              <a:t>.: Velké trápení</a:t>
            </a:r>
            <a:r>
              <a:rPr lang="cs-CZ" sz="8000" dirty="0" smtClean="0"/>
              <a:t/>
            </a:r>
            <a:br>
              <a:rPr lang="cs-CZ" sz="8000" dirty="0" smtClean="0"/>
            </a:b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3160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404664"/>
            <a:ext cx="8229600" cy="6264696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80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Ryska, J.: Martin v ráji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Ryska, J.: Kluk jako jehla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Petiška, E.:  Martínkova čítanka a dvě klubíčka pohádek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/>
              <a:t>Petiška, E.: </a:t>
            </a:r>
            <a:r>
              <a:rPr lang="cs-CZ" sz="6400" dirty="0" smtClean="0"/>
              <a:t> Alenčina čítanka</a:t>
            </a:r>
            <a:endParaRPr lang="cs-CZ" sz="6400" dirty="0"/>
          </a:p>
          <a:p>
            <a:pPr>
              <a:buFont typeface="Wingdings" pitchFamily="2" charset="2"/>
              <a:buChar char="v"/>
            </a:pPr>
            <a:r>
              <a:rPr lang="cs-CZ" sz="6400" dirty="0"/>
              <a:t>Petiška, E.: </a:t>
            </a:r>
            <a:r>
              <a:rPr lang="cs-CZ" sz="6400" dirty="0" smtClean="0"/>
              <a:t> Anička malířka</a:t>
            </a:r>
            <a:endParaRPr lang="cs-CZ" sz="6400" dirty="0"/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Říha, B.: jak jel Vítek do Prahy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Horelová, E.: Kluci, holky a Stodůlky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Zinnerová, M.: Tajemství proutěného košíku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Doskočilová, H.: Posledního kousne pes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Drijverová, M.: Táta nemá smutky rád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Hejná, O.: Petrklíče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Nováková, Z.: Mít svoje vlastní zvířátko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Drijverová, M.: Sísa kyselá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Drijverová, M.: Zajíc a sovy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Březinová, I.: Lentilka pro dědu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>Lingrenová, A.: Děti z Bullerbynu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/>
              <a:t>Lingrenová, A</a:t>
            </a:r>
            <a:r>
              <a:rPr lang="cs-CZ" sz="6400" dirty="0" smtClean="0"/>
              <a:t>.: Pipi </a:t>
            </a:r>
            <a:r>
              <a:rPr lang="cs-CZ" sz="6400" dirty="0"/>
              <a:t>D</a:t>
            </a:r>
            <a:r>
              <a:rPr lang="cs-CZ" sz="6400" dirty="0" smtClean="0"/>
              <a:t>louhá punčocha</a:t>
            </a:r>
            <a:endParaRPr lang="cs-CZ" sz="6400" dirty="0"/>
          </a:p>
          <a:p>
            <a:pPr>
              <a:buFont typeface="Wingdings" pitchFamily="2" charset="2"/>
              <a:buChar char="v"/>
            </a:pPr>
            <a:r>
              <a:rPr lang="cs-CZ" sz="6400" dirty="0"/>
              <a:t>Lingrenová, A</a:t>
            </a:r>
            <a:r>
              <a:rPr lang="cs-CZ" sz="6400" dirty="0" smtClean="0"/>
              <a:t>.: Ronja, dcera loupežníka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/>
              <a:t>Lingrenová, A</a:t>
            </a:r>
            <a:r>
              <a:rPr lang="cs-CZ" sz="6400" dirty="0" smtClean="0"/>
              <a:t>.: Madynda</a:t>
            </a:r>
          </a:p>
          <a:p>
            <a:pPr>
              <a:buFont typeface="Wingdings" pitchFamily="2" charset="2"/>
              <a:buChar char="v"/>
            </a:pP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>[cit. 2013-01-03].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0489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564</Words>
  <Application>Microsoft Office PowerPoint</Application>
  <PresentationFormat>Předvádění na obrazovce (4:3)</PresentationFormat>
  <Paragraphs>169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50</cp:revision>
  <dcterms:created xsi:type="dcterms:W3CDTF">2012-08-20T19:24:43Z</dcterms:created>
  <dcterms:modified xsi:type="dcterms:W3CDTF">2013-06-17T22:09:02Z</dcterms:modified>
</cp:coreProperties>
</file>