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4" r:id="rId2"/>
    <p:sldId id="275" r:id="rId3"/>
    <p:sldId id="256" r:id="rId4"/>
    <p:sldId id="257" r:id="rId5"/>
    <p:sldId id="263" r:id="rId6"/>
    <p:sldId id="271" r:id="rId7"/>
    <p:sldId id="273" r:id="rId8"/>
    <p:sldId id="258" r:id="rId9"/>
    <p:sldId id="259" r:id="rId10"/>
    <p:sldId id="260" r:id="rId11"/>
    <p:sldId id="261" r:id="rId12"/>
    <p:sldId id="272" r:id="rId13"/>
    <p:sldId id="268" r:id="rId14"/>
    <p:sldId id="278" r:id="rId15"/>
    <p:sldId id="276" r:id="rId16"/>
    <p:sldId id="27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862A8"/>
    <a:srgbClr val="E34949"/>
    <a:srgbClr val="3BF192"/>
    <a:srgbClr val="B1E33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4" autoAdjust="0"/>
    <p:restoredTop sz="94660"/>
  </p:normalViewPr>
  <p:slideViewPr>
    <p:cSldViewPr>
      <p:cViewPr varScale="1">
        <p:scale>
          <a:sx n="69" d="100"/>
          <a:sy n="69" d="100"/>
        </p:scale>
        <p:origin x="-138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9A5051-D7C8-44AD-BCAE-B776CC650442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433F8D-C911-4A24-8AF7-A1B546DA6B9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33011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433F8D-C911-4A24-8AF7-A1B546DA6B9A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19803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8000">
              <a:srgbClr val="E34949"/>
            </a:gs>
            <a:gs pos="50000">
              <a:srgbClr val="3BF192"/>
            </a:gs>
            <a:gs pos="85000">
              <a:srgbClr val="D862A8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10.6.2013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hyperlink" Target="http://cs.wikipedia.org/wiki/V%C3%ADde%C5%88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hyperlink" Target="http://cs.wikipedia.org/wiki/Linec" TargetMode="External"/><Relationship Id="rId7" Type="http://schemas.openxmlformats.org/officeDocument/2006/relationships/image" Target="../media/image11.png"/><Relationship Id="rId2" Type="http://schemas.openxmlformats.org/officeDocument/2006/relationships/hyperlink" Target="http://cs.wikipedia.org/wiki/%C5%A0t%C3%BDrsk%C3%BD_Hradec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hyperlink" Target="http://cs.wikipedia.org/wiki/Innsbruck" TargetMode="External"/><Relationship Id="rId4" Type="http://schemas.openxmlformats.org/officeDocument/2006/relationships/hyperlink" Target="http://cs.wikipedia.org/wiki/Salzburg" TargetMode="External"/><Relationship Id="rId9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Grossglocknersk%C3%A1_vysokohorsk%C3%A1_silnice" TargetMode="External"/><Relationship Id="rId2" Type="http://schemas.openxmlformats.org/officeDocument/2006/relationships/hyperlink" Target="http://cs.wikipedia.org/wiki/Zell_am_See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hyperlink" Target="http://cs.wikipedia.org/wiki/Kitzb%C3%BChel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%C3%BDchodn%C3%AD_Alpy" TargetMode="External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Grossglockner" TargetMode="External"/><Relationship Id="rId5" Type="http://schemas.openxmlformats.org/officeDocument/2006/relationships/hyperlink" Target="http://cs.wikipedia.org/wiki/V%C3%ADde%C5%88sk%C3%A1_p%C3%A1nev" TargetMode="External"/><Relationship Id="rId4" Type="http://schemas.openxmlformats.org/officeDocument/2006/relationships/hyperlink" Target="http://cs.wikipedia.org/wiki/%C4%8Cesk%C3%A1_vyso%C4%8Dina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ttersee" TargetMode="External"/><Relationship Id="rId2" Type="http://schemas.openxmlformats.org/officeDocument/2006/relationships/hyperlink" Target="http://cs.wikipedia.org/wiki/Nezidersk%C3%A9_jezero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hyperlink" Target="http://cs.wikipedia.org/wiki/Bodamsk%C3%A9_jezero" TargetMode="External"/><Relationship Id="rId4" Type="http://schemas.openxmlformats.org/officeDocument/2006/relationships/hyperlink" Target="http://cs.wikipedia.org/wiki/Traunsee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R%C3%BDn" TargetMode="External"/><Relationship Id="rId7" Type="http://schemas.openxmlformats.org/officeDocument/2006/relationships/image" Target="../media/image18.png"/><Relationship Id="rId2" Type="http://schemas.openxmlformats.org/officeDocument/2006/relationships/hyperlink" Target="http://cs.wikipedia.org/wiki/Dunaj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Lainsitz" TargetMode="External"/><Relationship Id="rId5" Type="http://schemas.openxmlformats.org/officeDocument/2006/relationships/hyperlink" Target="http://cs.wikipedia.org/wiki/March" TargetMode="External"/><Relationship Id="rId4" Type="http://schemas.openxmlformats.org/officeDocument/2006/relationships/hyperlink" Target="http://cs.wikipedia.org/wiki/Thaya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hyperlink" Target="http://cs.wikipedia.org/wiki/Joseph_Haydn" TargetMode="External"/><Relationship Id="rId7" Type="http://schemas.openxmlformats.org/officeDocument/2006/relationships/hyperlink" Target="http://cs.wikipedia.org/wiki/Herbert_von_Karajan" TargetMode="External"/><Relationship Id="rId2" Type="http://schemas.openxmlformats.org/officeDocument/2006/relationships/hyperlink" Target="http://cs.wikipedia.org/wiki/Wolfgang_Amadeus_Mozar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Johann_Strauss_mlad%C5%A1%C3%AD" TargetMode="External"/><Relationship Id="rId5" Type="http://schemas.openxmlformats.org/officeDocument/2006/relationships/hyperlink" Target="http://cs.wikipedia.org/wiki/Johann_Strauss_star%C5%A1%C3%AD" TargetMode="External"/><Relationship Id="rId4" Type="http://schemas.openxmlformats.org/officeDocument/2006/relationships/hyperlink" Target="http://cs.wikipedia.org/wiki/Franz_Schubert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Gustav_Klimt" TargetMode="External"/><Relationship Id="rId7" Type="http://schemas.openxmlformats.org/officeDocument/2006/relationships/image" Target="../media/image21.png"/><Relationship Id="rId2" Type="http://schemas.openxmlformats.org/officeDocument/2006/relationships/hyperlink" Target="http://cs.wikipedia.org/wiki/Secese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hyperlink" Target="http://cs.wikipedia.org/wiki/Egon_Schiele" TargetMode="External"/><Relationship Id="rId4" Type="http://schemas.openxmlformats.org/officeDocument/2006/relationships/hyperlink" Target="http://cs.wikipedia.org/wiki/Oskar_Kokoschka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1665689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VY_32_INOVACE_12_PUTOVÁNÍ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PO EVROPĚ</a:t>
                      </a: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_RAKOUSKO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5882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1397585"/>
              </p:ext>
            </p:extLst>
          </p:nvPr>
        </p:nvGraphicFramePr>
        <p:xfrm>
          <a:off x="1431335" y="1844824"/>
          <a:ext cx="6281329" cy="4440774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36262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určena pro žáky 5. ročníku a slouží k doplnění učiva o Evropě.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OČEKÁVANÝ VÝSTUP:</a:t>
                      </a:r>
                      <a:endParaRPr lang="cs-CZ" sz="8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Určí polohu státu v Evropě a uvede některé zajímavosti.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Vídeň, Štýrský Hradec, Linec, Salzburg, Innsbruck, Alpy, Neziderské jezero, Dunaj, Rýn, V .A. Mozart, G.Klimt.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10216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246" y="3575058"/>
            <a:ext cx="3050379" cy="2032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7762" y="1029610"/>
            <a:ext cx="4788024" cy="51426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99592" y="2276872"/>
            <a:ext cx="306607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 smtClean="0"/>
              <a:t>RAKOUSKO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14405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46805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Rakousko,</a:t>
            </a:r>
            <a:r>
              <a:rPr lang="cs-CZ" dirty="0" smtClean="0"/>
              <a:t> oficiální </a:t>
            </a:r>
            <a:r>
              <a:rPr lang="cs-CZ" dirty="0"/>
              <a:t>název zní </a:t>
            </a:r>
            <a:r>
              <a:rPr lang="cs-CZ" b="1" dirty="0"/>
              <a:t>Republika Rakousko</a:t>
            </a:r>
            <a:r>
              <a:rPr lang="cs-CZ" dirty="0"/>
              <a:t>, </a:t>
            </a:r>
            <a:r>
              <a:rPr lang="cs-CZ" dirty="0" smtClean="0"/>
              <a:t>je </a:t>
            </a:r>
            <a:r>
              <a:rPr lang="cs-CZ" dirty="0"/>
              <a:t>vnitrozemská federativní republika ležící ve střední Evropě.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Hraničí </a:t>
            </a:r>
            <a:r>
              <a:rPr lang="cs-CZ" dirty="0"/>
              <a:t>s Lichtenštejnskem a Švýcarskem na západě, s Itálií a Slovinskem na jihu, s Maďarskem a Slovenskem na východě a s Českem a Německem na severu.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81322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Hlavním a největším městem Rakouska </a:t>
            </a:r>
            <a:r>
              <a:rPr lang="cs-CZ" dirty="0"/>
              <a:t>je </a:t>
            </a:r>
            <a:r>
              <a:rPr lang="cs-CZ" dirty="0">
                <a:hlinkClick r:id="rId2" tooltip="Vídeň"/>
              </a:rPr>
              <a:t>Vídeň </a:t>
            </a:r>
            <a:r>
              <a:rPr lang="cs-CZ" dirty="0" smtClean="0"/>
              <a:t>s </a:t>
            </a:r>
            <a:r>
              <a:rPr lang="cs-CZ" dirty="0"/>
              <a:t>počtem obyvatel 2 067 652 (stav k roku 2005).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0259" y="1516124"/>
            <a:ext cx="2547128" cy="1888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81851"/>
            <a:ext cx="2826568" cy="2775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291" y="4370690"/>
            <a:ext cx="3035829" cy="22768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7735" y="4081176"/>
            <a:ext cx="3800529" cy="25463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2520" y="2116942"/>
            <a:ext cx="2497983" cy="1870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97069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6780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Další velká města jsou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>
                <a:hlinkClick r:id="rId2" tooltip="Štýrský Hradec"/>
              </a:rPr>
              <a:t>Štýrský </a:t>
            </a:r>
            <a:r>
              <a:rPr lang="cs-CZ" dirty="0" smtClean="0">
                <a:hlinkClick r:id="rId2" tooltip="Štýrský Hradec"/>
              </a:rPr>
              <a:t>Hradec</a:t>
            </a:r>
            <a:r>
              <a:rPr lang="cs-CZ" dirty="0" smtClean="0"/>
              <a:t>                </a:t>
            </a:r>
            <a:r>
              <a:rPr lang="cs-CZ" dirty="0" smtClean="0">
                <a:hlinkClick r:id="rId3" tooltip="Linec"/>
              </a:rPr>
              <a:t>Linec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>
              <a:hlinkClick r:id="rId4" tooltip="Salzburg"/>
            </a:endParaRPr>
          </a:p>
          <a:p>
            <a:pPr marL="0" indent="0">
              <a:buNone/>
            </a:pPr>
            <a:endParaRPr lang="cs-CZ" dirty="0" smtClean="0">
              <a:hlinkClick r:id="rId4" tooltip="Salzburg"/>
            </a:endParaRPr>
          </a:p>
          <a:p>
            <a:pPr marL="0" indent="0">
              <a:buNone/>
            </a:pPr>
            <a:endParaRPr lang="cs-CZ" dirty="0">
              <a:hlinkClick r:id="rId4" tooltip="Salzburg"/>
            </a:endParaRPr>
          </a:p>
          <a:p>
            <a:pPr marL="0" indent="0">
              <a:buNone/>
            </a:pPr>
            <a:endParaRPr lang="cs-CZ" dirty="0" smtClean="0">
              <a:hlinkClick r:id="rId4" tooltip="Salzburg"/>
            </a:endParaRPr>
          </a:p>
          <a:p>
            <a:pPr marL="0" indent="0">
              <a:buNone/>
            </a:pPr>
            <a:r>
              <a:rPr lang="cs-CZ" dirty="0" smtClean="0">
                <a:hlinkClick r:id="rId4" tooltip="Salzburg"/>
              </a:rPr>
              <a:t>Salzburg</a:t>
            </a:r>
            <a:r>
              <a:rPr lang="cs-CZ" dirty="0" smtClean="0"/>
              <a:t>                  </a:t>
            </a:r>
            <a:r>
              <a:rPr lang="cs-CZ" dirty="0" smtClean="0">
                <a:hlinkClick r:id="rId5" tooltip="Innsbruck"/>
              </a:rPr>
              <a:t>Innsbruck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968" y="1628800"/>
            <a:ext cx="3810000" cy="212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60648"/>
            <a:ext cx="2719189" cy="36255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655" y="4941168"/>
            <a:ext cx="4416797" cy="10724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2002" y="4177886"/>
            <a:ext cx="3389728" cy="2393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7190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Oblíbenými turistickými cíli jsou Vídeň, Salzburg a Innsbruck, a také </a:t>
            </a:r>
            <a:r>
              <a:rPr lang="cs-CZ" dirty="0">
                <a:hlinkClick r:id="rId2" tooltip="Zell am See"/>
              </a:rPr>
              <a:t>Zell am See</a:t>
            </a:r>
            <a:r>
              <a:rPr lang="cs-CZ" dirty="0"/>
              <a:t>, </a:t>
            </a:r>
            <a:r>
              <a:rPr lang="cs-CZ" b="1" dirty="0">
                <a:hlinkClick r:id="rId3" tooltip="Grossglocknerská vysokohorská silnice"/>
              </a:rPr>
              <a:t>Grossglocknerská vysokohorská silnice</a:t>
            </a:r>
            <a:r>
              <a:rPr lang="cs-CZ" b="1" dirty="0"/>
              <a:t> </a:t>
            </a:r>
            <a:r>
              <a:rPr lang="cs-CZ" dirty="0"/>
              <a:t>a </a:t>
            </a:r>
            <a:r>
              <a:rPr lang="cs-CZ" b="1" dirty="0">
                <a:hlinkClick r:id="rId4" tooltip="Kitzbühel"/>
              </a:rPr>
              <a:t>Kitzbühel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341" y="3274787"/>
            <a:ext cx="3869362" cy="26069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0596" y="2564904"/>
            <a:ext cx="4077437" cy="306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54313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507288" cy="65527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Přibližně 60 % země je hornaté </a:t>
            </a:r>
            <a:r>
              <a:rPr lang="cs-CZ" dirty="0" smtClean="0"/>
              <a:t>povahy, největší plochu tvoří  </a:t>
            </a:r>
            <a:r>
              <a:rPr lang="cs-CZ" dirty="0" smtClean="0">
                <a:hlinkClick r:id="rId3"/>
              </a:rPr>
              <a:t>Východní Alpy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 smtClean="0"/>
              <a:t>Severně </a:t>
            </a:r>
            <a:r>
              <a:rPr lang="cs-CZ" dirty="0"/>
              <a:t>od Dunaje, leží část starého pohoří </a:t>
            </a:r>
            <a:r>
              <a:rPr lang="cs-CZ" dirty="0">
                <a:hlinkClick r:id="rId4" tooltip="Česká vysočina"/>
              </a:rPr>
              <a:t>Českého </a:t>
            </a:r>
            <a:r>
              <a:rPr lang="cs-CZ" dirty="0" smtClean="0">
                <a:hlinkClick r:id="rId4" tooltip="Česká vysočina"/>
              </a:rPr>
              <a:t>masivu</a:t>
            </a:r>
            <a:r>
              <a:rPr lang="cs-CZ" dirty="0" smtClean="0"/>
              <a:t> (Rakouská žulová plošina). </a:t>
            </a:r>
          </a:p>
          <a:p>
            <a:pPr marL="0" indent="0">
              <a:buNone/>
            </a:pPr>
            <a:r>
              <a:rPr lang="cs-CZ" dirty="0" smtClean="0"/>
              <a:t>Velké </a:t>
            </a:r>
            <a:r>
              <a:rPr lang="cs-CZ" dirty="0"/>
              <a:t>nížiny leží na východě podél Dunaje </a:t>
            </a:r>
            <a:r>
              <a:rPr lang="cs-CZ" dirty="0" smtClean="0"/>
              <a:t>               (především </a:t>
            </a:r>
            <a:r>
              <a:rPr lang="cs-CZ" dirty="0" smtClean="0">
                <a:hlinkClick r:id="rId5" tooltip="Vídeňská pánev"/>
              </a:rPr>
              <a:t>Vídeňská pánev</a:t>
            </a:r>
            <a:r>
              <a:rPr lang="cs-CZ" dirty="0" smtClean="0"/>
              <a:t>).</a:t>
            </a:r>
          </a:p>
          <a:p>
            <a:pPr marL="0" indent="0">
              <a:buNone/>
            </a:pPr>
            <a:r>
              <a:rPr lang="cs-CZ" dirty="0" smtClean="0"/>
              <a:t>Nejvýše </a:t>
            </a:r>
            <a:r>
              <a:rPr lang="cs-CZ" dirty="0"/>
              <a:t>položeným místem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je </a:t>
            </a:r>
            <a:r>
              <a:rPr lang="cs-CZ" dirty="0"/>
              <a:t>vrchol </a:t>
            </a:r>
            <a:r>
              <a:rPr lang="cs-CZ" dirty="0" smtClean="0">
                <a:hlinkClick r:id="rId6" tooltip="Grossglockner"/>
              </a:rPr>
              <a:t>Grossglockner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/>
              <a:t>(3798 m n.m</a:t>
            </a:r>
            <a:r>
              <a:rPr lang="cs-CZ" dirty="0" smtClean="0"/>
              <a:t>.).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79" y="3889565"/>
            <a:ext cx="3556039" cy="2369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5573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229600" cy="579350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Největší jezero Rakouska je </a:t>
            </a:r>
            <a:r>
              <a:rPr lang="cs-CZ" dirty="0">
                <a:hlinkClick r:id="rId2" tooltip="Neziderské jezero"/>
              </a:rPr>
              <a:t>Neziderské </a:t>
            </a:r>
            <a:r>
              <a:rPr lang="cs-CZ" dirty="0" smtClean="0">
                <a:hlinkClick r:id="rId2" tooltip="Neziderské jezero"/>
              </a:rPr>
              <a:t>jezero</a:t>
            </a:r>
            <a:r>
              <a:rPr lang="cs-CZ" dirty="0" smtClean="0"/>
              <a:t>, </a:t>
            </a:r>
            <a:r>
              <a:rPr lang="cs-CZ" dirty="0"/>
              <a:t>ke kterému náleží 77 % svojí celkové rozlohy 315 km² (zbytek jezera je součástí Maďarska). Za ním následuje </a:t>
            </a:r>
            <a:r>
              <a:rPr lang="cs-CZ" dirty="0">
                <a:hlinkClick r:id="rId3" tooltip="Attersee"/>
              </a:rPr>
              <a:t>Attersee</a:t>
            </a:r>
            <a:r>
              <a:rPr lang="cs-CZ" dirty="0"/>
              <a:t> s 46 km² a </a:t>
            </a:r>
            <a:r>
              <a:rPr lang="cs-CZ" b="1" dirty="0">
                <a:hlinkClick r:id="rId4" tooltip="Traunsee"/>
              </a:rPr>
              <a:t>Traunsee</a:t>
            </a:r>
            <a:r>
              <a:rPr lang="cs-CZ" dirty="0"/>
              <a:t> s 24 </a:t>
            </a:r>
            <a:r>
              <a:rPr lang="cs-CZ" dirty="0" smtClean="0"/>
              <a:t>km². </a:t>
            </a:r>
          </a:p>
          <a:p>
            <a:pPr marL="0" indent="0">
              <a:buNone/>
            </a:pPr>
            <a:r>
              <a:rPr lang="cs-CZ" dirty="0" smtClean="0"/>
              <a:t>Velké </a:t>
            </a:r>
            <a:r>
              <a:rPr lang="cs-CZ" dirty="0"/>
              <a:t>je také </a:t>
            </a:r>
            <a:r>
              <a:rPr lang="cs-CZ" dirty="0">
                <a:hlinkClick r:id="rId5" tooltip="Bodamské jezero"/>
              </a:rPr>
              <a:t>Bodamské jezero</a:t>
            </a:r>
            <a:r>
              <a:rPr lang="cs-CZ" dirty="0"/>
              <a:t> o rozloze 536 km², k Rakousku však náleží pouze malá </a:t>
            </a:r>
            <a:r>
              <a:rPr lang="cs-CZ" dirty="0" smtClean="0"/>
              <a:t>část, </a:t>
            </a:r>
            <a:r>
              <a:rPr lang="cs-CZ" dirty="0"/>
              <a:t>jezero totiž leží na hranicích s Německem </a:t>
            </a:r>
            <a:r>
              <a:rPr lang="cs-CZ" dirty="0" smtClean="0"/>
              <a:t>a </a:t>
            </a:r>
            <a:r>
              <a:rPr lang="cs-CZ" dirty="0"/>
              <a:t>Švýcarskem. Hranice však nejsou </a:t>
            </a:r>
            <a:r>
              <a:rPr lang="cs-CZ" dirty="0" smtClean="0"/>
              <a:t>na</a:t>
            </a:r>
          </a:p>
          <a:p>
            <a:pPr marL="0" indent="0">
              <a:buNone/>
            </a:pPr>
            <a:r>
              <a:rPr lang="cs-CZ" dirty="0" smtClean="0"/>
              <a:t>ploše </a:t>
            </a:r>
            <a:r>
              <a:rPr lang="cs-CZ" dirty="0"/>
              <a:t>jezera přesně dodržovány.</a:t>
            </a:r>
          </a:p>
          <a:p>
            <a:pPr marL="0" indent="0">
              <a:buNone/>
            </a:pPr>
            <a:r>
              <a:rPr lang="cs-CZ" dirty="0"/>
              <a:t>Jezera mají vedle hor velký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význam </a:t>
            </a:r>
            <a:r>
              <a:rPr lang="cs-CZ" dirty="0"/>
              <a:t>také v cestovním </a:t>
            </a:r>
            <a:r>
              <a:rPr lang="cs-CZ" dirty="0" smtClean="0"/>
              <a:t>ruchu.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581127"/>
            <a:ext cx="2873896" cy="21051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29283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52534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Největší část </a:t>
            </a:r>
            <a:r>
              <a:rPr lang="cs-CZ" dirty="0"/>
              <a:t>Rakouska </a:t>
            </a:r>
            <a:r>
              <a:rPr lang="cs-CZ" dirty="0" smtClean="0"/>
              <a:t>je </a:t>
            </a:r>
            <a:r>
              <a:rPr lang="cs-CZ" dirty="0"/>
              <a:t>odvodňována</a:t>
            </a:r>
            <a:r>
              <a:rPr lang="cs-CZ" b="1" dirty="0"/>
              <a:t> </a:t>
            </a:r>
            <a:r>
              <a:rPr lang="cs-CZ" b="1" dirty="0">
                <a:hlinkClick r:id="rId2" tooltip="Dunaj"/>
              </a:rPr>
              <a:t>Dunajem</a:t>
            </a:r>
            <a:r>
              <a:rPr lang="cs-CZ" b="1" dirty="0"/>
              <a:t> </a:t>
            </a:r>
            <a:r>
              <a:rPr lang="cs-CZ" dirty="0"/>
              <a:t>do Černého </a:t>
            </a:r>
            <a:r>
              <a:rPr lang="cs-CZ" dirty="0" smtClean="0"/>
              <a:t>moře</a:t>
            </a:r>
            <a:r>
              <a:rPr lang="cs-CZ" dirty="0"/>
              <a:t>.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Pouze </a:t>
            </a:r>
            <a:r>
              <a:rPr lang="cs-CZ" dirty="0"/>
              <a:t>malé oblasti jsou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odvodněny </a:t>
            </a:r>
            <a:r>
              <a:rPr lang="cs-CZ" dirty="0">
                <a:hlinkClick r:id="rId3" tooltip="Rýn"/>
              </a:rPr>
              <a:t>Rýnem</a:t>
            </a:r>
            <a:r>
              <a:rPr lang="cs-CZ" dirty="0"/>
              <a:t> </a:t>
            </a:r>
            <a:r>
              <a:rPr lang="cs-CZ" dirty="0" smtClean="0"/>
              <a:t>do </a:t>
            </a:r>
          </a:p>
          <a:p>
            <a:pPr marL="0" indent="0">
              <a:buNone/>
            </a:pPr>
            <a:r>
              <a:rPr lang="cs-CZ" dirty="0" smtClean="0"/>
              <a:t>Severního </a:t>
            </a:r>
            <a:r>
              <a:rPr lang="cs-CZ" dirty="0"/>
              <a:t>moře.</a:t>
            </a:r>
          </a:p>
          <a:p>
            <a:pPr marL="0" indent="0">
              <a:buNone/>
            </a:pPr>
            <a:r>
              <a:rPr lang="cs-CZ" dirty="0" smtClean="0">
                <a:hlinkClick r:id="rId4" tooltip="Thaya"/>
              </a:rPr>
              <a:t>Thaya</a:t>
            </a:r>
            <a:r>
              <a:rPr lang="cs-CZ" dirty="0" smtClean="0"/>
              <a:t> </a:t>
            </a:r>
            <a:r>
              <a:rPr lang="cs-CZ" dirty="0"/>
              <a:t>(Dyje) a </a:t>
            </a:r>
            <a:r>
              <a:rPr lang="cs-CZ" dirty="0">
                <a:hlinkClick r:id="rId5" tooltip="March"/>
              </a:rPr>
              <a:t>March</a:t>
            </a:r>
            <a:r>
              <a:rPr lang="cs-CZ" dirty="0"/>
              <a:t> (Morava) na východních hranicích, odvodňují oblasti </a:t>
            </a:r>
            <a:r>
              <a:rPr lang="cs-CZ" dirty="0" smtClean="0"/>
              <a:t>položené </a:t>
            </a:r>
            <a:r>
              <a:rPr lang="cs-CZ" dirty="0"/>
              <a:t>severně od Dunaje.</a:t>
            </a:r>
          </a:p>
          <a:p>
            <a:pPr marL="0" indent="0">
              <a:buNone/>
            </a:pPr>
            <a:r>
              <a:rPr lang="cs-CZ" dirty="0" smtClean="0"/>
              <a:t>Řeka </a:t>
            </a:r>
            <a:r>
              <a:rPr lang="cs-CZ" dirty="0">
                <a:hlinkClick r:id="rId6" tooltip="Lainsitz"/>
              </a:rPr>
              <a:t>Lainsitz</a:t>
            </a:r>
            <a:r>
              <a:rPr lang="cs-CZ" dirty="0"/>
              <a:t> (později česká řeka Lužnice) není sice v Rakousku důležitá z hlediska své velikosti, je však jedinou rakouskou řekou, která se v Česku vlévá do Vltavy a její vody tak končí v Severním moři.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6214" y="766694"/>
            <a:ext cx="2877666" cy="2158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85679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507288" cy="61206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/>
              <a:t>Rakouské klima je označováno za smíšení </a:t>
            </a:r>
            <a:r>
              <a:rPr lang="cs-CZ" b="1" dirty="0"/>
              <a:t>oceánského a kontinentálního </a:t>
            </a:r>
            <a:r>
              <a:rPr lang="cs-CZ" b="1" dirty="0" smtClean="0"/>
              <a:t>klimatu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ýchodní Rakousko je </a:t>
            </a:r>
            <a:r>
              <a:rPr lang="cs-CZ" dirty="0"/>
              <a:t>známé mrazivými zimami a horkými léty s celoročně nízkými srážkami.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 západě </a:t>
            </a:r>
            <a:r>
              <a:rPr lang="cs-CZ" dirty="0"/>
              <a:t>země </a:t>
            </a:r>
            <a:r>
              <a:rPr lang="cs-CZ" dirty="0" smtClean="0"/>
              <a:t>jsou </a:t>
            </a:r>
            <a:r>
              <a:rPr lang="cs-CZ" dirty="0"/>
              <a:t>zimy většinou mírnější a léta spíše teplá. Leží zde také oblasti bohaté na srážky.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alší </a:t>
            </a:r>
            <a:r>
              <a:rPr lang="cs-CZ" dirty="0"/>
              <a:t>klimatická </a:t>
            </a:r>
            <a:r>
              <a:rPr lang="cs-CZ" dirty="0" smtClean="0"/>
              <a:t>zóna je </a:t>
            </a:r>
            <a:r>
              <a:rPr lang="cs-CZ" b="1" dirty="0" smtClean="0"/>
              <a:t>alpínské </a:t>
            </a:r>
            <a:r>
              <a:rPr lang="cs-CZ" b="1" dirty="0"/>
              <a:t>klima</a:t>
            </a:r>
            <a:r>
              <a:rPr lang="cs-CZ" dirty="0"/>
              <a:t>, </a:t>
            </a:r>
            <a:r>
              <a:rPr lang="cs-CZ" dirty="0" smtClean="0"/>
              <a:t>způsobuje      v </a:t>
            </a:r>
            <a:r>
              <a:rPr lang="cs-CZ" dirty="0"/>
              <a:t>horách silnější </a:t>
            </a:r>
            <a:r>
              <a:rPr lang="cs-CZ" dirty="0" smtClean="0"/>
              <a:t>zimu. </a:t>
            </a:r>
          </a:p>
          <a:p>
            <a:pPr marL="0" indent="0">
              <a:buNone/>
            </a:pPr>
            <a:r>
              <a:rPr lang="cs-CZ" dirty="0" smtClean="0"/>
              <a:t>Další </a:t>
            </a:r>
            <a:r>
              <a:rPr lang="cs-CZ" dirty="0"/>
              <a:t>zajímavostí jsou občasné severní a jižní řeky, které jsou na jedné straně </a:t>
            </a:r>
            <a:r>
              <a:rPr lang="cs-CZ" b="1" dirty="0"/>
              <a:t>polárně ledové </a:t>
            </a:r>
            <a:r>
              <a:rPr lang="cs-CZ" dirty="0"/>
              <a:t>a na straně druhé </a:t>
            </a:r>
            <a:r>
              <a:rPr lang="cs-CZ" dirty="0" smtClean="0"/>
              <a:t>někdy </a:t>
            </a:r>
            <a:r>
              <a:rPr lang="cs-CZ" dirty="0"/>
              <a:t>přinášejí </a:t>
            </a:r>
            <a:r>
              <a:rPr lang="cs-CZ" b="1" dirty="0"/>
              <a:t>saharský písek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2588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1" y="476672"/>
            <a:ext cx="6419056" cy="60258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Až do dnešních dnů si v kulturním dění Rakouska udržela výsadní místo klasická hudba. Rakousko se může ohlížet zpět do historie na hudební velikány světového významu. K nejznámějším skladatelům </a:t>
            </a:r>
            <a:r>
              <a:rPr lang="cs-CZ" dirty="0" smtClean="0"/>
              <a:t>se </a:t>
            </a:r>
            <a:r>
              <a:rPr lang="cs-CZ" dirty="0"/>
              <a:t>mimo jiné řadí </a:t>
            </a:r>
            <a:r>
              <a:rPr lang="cs-CZ" b="1" dirty="0">
                <a:hlinkClick r:id="rId2" tooltip="Wolfgang Amadeus Mozart"/>
              </a:rPr>
              <a:t>Wolfgang Amadeus Mozart</a:t>
            </a:r>
            <a:r>
              <a:rPr lang="cs-CZ" dirty="0"/>
              <a:t>, </a:t>
            </a:r>
            <a:r>
              <a:rPr lang="cs-CZ" dirty="0">
                <a:hlinkClick r:id="rId3" tooltip="Joseph Haydn"/>
              </a:rPr>
              <a:t>Joseph Haydn</a:t>
            </a:r>
            <a:r>
              <a:rPr lang="cs-CZ" dirty="0"/>
              <a:t>, </a:t>
            </a:r>
            <a:r>
              <a:rPr lang="cs-CZ" dirty="0">
                <a:hlinkClick r:id="rId4" tooltip="Franz Schubert"/>
              </a:rPr>
              <a:t>Franz Schubert</a:t>
            </a:r>
            <a:r>
              <a:rPr lang="cs-CZ" dirty="0"/>
              <a:t>, </a:t>
            </a:r>
            <a:r>
              <a:rPr lang="cs-CZ" dirty="0" smtClean="0">
                <a:hlinkClick r:id="rId5" tooltip="Johann Strauss starší"/>
              </a:rPr>
              <a:t>Johann </a:t>
            </a:r>
            <a:r>
              <a:rPr lang="cs-CZ" dirty="0">
                <a:hlinkClick r:id="rId5" tooltip="Johann Strauss starší"/>
              </a:rPr>
              <a:t>Strauss starší</a:t>
            </a:r>
            <a:r>
              <a:rPr lang="cs-CZ" dirty="0"/>
              <a:t>, </a:t>
            </a:r>
            <a:r>
              <a:rPr lang="cs-CZ" dirty="0" smtClean="0"/>
              <a:t>a </a:t>
            </a:r>
            <a:r>
              <a:rPr lang="cs-CZ" dirty="0">
                <a:hlinkClick r:id="rId6" tooltip="Johann Strauss mladší"/>
              </a:rPr>
              <a:t>Johann Strauss </a:t>
            </a:r>
            <a:r>
              <a:rPr lang="cs-CZ" dirty="0" smtClean="0">
                <a:hlinkClick r:id="rId6" tooltip="Johann Strauss mladší"/>
              </a:rPr>
              <a:t>mladší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 smtClean="0"/>
              <a:t>Tuto </a:t>
            </a:r>
            <a:r>
              <a:rPr lang="cs-CZ" dirty="0"/>
              <a:t>tradici klasické hudby následovalo také mnoho známých dirigentů, jako </a:t>
            </a:r>
            <a:r>
              <a:rPr lang="cs-CZ" dirty="0" smtClean="0">
                <a:hlinkClick r:id="rId7" tooltip="Herbert von Karajan"/>
              </a:rPr>
              <a:t>Herbert </a:t>
            </a:r>
            <a:r>
              <a:rPr lang="cs-CZ" dirty="0">
                <a:hlinkClick r:id="rId7" tooltip="Herbert von Karajan"/>
              </a:rPr>
              <a:t>von </a:t>
            </a:r>
            <a:r>
              <a:rPr lang="cs-CZ" dirty="0" smtClean="0">
                <a:hlinkClick r:id="rId7" tooltip="Herbert von Karajan"/>
              </a:rPr>
              <a:t>Karajan</a:t>
            </a:r>
            <a:r>
              <a:rPr lang="cs-CZ" dirty="0"/>
              <a:t>.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80" y="1899142"/>
            <a:ext cx="2308123" cy="33942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50016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0954" y="1159877"/>
            <a:ext cx="41148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Zřejmě </a:t>
            </a:r>
            <a:r>
              <a:rPr lang="cs-CZ" dirty="0"/>
              <a:t>nejslavnější období rakouského malířství zažila Vídeň okolo roku 1900, kdy byla Vídeň centrem </a:t>
            </a:r>
            <a:r>
              <a:rPr lang="cs-CZ" dirty="0">
                <a:hlinkClick r:id="rId2" tooltip="Secese"/>
              </a:rPr>
              <a:t>secese</a:t>
            </a:r>
            <a:r>
              <a:rPr lang="cs-CZ" dirty="0"/>
              <a:t>; tehdy zde působili mj. malíři </a:t>
            </a:r>
            <a:r>
              <a:rPr lang="cs-CZ" b="1" dirty="0">
                <a:hlinkClick r:id="rId3" tooltip="Gustav Klimt"/>
              </a:rPr>
              <a:t>Gustav Klimt</a:t>
            </a:r>
            <a:r>
              <a:rPr lang="cs-CZ" dirty="0"/>
              <a:t>, </a:t>
            </a:r>
            <a:r>
              <a:rPr lang="cs-CZ" dirty="0">
                <a:hlinkClick r:id="rId4" tooltip="Oskar Kokoschka"/>
              </a:rPr>
              <a:t>Oskar Kokoschka</a:t>
            </a:r>
            <a:r>
              <a:rPr lang="cs-CZ" dirty="0"/>
              <a:t> a </a:t>
            </a:r>
            <a:r>
              <a:rPr lang="cs-CZ" b="1" dirty="0">
                <a:hlinkClick r:id="rId5" tooltip="Egon Schiele"/>
              </a:rPr>
              <a:t>Egon Schiele</a:t>
            </a:r>
            <a:r>
              <a:rPr lang="cs-CZ" dirty="0"/>
              <a:t>.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32656"/>
            <a:ext cx="3384376" cy="33900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604" y="3966600"/>
            <a:ext cx="3384376" cy="2637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96507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178696" cy="562074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PRAVDA x LEŽ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2432"/>
            <a:ext cx="8229600" cy="5123731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Rakousko má 6 sousedů.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Hlavním městem je Vídeň.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Leží na řece Rýn.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Většina Rakouska je hornatá.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Největší plochu zaujímají Alpy.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Největší jezero je Bodamské.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 Rakousku pramení Dyje a </a:t>
            </a:r>
            <a:r>
              <a:rPr lang="cs-CZ" dirty="0"/>
              <a:t>M</a:t>
            </a:r>
            <a:r>
              <a:rPr lang="cs-CZ" dirty="0" smtClean="0"/>
              <a:t>orava.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Gustav Klimt je známý malíř.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083099" y="910355"/>
            <a:ext cx="648072" cy="626368"/>
          </a:xfrm>
          <a:prstGeom prst="rect">
            <a:avLst/>
          </a:prstGeom>
          <a:solidFill>
            <a:srgbClr val="E34949"/>
          </a:solidFill>
          <a:ln>
            <a:solidFill>
              <a:srgbClr val="D862A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L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259933" y="1468016"/>
            <a:ext cx="648072" cy="626368"/>
          </a:xfrm>
          <a:prstGeom prst="rect">
            <a:avLst/>
          </a:prstGeom>
          <a:solidFill>
            <a:srgbClr val="E34949"/>
          </a:solidFill>
          <a:ln>
            <a:solidFill>
              <a:srgbClr val="D862A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P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083099" y="2188243"/>
            <a:ext cx="648072" cy="626368"/>
          </a:xfrm>
          <a:prstGeom prst="rect">
            <a:avLst/>
          </a:prstGeom>
          <a:solidFill>
            <a:srgbClr val="E34949"/>
          </a:solidFill>
          <a:ln>
            <a:solidFill>
              <a:srgbClr val="D862A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L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259933" y="2636912"/>
            <a:ext cx="648072" cy="626368"/>
          </a:xfrm>
          <a:prstGeom prst="rect">
            <a:avLst/>
          </a:prstGeom>
          <a:solidFill>
            <a:srgbClr val="E34949"/>
          </a:solidFill>
          <a:ln>
            <a:solidFill>
              <a:srgbClr val="D862A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P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259933" y="3366476"/>
            <a:ext cx="648072" cy="626368"/>
          </a:xfrm>
          <a:prstGeom prst="rect">
            <a:avLst/>
          </a:prstGeom>
          <a:solidFill>
            <a:srgbClr val="E34949"/>
          </a:solidFill>
          <a:ln>
            <a:solidFill>
              <a:srgbClr val="D862A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P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083099" y="3922796"/>
            <a:ext cx="648072" cy="626368"/>
          </a:xfrm>
          <a:prstGeom prst="rect">
            <a:avLst/>
          </a:prstGeom>
          <a:solidFill>
            <a:srgbClr val="E34949"/>
          </a:solidFill>
          <a:ln>
            <a:solidFill>
              <a:srgbClr val="D862A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L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229283" y="4437112"/>
            <a:ext cx="648072" cy="626368"/>
          </a:xfrm>
          <a:prstGeom prst="rect">
            <a:avLst/>
          </a:prstGeom>
          <a:solidFill>
            <a:srgbClr val="E34949"/>
          </a:solidFill>
          <a:ln>
            <a:solidFill>
              <a:srgbClr val="D862A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P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229283" y="5215880"/>
            <a:ext cx="648072" cy="626368"/>
          </a:xfrm>
          <a:prstGeom prst="rect">
            <a:avLst/>
          </a:prstGeom>
          <a:solidFill>
            <a:srgbClr val="E34949"/>
          </a:solidFill>
          <a:ln>
            <a:solidFill>
              <a:srgbClr val="D862A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P</a:t>
            </a:r>
            <a:endParaRPr lang="cs-CZ" sz="4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136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352928" cy="566124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</a:t>
            </a:r>
            <a:r>
              <a:rPr lang="cs-CZ" sz="1800" dirty="0" smtClean="0"/>
              <a:t>cs.wikipedia.org/wiki/Soubor:Flag_of_Austria.svg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http://commons.wikimedia.org/wiki/File:Au-map-cs.png?uselang=cs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http://cs.wikipedia.org/wiki/Rakousko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http://commons.wikimedia.org/wiki/File:St._Stephen%27s_Cathedral,_Vienna.jpg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http://commons.wikimedia.org/wiki/File:Palacio_de_sch%C3%B6nbrunn_01.jpg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http://commons.wikimedia.org/wiki/File:Gloriette_Sch%C3%B6nbrunn_July_2006.jpg?uselang=cs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http://commons.wikimedia.org/wiki/File:Hofburg_Reverse.JPG?uselang=cs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http://commons.wikimedia.org/wiki/File:Prater_Turm_Riesenrad_Wien_Vienna.jpg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http://commons.wikimedia.org/wiki/File:Graz_-_Blick_nach_Osten_vom_Schlo%C3%9Fberg_(Blaue_Stunde).jpg?uselang=cs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http://commons.wikimedia.org/wiki/File:NeuerDom.vomWissensturmaus.Linz.E.JPG?uselang=cs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http://commons.wikimedia.org/wiki/File:Salzburg-Austria-Night-2005.jpg?uselang=cs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http://commons.wikimedia.org/wiki/File:Blick_vom_Rennweg_auf_H%C3%B6tting_im_Morgenlicht.jpg?uselang=cs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3646105" y="3253729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030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63093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</a:t>
            </a:r>
            <a:r>
              <a:rPr lang="cs-CZ" sz="1800" dirty="0" smtClean="0"/>
              <a:t>commons.wikimedia.org/wiki/File:Glockner-Hochalpenstra%C3%9Fe-1968_07.jpg?uselang=cs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http://cs.wikipedia.org/wiki/Soubor:InnenstadtKitzb%C3%BChel.jpg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http://cs.wikipedia.org/wiki/Soubor:Taury_4.jpg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http://cs.wikipedia.org/wiki/Soubor:Gmunden-Luftbild.jpg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http://cs.wikipedia.org/wiki/Soubor:Wachau_west_of_Aggstein.JPG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http://cs.wikipedia.org/wiki/Soubor:Wolfgang-amadeus-mozart_1.jpg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http://cs.wikipedia.org/wiki/Soubor:Gustav_Klimt_016.jpg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http://cs.wikipedia.org/wiki/Soubor:Egon_Schiele_094.jpg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obrázky z galerie Office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2013-05-29]. 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3646105" y="3253729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7013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465</TotalTime>
  <Words>631</Words>
  <Application>Microsoft Office PowerPoint</Application>
  <PresentationFormat>Předvádění na obrazovce (4:3)</PresentationFormat>
  <Paragraphs>112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PRAVDA x LEŽ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48</cp:revision>
  <dcterms:created xsi:type="dcterms:W3CDTF">2012-08-20T19:24:43Z</dcterms:created>
  <dcterms:modified xsi:type="dcterms:W3CDTF">2013-06-10T16:46:02Z</dcterms:modified>
</cp:coreProperties>
</file>