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62" r:id="rId6"/>
    <p:sldId id="258" r:id="rId7"/>
    <p:sldId id="266" r:id="rId8"/>
    <p:sldId id="265" r:id="rId9"/>
    <p:sldId id="259" r:id="rId10"/>
    <p:sldId id="260" r:id="rId11"/>
    <p:sldId id="263" r:id="rId12"/>
    <p:sldId id="264" r:id="rId13"/>
    <p:sldId id="261" r:id="rId14"/>
    <p:sldId id="272" r:id="rId15"/>
    <p:sldId id="271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1111"/>
    <a:srgbClr val="193A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rgbClr val="193ADD"/>
            </a:gs>
            <a:gs pos="68000">
              <a:srgbClr val="FFC000"/>
            </a:gs>
            <a:gs pos="36000">
              <a:srgbClr val="FFC000"/>
            </a:gs>
            <a:gs pos="100000">
              <a:srgbClr val="FF1111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Bukure%C5%A1%C5%A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ut_(%C5%99eka)" TargetMode="External"/><Relationship Id="rId2" Type="http://schemas.openxmlformats.org/officeDocument/2006/relationships/hyperlink" Target="http://cs.wikipedia.org/wiki/Dunaj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N%C3%A1rodn%C3%AD_parky_v_Rumunsku" TargetMode="External"/><Relationship Id="rId4" Type="http://schemas.openxmlformats.org/officeDocument/2006/relationships/hyperlink" Target="http://cs.wikipedia.org/wiki/Delta_Dunaj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ldoveanu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cs.wikipedia.org/wiki/Karpa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un%C5%A3ii_Apuseni" TargetMode="External"/><Relationship Id="rId5" Type="http://schemas.openxmlformats.org/officeDocument/2006/relationships/hyperlink" Target="http://cs.wikipedia.org/wiki/Vala%C5%A1sk%C3%A1_n%C3%AD%C5%BEina" TargetMode="External"/><Relationship Id="rId4" Type="http://schemas.openxmlformats.org/officeDocument/2006/relationships/hyperlink" Target="http://cs.wikipedia.org/wiki/Panonsk%C3%A1_n%C3%AD%C5%BEina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://cs.wikipedia.org/wiki/Teme%C5%A1v%C3%A1r" TargetMode="External"/><Relationship Id="rId7" Type="http://schemas.openxmlformats.org/officeDocument/2006/relationships/hyperlink" Target="http://cs.wikipedia.org/wiki/Jasy" TargetMode="External"/><Relationship Id="rId2" Type="http://schemas.openxmlformats.org/officeDocument/2006/relationships/hyperlink" Target="http://cs.wikipedia.org/wiki/Bra%C5%A1o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Craiova" TargetMode="External"/><Relationship Id="rId5" Type="http://schemas.openxmlformats.org/officeDocument/2006/relationships/hyperlink" Target="http://cs.wikipedia.org/wiki/Constan%C5%A3a" TargetMode="External"/><Relationship Id="rId4" Type="http://schemas.openxmlformats.org/officeDocument/2006/relationships/hyperlink" Target="http://cs.wikipedia.org/wiki/Klu%C5%B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enault" TargetMode="External"/><Relationship Id="rId2" Type="http://schemas.openxmlformats.org/officeDocument/2006/relationships/hyperlink" Target="http://cs.wikipedia.org/wiki/Dacia_(automobil)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Karpat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a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272017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VY_32_INOVACE_18_PUTOVÁNÍ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_RUMUNSKO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936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2142811"/>
              </p:ext>
            </p:extLst>
          </p:nvPr>
        </p:nvGraphicFramePr>
        <p:xfrm>
          <a:off x="1431335" y="1844824"/>
          <a:ext cx="6281329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Bukurešť, 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Moldoveanu, </a:t>
                      </a:r>
                      <a:r>
                        <a:rPr lang="cs-CZ" sz="1200" b="0" dirty="0" smtClean="0">
                          <a:latin typeface="Arial" pitchFamily="34" charset="0"/>
                          <a:cs typeface="Arial" pitchFamily="34" charset="0"/>
                        </a:rPr>
                        <a:t>Temešvár</a:t>
                      </a:r>
                      <a:r>
                        <a:rPr lang="cs-CZ" sz="1200" b="1" dirty="0" smtClean="0"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r>
                        <a:rPr lang="cs-CZ" sz="12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Kluž,</a:t>
                      </a:r>
                      <a:r>
                        <a:rPr lang="cs-CZ" sz="12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 Constanţa, Karpaty, Dacia, Renault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894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3086553" cy="2057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567" y="556124"/>
            <a:ext cx="5105350" cy="5476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1559" y="2525154"/>
            <a:ext cx="308655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RUMUNSKO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Rumunsko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stát ležící z větší části na Balkánském poloostrově v jihovýchodní části </a:t>
            </a:r>
            <a:r>
              <a:rPr lang="cs-CZ" dirty="0" smtClean="0"/>
              <a:t>Evropy. </a:t>
            </a:r>
          </a:p>
          <a:p>
            <a:pPr marL="0" indent="0">
              <a:buNone/>
            </a:pPr>
            <a:r>
              <a:rPr lang="cs-CZ" dirty="0" smtClean="0"/>
              <a:t>Sousedí </a:t>
            </a:r>
            <a:r>
              <a:rPr lang="cs-CZ" dirty="0"/>
              <a:t>s Ukrajinou a Moldavskem na severovýchodě, s Maďarskem na severozápadě, se Srbskem na západě a s Bulharskem na jihu. Východní břehy země omývají vody Černého moře. </a:t>
            </a:r>
          </a:p>
        </p:txBody>
      </p:sp>
    </p:spTree>
    <p:extLst>
      <p:ext uri="{BB962C8B-B14F-4D97-AF65-F5344CB8AC3E}">
        <p14:creationId xmlns:p14="http://schemas.microsoft.com/office/powerpoint/2010/main" val="70807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0960" y="686128"/>
            <a:ext cx="5175176" cy="6480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Hlavním městem je </a:t>
            </a:r>
            <a:r>
              <a:rPr lang="cs-CZ" dirty="0" smtClean="0">
                <a:hlinkClick r:id="rId2" tooltip="Bukurešť"/>
              </a:rPr>
              <a:t>Bukurešť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372" y="3717032"/>
            <a:ext cx="3216188" cy="2412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893" y="908720"/>
            <a:ext cx="2892660" cy="2363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00" y="2708920"/>
            <a:ext cx="4235258" cy="317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301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Rumunsko je největší </a:t>
            </a:r>
            <a:r>
              <a:rPr lang="cs-CZ" dirty="0"/>
              <a:t>zemí v jihovýchodní Evropě.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 tooltip="Dunaj"/>
              </a:rPr>
              <a:t>Dunaj</a:t>
            </a:r>
            <a:r>
              <a:rPr lang="cs-CZ" dirty="0"/>
              <a:t>, největší rumunská řeka, tvoří jižní hranici se Srbskem a Bulharskem. Hranici s Moldavskem tvoří řeka </a:t>
            </a:r>
            <a:r>
              <a:rPr lang="cs-CZ" dirty="0">
                <a:hlinkClick r:id="rId3" tooltip="Prut (řeka)"/>
              </a:rPr>
              <a:t>Prut</a:t>
            </a:r>
            <a:r>
              <a:rPr lang="cs-CZ" dirty="0"/>
              <a:t>, která se vlévá do Dunaje.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Dunaj na </a:t>
            </a:r>
            <a:r>
              <a:rPr lang="cs-CZ" dirty="0"/>
              <a:t>Rumunském území tvoří </a:t>
            </a:r>
            <a:r>
              <a:rPr lang="cs-CZ" b="1" dirty="0">
                <a:hlinkClick r:id="rId4" tooltip="Delta Dunaje"/>
              </a:rPr>
              <a:t>deltu Dunaje</a:t>
            </a:r>
            <a:r>
              <a:rPr lang="cs-CZ" dirty="0"/>
              <a:t>, druhou největší a nejlépe zachovalou deltu a biosférickou rezervaci v Evropě </a:t>
            </a:r>
            <a:r>
              <a:rPr lang="cs-CZ" b="1" dirty="0" smtClean="0"/>
              <a:t>seznamu </a:t>
            </a:r>
            <a:r>
              <a:rPr lang="cs-CZ" b="1" dirty="0"/>
              <a:t>Světového přírodního dědictví UNESCO</a:t>
            </a:r>
            <a:r>
              <a:rPr lang="cs-CZ" dirty="0"/>
              <a:t>, která je zároveň jedním z 13 </a:t>
            </a:r>
            <a:r>
              <a:rPr lang="cs-CZ" dirty="0">
                <a:hlinkClick r:id="rId5" tooltip="Národní parky v Rumunsku"/>
              </a:rPr>
              <a:t>rumunských národních parků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52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412775"/>
            <a:ext cx="3473557" cy="3496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08720"/>
            <a:ext cx="3800475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277" y="3645024"/>
            <a:ext cx="3377952" cy="2529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6574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Střed Rumunska je hornatý, dominují mu </a:t>
            </a:r>
            <a:r>
              <a:rPr lang="cs-CZ" dirty="0">
                <a:hlinkClick r:id="rId2" tooltip="Karpaty"/>
              </a:rPr>
              <a:t>Karpaty</a:t>
            </a:r>
            <a:r>
              <a:rPr lang="cs-CZ" dirty="0"/>
              <a:t>. Nejvyšší hora,</a:t>
            </a:r>
            <a:r>
              <a:rPr lang="cs-CZ" b="1" dirty="0"/>
              <a:t> </a:t>
            </a:r>
            <a:r>
              <a:rPr lang="cs-CZ" b="1" dirty="0">
                <a:hlinkClick r:id="rId3" tooltip="Moldoveanu"/>
              </a:rPr>
              <a:t>Moldoveanu</a:t>
            </a:r>
            <a:r>
              <a:rPr lang="cs-CZ" dirty="0"/>
              <a:t>, dosahuje výšky 2544 m.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Pohraniční </a:t>
            </a:r>
            <a:r>
              <a:rPr lang="cs-CZ" dirty="0"/>
              <a:t>oblasti jsou tvořeny nížinami: </a:t>
            </a:r>
            <a:r>
              <a:rPr lang="cs-CZ" dirty="0">
                <a:hlinkClick r:id="rId4" tooltip="Panonská nížina"/>
              </a:rPr>
              <a:t>Panonská nížina</a:t>
            </a:r>
            <a:r>
              <a:rPr lang="cs-CZ" dirty="0"/>
              <a:t> na západě, </a:t>
            </a:r>
            <a:r>
              <a:rPr lang="cs-CZ" dirty="0">
                <a:hlinkClick r:id="rId5" tooltip="Valašská nížina"/>
              </a:rPr>
              <a:t>Valašská nížina</a:t>
            </a:r>
            <a:r>
              <a:rPr lang="cs-CZ" dirty="0"/>
              <a:t> na jihu a rovina kolem řeky Prut na východě.</a:t>
            </a:r>
          </a:p>
          <a:p>
            <a:pPr marL="0" indent="0">
              <a:buNone/>
            </a:pPr>
            <a:r>
              <a:rPr lang="cs-CZ" dirty="0"/>
              <a:t>Na západě se také rozkládá pohoří </a:t>
            </a:r>
            <a:r>
              <a:rPr lang="cs-CZ" dirty="0">
                <a:hlinkClick r:id="rId6" tooltip="Munţii Apuseni"/>
              </a:rPr>
              <a:t>Munţii Apuseni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85000"/>
            <a:ext cx="2729880" cy="1931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827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Mezi nejdůležitější sídla </a:t>
            </a:r>
            <a:r>
              <a:rPr lang="cs-CZ" dirty="0" smtClean="0"/>
              <a:t>dále patří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 smtClean="0">
                <a:hlinkClick r:id="rId2" tooltip="Brašov"/>
              </a:rPr>
              <a:t>Brašov</a:t>
            </a:r>
            <a:r>
              <a:rPr lang="cs-CZ" dirty="0" smtClean="0"/>
              <a:t>, </a:t>
            </a:r>
            <a:r>
              <a:rPr lang="cs-CZ" b="1" dirty="0" smtClean="0">
                <a:hlinkClick r:id="rId3" tooltip="Temešvár"/>
              </a:rPr>
              <a:t>Temešvár</a:t>
            </a:r>
            <a:r>
              <a:rPr lang="cs-CZ" b="1" dirty="0" smtClean="0"/>
              <a:t>,</a:t>
            </a:r>
            <a:r>
              <a:rPr lang="cs-CZ" b="1" dirty="0"/>
              <a:t> </a:t>
            </a:r>
            <a:r>
              <a:rPr lang="cs-CZ" dirty="0" smtClean="0">
                <a:hlinkClick r:id="rId4" tooltip="Kluž"/>
              </a:rPr>
              <a:t>Kluž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 smtClean="0">
                <a:hlinkClick r:id="rId5" tooltip="Constanţa"/>
              </a:rPr>
              <a:t>Constanţa</a:t>
            </a:r>
            <a:r>
              <a:rPr lang="cs-CZ" dirty="0" smtClean="0"/>
              <a:t>, </a:t>
            </a:r>
            <a:r>
              <a:rPr lang="cs-CZ" dirty="0" smtClean="0">
                <a:hlinkClick r:id="rId6" tooltip="Craiova"/>
              </a:rPr>
              <a:t>Craiova</a:t>
            </a:r>
            <a:r>
              <a:rPr lang="cs-CZ" dirty="0" smtClean="0"/>
              <a:t>, </a:t>
            </a:r>
            <a:r>
              <a:rPr lang="cs-CZ" dirty="0">
                <a:hlinkClick r:id="rId7" tooltip="Jasy"/>
              </a:rPr>
              <a:t>Jasy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60848"/>
            <a:ext cx="4813783" cy="4285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40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Rumunsko bylo jednou z chudších zemí </a:t>
            </a:r>
            <a:r>
              <a:rPr lang="cs-CZ" dirty="0" smtClean="0"/>
              <a:t>a </a:t>
            </a:r>
            <a:r>
              <a:rPr lang="cs-CZ" dirty="0"/>
              <a:t>dodnes se řadí k méně rozvinutým zemím Evropy.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Patrně </a:t>
            </a:r>
            <a:r>
              <a:rPr lang="cs-CZ" dirty="0"/>
              <a:t>nejvýznamnější je pro rumunskou ekonomiku výroba aut značky </a:t>
            </a:r>
            <a:r>
              <a:rPr lang="cs-CZ" dirty="0">
                <a:hlinkClick r:id="rId2" tooltip="Dacia (automobil)"/>
              </a:rPr>
              <a:t>Dacia</a:t>
            </a:r>
            <a:r>
              <a:rPr lang="cs-CZ" dirty="0"/>
              <a:t>, která je součást francouzského koncernu </a:t>
            </a:r>
            <a:r>
              <a:rPr lang="cs-CZ" dirty="0">
                <a:hlinkClick r:id="rId3" tooltip="Renault"/>
              </a:rPr>
              <a:t>Renault</a:t>
            </a:r>
            <a:r>
              <a:rPr lang="cs-CZ" dirty="0"/>
              <a:t>. Tomuto napomáhá rumunské hutnictví - </a:t>
            </a:r>
            <a:r>
              <a:rPr lang="cs-CZ" dirty="0" smtClean="0"/>
              <a:t>ale </a:t>
            </a:r>
            <a:r>
              <a:rPr lang="cs-CZ" dirty="0"/>
              <a:t>zásoby rumunského nerostného bohatství nejsou využity tak, jak by mohly být.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96528"/>
            <a:ext cx="294511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62783"/>
            <a:ext cx="2873896" cy="1835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0846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Rumunsko je poměrně </a:t>
            </a:r>
            <a:r>
              <a:rPr lang="cs-CZ" dirty="0"/>
              <a:t>vhodné pro </a:t>
            </a:r>
            <a:r>
              <a:rPr lang="cs-CZ" dirty="0" smtClean="0"/>
              <a:t>zemědělství. </a:t>
            </a:r>
          </a:p>
          <a:p>
            <a:pPr marL="0" indent="0">
              <a:buNone/>
            </a:pPr>
            <a:r>
              <a:rPr lang="cs-CZ" dirty="0" smtClean="0"/>
              <a:t>V Rumunské nížině se pěstují plodiny jako pšenice, slunečnice, </a:t>
            </a:r>
            <a:r>
              <a:rPr lang="cs-CZ" b="1" dirty="0" smtClean="0"/>
              <a:t>kukuřice, brambory, zelenina či ovoce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Z živočišné výroby je významný chov </a:t>
            </a:r>
            <a:r>
              <a:rPr lang="cs-CZ" b="1" dirty="0" smtClean="0"/>
              <a:t>vepřů, ovcí </a:t>
            </a:r>
            <a:r>
              <a:rPr lang="cs-CZ" dirty="0" smtClean="0"/>
              <a:t>či </a:t>
            </a:r>
            <a:r>
              <a:rPr lang="cs-CZ" b="1" dirty="0" smtClean="0"/>
              <a:t>skotu</a:t>
            </a:r>
            <a:r>
              <a:rPr lang="cs-CZ" dirty="0" smtClean="0"/>
              <a:t>, mimo jiné pro zemědělské účely pak chov </a:t>
            </a:r>
            <a:r>
              <a:rPr lang="cs-CZ" b="1" dirty="0" smtClean="0"/>
              <a:t>koní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pic>
        <p:nvPicPr>
          <p:cNvPr id="1026" name="Picture 2" descr="C:\Users\Marcela\AppData\Local\Microsoft\Windows\Temporary Internet Files\Content.IE5\ST8LOSVR\MP9004018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09120"/>
            <a:ext cx="2526784" cy="168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4WUL45I6\MP9001784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0506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514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Rumunsko má velký potenciál pro </a:t>
            </a:r>
            <a:r>
              <a:rPr lang="cs-CZ" b="1" dirty="0"/>
              <a:t>cestovní ruch, </a:t>
            </a:r>
            <a:r>
              <a:rPr lang="cs-CZ" dirty="0"/>
              <a:t>turisty lákají především </a:t>
            </a:r>
            <a:r>
              <a:rPr lang="cs-CZ" dirty="0">
                <a:hlinkClick r:id="rId2" tooltip="Karpaty"/>
              </a:rPr>
              <a:t>Karpaty</a:t>
            </a:r>
            <a:r>
              <a:rPr lang="cs-CZ" dirty="0"/>
              <a:t>, ale vzhledem ke slabé úrovni služeb pro turisty jsou příjmy z něj velmi malé.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20888"/>
            <a:ext cx="5400600" cy="4043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65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462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Zákonodárná moc je v Rumunsku rozdělena mezi Senát a Poslaneckou </a:t>
            </a:r>
            <a:r>
              <a:rPr lang="cs-CZ" dirty="0" smtClean="0"/>
              <a:t>sněmovnu.</a:t>
            </a:r>
          </a:p>
          <a:p>
            <a:pPr marL="0" indent="0">
              <a:buNone/>
            </a:pPr>
            <a:r>
              <a:rPr lang="cs-CZ" dirty="0" smtClean="0"/>
              <a:t>Prezident</a:t>
            </a:r>
            <a:r>
              <a:rPr lang="cs-CZ" dirty="0"/>
              <a:t>, nejvyšší představitel moci výkonné, je </a:t>
            </a:r>
            <a:r>
              <a:rPr lang="cs-CZ" dirty="0" smtClean="0"/>
              <a:t>volen </a:t>
            </a:r>
            <a:r>
              <a:rPr lang="cs-CZ" dirty="0"/>
              <a:t>přímo a to jednou za pět </a:t>
            </a:r>
            <a:r>
              <a:rPr lang="cs-CZ" dirty="0" smtClean="0"/>
              <a:t>let. Prezident </a:t>
            </a:r>
            <a:r>
              <a:rPr lang="cs-CZ" dirty="0"/>
              <a:t>jmenuje Ministerského předsedu. Ten je hlavou rady ministrů, které jmenuje.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 </a:t>
            </a:r>
            <a:r>
              <a:rPr lang="cs-CZ" dirty="0"/>
              <a:t>roku 1991 se Rumunsko soudí s </a:t>
            </a:r>
            <a:r>
              <a:rPr lang="cs-CZ" dirty="0">
                <a:hlinkClick r:id="rId2" tooltip="Čad"/>
              </a:rPr>
              <a:t>Čadem</a:t>
            </a:r>
            <a:r>
              <a:rPr lang="cs-CZ" dirty="0"/>
              <a:t> o podobu státní vlajky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536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2468226"/>
              </p:ext>
            </p:extLst>
          </p:nvPr>
        </p:nvGraphicFramePr>
        <p:xfrm>
          <a:off x="931168" y="332656"/>
          <a:ext cx="7920880" cy="60486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88"/>
                <a:gridCol w="792088"/>
                <a:gridCol w="760512"/>
                <a:gridCol w="823664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5589"/>
            <a:ext cx="938088" cy="599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993" y="1170046"/>
            <a:ext cx="815317" cy="545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71328"/>
            <a:ext cx="720080" cy="63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637" y="2652896"/>
            <a:ext cx="698862" cy="698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66" y="3429000"/>
            <a:ext cx="949527" cy="627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636" y="4112545"/>
            <a:ext cx="969947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504" y="4941168"/>
            <a:ext cx="854286" cy="63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499" y="5641910"/>
            <a:ext cx="1017908" cy="68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83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330078"/>
              </p:ext>
            </p:extLst>
          </p:nvPr>
        </p:nvGraphicFramePr>
        <p:xfrm>
          <a:off x="931168" y="332656"/>
          <a:ext cx="7920880" cy="60486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88"/>
                <a:gridCol w="792088"/>
                <a:gridCol w="760512"/>
                <a:gridCol w="823664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R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E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N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U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L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T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U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U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Ř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I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C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E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T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E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M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E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Š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 smtClean="0">
                          <a:effectLst/>
                        </a:rPr>
                        <a:t>V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Á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R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D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U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N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J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O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N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Ě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S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O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>
                          <a:effectLst/>
                        </a:rPr>
                        <a:t>T</a:t>
                      </a:r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R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P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T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Y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O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V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O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C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effectLst/>
                        </a:rPr>
                        <a:t>E</a:t>
                      </a:r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5589"/>
            <a:ext cx="938088" cy="599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993" y="1170046"/>
            <a:ext cx="815317" cy="545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71328"/>
            <a:ext cx="720080" cy="63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637" y="2652896"/>
            <a:ext cx="698862" cy="698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66" y="3429000"/>
            <a:ext cx="949527" cy="627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636" y="4112545"/>
            <a:ext cx="969947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504" y="4941168"/>
            <a:ext cx="854286" cy="63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499" y="5641910"/>
            <a:ext cx="1017908" cy="68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180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http://cs.wikipedia.org/wiki/Soubor:Mapa_Rumunska.PNG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http://cs.wikipedia.org/wiki/Soubor:Flag_of_Romania.svg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http://cs.wikipedia.org/wiki/Rumunsko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 smtClean="0"/>
              <a:t>http</a:t>
            </a:r>
            <a:r>
              <a:rPr lang="cs-CZ" sz="1600" dirty="0"/>
              <a:t>://commons.wikimedia.org/wiki/File:Boulevard_Unirii.jpg?uselang=cs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http://commons.wikimedia.org/wiki/File:Brdtower.png?uselang=cs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http://commons.wikimedia.org/wiki/File:Palatul_Cesianu-Racovita,_Bucuresti_version_2.jpg?uselang=cs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http://cs.wikipedia.org/wiki/Soubor:Danube_delta_Landsat_2000.jpeg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http://commons.wikimedia.org/wiki/File:Lipovean.jpg?uselang=cs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http://commons.wikimedia.org/wiki/File:Donaudelta.jpg?uselang=cs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http://commons.wikimedia.org/wiki/File:Vf-moldoveanu.jpg?uselang=cs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http://commons.wikimedia.org/wiki/File:Orthodoxe-Kirche-Josefstadt.JPG?uselang=cs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http://cs.wikipedia.org/wiki/Soubor:AutoDaciaBucarest.jpg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http://cs.wikipedia.org/wiki/Soubor:Renaultespacepic.jpg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http://cs.wikipedia.org/wiki/Soubor:Retezat-peleaga-papusa.jpg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[cit. </a:t>
            </a:r>
            <a:r>
              <a:rPr lang="cs-CZ" sz="1600" dirty="0" smtClean="0"/>
              <a:t>2013-05-30]. 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79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547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22</cp:revision>
  <dcterms:created xsi:type="dcterms:W3CDTF">2012-08-20T19:24:43Z</dcterms:created>
  <dcterms:modified xsi:type="dcterms:W3CDTF">2013-06-16T22:52:21Z</dcterms:modified>
</cp:coreProperties>
</file>