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60" r:id="rId6"/>
    <p:sldId id="267" r:id="rId7"/>
    <p:sldId id="261" r:id="rId8"/>
    <p:sldId id="258" r:id="rId9"/>
    <p:sldId id="264" r:id="rId10"/>
    <p:sldId id="268" r:id="rId11"/>
    <p:sldId id="263" r:id="rId12"/>
    <p:sldId id="262" r:id="rId13"/>
    <p:sldId id="265" r:id="rId14"/>
    <p:sldId id="274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12A5"/>
    <a:srgbClr val="A4D76B"/>
    <a:srgbClr val="FAB044"/>
    <a:srgbClr val="F0F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477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415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118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66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415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4873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594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534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02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886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83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0F369"/>
            </a:gs>
            <a:gs pos="63000">
              <a:srgbClr val="E0ED69"/>
            </a:gs>
            <a:gs pos="0">
              <a:srgbClr val="FAB044"/>
            </a:gs>
            <a:gs pos="100000">
              <a:srgbClr val="A4D76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1DB604-9D3D-4002-AA63-B9D162CB5F77}" type="datetimeFigureOut">
              <a:rPr lang="cs-CZ" smtClean="0"/>
              <a:t>30.5.2013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E2E5BD-5AC8-425F-AE85-5AAB4BDE6C9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267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indo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rakatic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ania" TargetMode="External"/><Relationship Id="rId2" Type="http://schemas.openxmlformats.org/officeDocument/2006/relationships/hyperlink" Target="http://cs.wikipedia.org/wiki/Irakli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b/b9/Crete_Nasa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Dnojsk%C3%A1_civilizace" TargetMode="External"/><Relationship Id="rId2" Type="http://schemas.openxmlformats.org/officeDocument/2006/relationships/hyperlink" Target="http://commons.wikimedia.org/wiki/Category:North_entrance_(Knossos)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029094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VY_32_INOVACE_15_PUTOVÁNÍ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_ŘECKO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791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634739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Balkánský poloostrov, Athény, Soluň, Olymp, Kréta, Knóssos.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327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3000" y="1556792"/>
            <a:ext cx="2446040" cy="1109985"/>
          </a:xfrm>
        </p:spPr>
        <p:txBody>
          <a:bodyPr/>
          <a:lstStyle/>
          <a:p>
            <a:r>
              <a:rPr lang="cs-CZ" b="1" dirty="0" smtClean="0"/>
              <a:t>ŘECKO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25" y="3200918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 descr="http://upload.wikimedia.org/wikipedia/commons/5/5d/GR-mapa.pn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840804"/>
            <a:ext cx="4748724" cy="510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932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71899"/>
            <a:ext cx="865772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Řecko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stát ležící v jižní Evropě - na jihu Balkánského </a:t>
            </a:r>
            <a:r>
              <a:rPr lang="cs-CZ" dirty="0" smtClean="0"/>
              <a:t>poloostrova. Rozkládá </a:t>
            </a:r>
            <a:r>
              <a:rPr lang="cs-CZ" dirty="0"/>
              <a:t>se na ostrovech v Egejském, Krétském, Thráckém, Středozemním a Jónském moři. Jeho sousedy jsou Albánie, Makedonie, Bulharsko a Turecko.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Hlavním </a:t>
            </a:r>
            <a:r>
              <a:rPr lang="cs-CZ" dirty="0"/>
              <a:t>městem jsou </a:t>
            </a:r>
            <a:r>
              <a:rPr lang="cs-CZ" b="1" dirty="0"/>
              <a:t>Athény</a:t>
            </a:r>
            <a:r>
              <a:rPr lang="cs-CZ" dirty="0"/>
              <a:t>. Úředním jazykem je řečtina.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057" y="4050897"/>
            <a:ext cx="762000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06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581" y="2415245"/>
            <a:ext cx="4974835" cy="3382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41" y="2996952"/>
            <a:ext cx="2214437" cy="2641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569206"/>
            <a:ext cx="84969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Soluň</a:t>
            </a:r>
            <a:r>
              <a:rPr lang="cs-CZ" sz="3200" dirty="0" smtClean="0"/>
              <a:t> (</a:t>
            </a:r>
            <a:r>
              <a:rPr lang="cs-CZ" sz="3200" dirty="0"/>
              <a:t>řecky </a:t>
            </a:r>
            <a:r>
              <a:rPr lang="cs-CZ" sz="3200" dirty="0" smtClean="0"/>
              <a:t>Thessaloniki) má </a:t>
            </a:r>
            <a:r>
              <a:rPr lang="cs-CZ" sz="3200" dirty="0"/>
              <a:t>přes jeden milion obyvatel i s předměstími a je druhým největším řeckým městem.</a:t>
            </a:r>
          </a:p>
        </p:txBody>
      </p:sp>
    </p:spTree>
    <p:extLst>
      <p:ext uri="{BB962C8B-B14F-4D97-AF65-F5344CB8AC3E}">
        <p14:creationId xmlns:p14="http://schemas.microsoft.com/office/powerpoint/2010/main" val="120545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Okolo 80 % země je tvořeno </a:t>
            </a:r>
            <a:r>
              <a:rPr lang="cs-CZ" dirty="0" smtClean="0"/>
              <a:t>horami nebo </a:t>
            </a:r>
            <a:r>
              <a:rPr lang="cs-CZ" dirty="0"/>
              <a:t>kopci, což Řecko činí jednou z nejhornatějších zemí Evropy. </a:t>
            </a:r>
            <a:r>
              <a:rPr lang="cs-CZ" dirty="0" smtClean="0"/>
              <a:t>Centrální </a:t>
            </a:r>
            <a:r>
              <a:rPr lang="cs-CZ" dirty="0"/>
              <a:t>horstvo </a:t>
            </a:r>
            <a:r>
              <a:rPr lang="cs-CZ" b="1" dirty="0">
                <a:hlinkClick r:id="rId2" tooltip="Pindos"/>
              </a:rPr>
              <a:t>Pindos</a:t>
            </a:r>
            <a:r>
              <a:rPr lang="cs-CZ" dirty="0"/>
              <a:t> má nejvyšší bod o výšce 2636 metrů nad </a:t>
            </a:r>
            <a:r>
              <a:rPr lang="cs-CZ" dirty="0" smtClean="0"/>
              <a:t>mořem</a:t>
            </a:r>
            <a:r>
              <a:rPr lang="cs-CZ" dirty="0"/>
              <a:t>. Horské pásmo pokračuje prostřednictvím </a:t>
            </a:r>
            <a:r>
              <a:rPr lang="cs-CZ" dirty="0" smtClean="0"/>
              <a:t>Peloponésu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končí na ostrově Kréta. (Ostrovy v Egejském moři jsou ve skutečnosti vrcholy podvodních hor, které kdysi byly prodloužením pevniny).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0720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6552" y="692696"/>
            <a:ext cx="8277408" cy="115212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Pohoří </a:t>
            </a:r>
            <a:r>
              <a:rPr lang="cs-CZ" b="1" dirty="0"/>
              <a:t>Olymp</a:t>
            </a:r>
            <a:r>
              <a:rPr lang="cs-CZ" dirty="0"/>
              <a:t> s horou </a:t>
            </a:r>
            <a:r>
              <a:rPr lang="cs-CZ" b="1" dirty="0"/>
              <a:t>Mytikas</a:t>
            </a:r>
            <a:r>
              <a:rPr lang="cs-CZ" dirty="0"/>
              <a:t> o výšce 2919 metrů nad mořem je nejvyšším bodem </a:t>
            </a:r>
            <a:r>
              <a:rPr lang="cs-CZ" dirty="0" smtClean="0"/>
              <a:t>Řecka.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16832"/>
            <a:ext cx="5859950" cy="439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92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13520"/>
            <a:ext cx="9217024" cy="6408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Řecké </a:t>
            </a:r>
            <a:r>
              <a:rPr lang="cs-CZ" b="1" dirty="0"/>
              <a:t>klima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Přímořské </a:t>
            </a:r>
            <a:r>
              <a:rPr lang="cs-CZ" dirty="0"/>
              <a:t>zahrnuje mírné vlhké zimy a horká suchá léta. Zimní teploty vzácně dosahují extrémů, přestože </a:t>
            </a:r>
            <a:r>
              <a:rPr lang="cs-CZ" dirty="0" smtClean="0"/>
              <a:t>může i sněžit.</a:t>
            </a:r>
          </a:p>
          <a:p>
            <a:pPr marL="0" indent="0">
              <a:buNone/>
            </a:pPr>
            <a:r>
              <a:rPr lang="cs-CZ" b="1" dirty="0" smtClean="0"/>
              <a:t>Horské</a:t>
            </a:r>
            <a:r>
              <a:rPr lang="cs-CZ" dirty="0" smtClean="0"/>
              <a:t> </a:t>
            </a:r>
            <a:r>
              <a:rPr lang="cs-CZ" dirty="0"/>
              <a:t>se nachází hlavně v západním </a:t>
            </a:r>
            <a:r>
              <a:rPr lang="cs-CZ" dirty="0" smtClean="0"/>
              <a:t>Řecku. </a:t>
            </a:r>
          </a:p>
          <a:p>
            <a:pPr marL="0" indent="0">
              <a:buNone/>
            </a:pPr>
            <a:r>
              <a:rPr lang="cs-CZ" b="1" dirty="0" smtClean="0"/>
              <a:t>Mírné</a:t>
            </a:r>
            <a:r>
              <a:rPr lang="cs-CZ" dirty="0" smtClean="0"/>
              <a:t> pásmo </a:t>
            </a:r>
            <a:r>
              <a:rPr lang="cs-CZ" dirty="0"/>
              <a:t>se </a:t>
            </a:r>
            <a:r>
              <a:rPr lang="cs-CZ" dirty="0" smtClean="0"/>
              <a:t>vyznačuje  </a:t>
            </a:r>
            <a:r>
              <a:rPr lang="cs-CZ" dirty="0"/>
              <a:t>chladnými a sychravými zimami a horkými suchými léty.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Stojí </a:t>
            </a:r>
            <a:r>
              <a:rPr lang="cs-CZ" dirty="0"/>
              <a:t>za zmínku, že Atény jsou umístěny na přechodovém území mezi přímořským a horským </a:t>
            </a:r>
            <a:r>
              <a:rPr lang="cs-CZ" dirty="0" smtClean="0"/>
              <a:t>klimatem. V </a:t>
            </a:r>
            <a:r>
              <a:rPr lang="cs-CZ" dirty="0"/>
              <a:t>jižních </a:t>
            </a:r>
            <a:r>
              <a:rPr lang="cs-CZ" dirty="0" smtClean="0"/>
              <a:t>čtvrtích je klima přímořské</a:t>
            </a:r>
            <a:r>
              <a:rPr lang="cs-CZ" dirty="0"/>
              <a:t>, zatímco v severních čtvrtích je </a:t>
            </a:r>
            <a:r>
              <a:rPr lang="cs-CZ" dirty="0" smtClean="0"/>
              <a:t>horské.</a:t>
            </a:r>
          </a:p>
        </p:txBody>
      </p:sp>
    </p:spTree>
    <p:extLst>
      <p:ext uri="{BB962C8B-B14F-4D97-AF65-F5344CB8AC3E}">
        <p14:creationId xmlns:p14="http://schemas.microsoft.com/office/powerpoint/2010/main" val="2583224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Pictures\100CANON\IMG_53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2654"/>
            <a:ext cx="2543137" cy="339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Pictures\100CANON\IMG_51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35151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cela\Pictures\100CANON\IMG_51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15489"/>
            <a:ext cx="3469692" cy="260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a\Pictures\100CANON\IMG_513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52" y="4126816"/>
            <a:ext cx="3294048" cy="247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865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Fauna a flóra</a:t>
            </a:r>
          </a:p>
          <a:p>
            <a:pPr marL="0" indent="0">
              <a:buNone/>
            </a:pPr>
            <a:r>
              <a:rPr lang="cs-CZ" dirty="0"/>
              <a:t>Okolo 50 % řeckého území je pokryto lesy s bohatě rozličnou vegetací, která se rozpíná od horských jehličnanů až k přímořskému typu vegetace. Řecké lesy jsou domovem posledním hnědým medvědům a </a:t>
            </a:r>
            <a:r>
              <a:rPr lang="cs-CZ" b="1" dirty="0"/>
              <a:t>rysům</a:t>
            </a:r>
            <a:r>
              <a:rPr lang="cs-CZ" dirty="0"/>
              <a:t> v západní Evropě stejně jako dalším druhům, jakými jsou mimo jiné například </a:t>
            </a:r>
            <a:r>
              <a:rPr lang="cs-CZ" b="1" dirty="0"/>
              <a:t>vlci, srnci, divoké kozy, lišky a divoká </a:t>
            </a:r>
            <a:r>
              <a:rPr lang="cs-CZ" b="1" dirty="0" smtClean="0"/>
              <a:t>prasata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moři kolem Řecka žijí </a:t>
            </a:r>
            <a:r>
              <a:rPr lang="cs-CZ" b="1" dirty="0"/>
              <a:t>tuleni, mořské želvy, žraloci, delfíni i </a:t>
            </a:r>
            <a:r>
              <a:rPr lang="cs-CZ" b="1" dirty="0">
                <a:hlinkClick r:id="rId2" tooltip="Krakatice"/>
              </a:rPr>
              <a:t>krakatice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84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Pictures\100CANON\IMG_527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58" y="743738"/>
            <a:ext cx="2201108" cy="165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Pictures\100CANON\IMG_52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082" y="836712"/>
            <a:ext cx="3437413" cy="257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cela\Pictures\100CANON\IMG_525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276" y="4130001"/>
            <a:ext cx="2891024" cy="216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cela\Pictures\100CANON\IMG_531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74" y="2760032"/>
            <a:ext cx="2334390" cy="175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cela\Pictures\100CANON\IMG_531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10" y="4869160"/>
            <a:ext cx="23042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cela\Pictures\100CANON\IMG_512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665" y="1070523"/>
            <a:ext cx="2146898" cy="286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a\Pictures\100CANON\IMG_527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4593908"/>
            <a:ext cx="2314521" cy="173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9301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Kréta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největší řecký </a:t>
            </a:r>
            <a:r>
              <a:rPr lang="cs-CZ" dirty="0" smtClean="0"/>
              <a:t>ostrov. Podle </a:t>
            </a:r>
            <a:r>
              <a:rPr lang="cs-CZ" dirty="0"/>
              <a:t>starořeckých mýtů je Kréta považována za místo zrození Dia - vládce olympských bohů. Hlavní město je </a:t>
            </a:r>
            <a:r>
              <a:rPr lang="cs-CZ" dirty="0">
                <a:hlinkClick r:id="rId2" tooltip="Iraklio"/>
              </a:rPr>
              <a:t>Iraklio</a:t>
            </a:r>
            <a:r>
              <a:rPr lang="cs-CZ" dirty="0"/>
              <a:t>, </a:t>
            </a:r>
            <a:r>
              <a:rPr lang="cs-CZ" dirty="0" smtClean="0"/>
              <a:t>dalším významným městem je </a:t>
            </a:r>
            <a:r>
              <a:rPr lang="cs-CZ" dirty="0" smtClean="0">
                <a:hlinkClick r:id="rId3" tooltip="Chania"/>
              </a:rPr>
              <a:t>Chania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3" name="Picture 5" descr="File:Crete Nas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7620000" cy="337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/>
          <p:cNvSpPr/>
          <p:nvPr/>
        </p:nvSpPr>
        <p:spPr>
          <a:xfrm rot="1276606">
            <a:off x="1404288" y="3245670"/>
            <a:ext cx="1039334" cy="3481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hania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2503103">
            <a:off x="4248843" y="3625686"/>
            <a:ext cx="955810" cy="2896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Iraklio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89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3384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hlinkClick r:id="rId2"/>
              </a:rPr>
              <a:t>Knóssos</a:t>
            </a:r>
            <a:r>
              <a:rPr lang="cs-CZ" b="1" dirty="0" smtClean="0"/>
              <a:t> </a:t>
            </a:r>
            <a:r>
              <a:rPr lang="cs-CZ" dirty="0" smtClean="0"/>
              <a:t>je největší archeologickou lokalitou doby bronzové na ostrově Kréta. Pravděpodobně se jednalo o správní a politické centrum celé </a:t>
            </a:r>
            <a:r>
              <a:rPr lang="cs-CZ" dirty="0" smtClean="0">
                <a:hlinkClick r:id="rId3" tooltip="Mínojská civilizace"/>
              </a:rPr>
              <a:t>mínojské civilizace</a:t>
            </a:r>
            <a:r>
              <a:rPr lang="cs-CZ" dirty="0" smtClean="0"/>
              <a:t> a její kultury. Dnes se jedná o významný turistický cíl, jenž se nachází poblíž krétského hlavního města Iraklion.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59889"/>
            <a:ext cx="3588868" cy="2691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446" y="3140968"/>
            <a:ext cx="2399880" cy="3567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226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Co k čemu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A</a:t>
            </a:r>
            <a:r>
              <a:rPr lang="cs-CZ" dirty="0" smtClean="0"/>
              <a:t>rcheologická lokalita na Krétě	Soluň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město Řecka			Albánie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Nejvyšší hora Řecka			</a:t>
            </a:r>
            <a:r>
              <a:rPr lang="cs-CZ" dirty="0"/>
              <a:t>A</a:t>
            </a:r>
            <a:r>
              <a:rPr lang="cs-CZ" dirty="0" smtClean="0"/>
              <a:t>thény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město Kréty				Knóssos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Rodiště </a:t>
            </a:r>
            <a:r>
              <a:rPr lang="cs-CZ" dirty="0"/>
              <a:t>C</a:t>
            </a:r>
            <a:r>
              <a:rPr lang="cs-CZ" dirty="0" smtClean="0"/>
              <a:t>yrila a Metoděje		Iraklio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Sousední stát Řecka			Balkán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Název poloostrova				M</a:t>
            </a:r>
            <a:r>
              <a:rPr lang="cs-CZ" dirty="0"/>
              <a:t>y</a:t>
            </a:r>
            <a:r>
              <a:rPr lang="cs-CZ" dirty="0" smtClean="0"/>
              <a:t>tikas			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56176" y="1916832"/>
            <a:ext cx="792088" cy="1800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283968" y="2492896"/>
            <a:ext cx="2664296" cy="64807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283968" y="3140968"/>
            <a:ext cx="2664296" cy="230425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283968" y="3717032"/>
            <a:ext cx="2664296" cy="57606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292080" y="1916832"/>
            <a:ext cx="1656184" cy="237626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283968" y="2564904"/>
            <a:ext cx="2664296" cy="2376264"/>
          </a:xfrm>
          <a:prstGeom prst="straightConnector1">
            <a:avLst/>
          </a:prstGeom>
          <a:ln w="38100">
            <a:solidFill>
              <a:srgbClr val="EE12A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211960" y="4941168"/>
            <a:ext cx="2736304" cy="50405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29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66124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http://cs.wikipedia.org/wiki/Soubor:Flag_of_Greece.svg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http://upload.wikimedia.org/wikipedia/commons/5/5d/GR-mapa.png?uselang=cs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http://commons.wikimedia.org/wiki/File:Athens_view_2008.jpg?uselang=cs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http://commons.wikimedia.org/wiki/File:White_Tower_of_Thessaloniki_to_the_right_of_trees_July_2006.jpg?uselang=cs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http://cs.wikipedia.org/wiki/Soubor:Overlooking_modern_Thessaloniki_seafront_from_Old_Town_2006.jpg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http://cs.wikipedia.org/wiki/%C5%98ecko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http://cs.wikipedia.org/wiki/Soubor:Olympus_Litochoro.JPG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http://cs.wikipedia.org/wiki/Kr%C3%A9ta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http://commons.wikimedia.org/wiki/File:Crete_Nasa.jpg?uselang=cs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://commons.wikimedia.org/wiki/File:Knossos_lighting_ventilation_PA067391.JPG?uselang=cs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http://cs.wikipedia.org/wiki/Kn%C3%B3ssos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http://cs.wikipedia.org/wiki/Soubor:KnossosFrescoRepro06827.jpg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2013-04-06].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98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407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ŘECKO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k čemu patří?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</dc:title>
  <dc:creator>Marcela</dc:creator>
  <cp:lastModifiedBy>Marcela</cp:lastModifiedBy>
  <cp:revision>31</cp:revision>
  <dcterms:created xsi:type="dcterms:W3CDTF">2012-09-22T22:57:25Z</dcterms:created>
  <dcterms:modified xsi:type="dcterms:W3CDTF">2013-05-30T16:35:32Z</dcterms:modified>
</cp:coreProperties>
</file>