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>
  <p:sldMasterIdLst>
    <p:sldMasterId id="2147483648" r:id="rId1"/>
  </p:sldMasterIdLst>
  <p:sldIdLst>
    <p:sldId id="267" r:id="rId2"/>
    <p:sldId id="268" r:id="rId3"/>
    <p:sldId id="257" r:id="rId4"/>
    <p:sldId id="261" r:id="rId5"/>
    <p:sldId id="258" r:id="rId6"/>
    <p:sldId id="259" r:id="rId7"/>
    <p:sldId id="263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CC38"/>
    <a:srgbClr val="FB823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>
        <p:scale>
          <a:sx n="100" d="100"/>
          <a:sy n="100" d="100"/>
        </p:scale>
        <p:origin x="-24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8237"/>
            </a:gs>
            <a:gs pos="100000">
              <a:srgbClr val="F4CC38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9174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iki_letter_w.sv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3590815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VY_32_INOVACE_02_LITERATURA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DĚTI_ŘÍKADLA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4951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487784150"/>
              </p:ext>
            </p:extLst>
          </p:nvPr>
        </p:nvGraphicFramePr>
        <p:xfrm>
          <a:off x="1431335" y="1594447"/>
          <a:ext cx="6281329" cy="458118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říkadlo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říkadla 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J. Lada, H.Zmatlíková, K.J.Erben, K.Plicka, F. Volf, J. Trnka,         J. Kajnar , V. Gebhartová, M.Motlová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6019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3706971"/>
          <a:ext cx="8229600" cy="31242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185719"/>
            <a:ext cx="8363272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Říkadlo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>
              <a:cs typeface="Arial" charset="0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je krátké většinou dětské rčení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>
                <a:cs typeface="Arial" charset="0"/>
              </a:rPr>
              <a:t>z</a:t>
            </a:r>
            <a:r>
              <a:rPr lang="cs-CZ" sz="3200" dirty="0" smtClean="0">
                <a:cs typeface="Arial" charset="0"/>
              </a:rPr>
              <a:t>aložené na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rytmickém textu 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poskytují příjemný rytmický zvuk</a:t>
            </a: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často nedávají žádný smysl a obsahují slova, která nic neznamenají 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vycházející ze záměrné hry s významy slov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                 a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z toho plynoucí komiky</a:t>
            </a:r>
          </a:p>
        </p:txBody>
      </p:sp>
    </p:spTree>
    <p:extLst>
      <p:ext uri="{BB962C8B-B14F-4D97-AF65-F5344CB8AC3E}">
        <p14:creationId xmlns:p14="http://schemas.microsoft.com/office/powerpoint/2010/main" xmlns="" val="350468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cs typeface="Arial" charset="0"/>
              </a:rPr>
              <a:t>Říkadla mají </a:t>
            </a:r>
            <a:r>
              <a:rPr lang="cs-CZ" dirty="0">
                <a:cs typeface="Arial" charset="0"/>
              </a:rPr>
              <a:t>v dětském životě </a:t>
            </a:r>
            <a:r>
              <a:rPr lang="cs-CZ" dirty="0" smtClean="0">
                <a:cs typeface="Arial" charset="0"/>
              </a:rPr>
              <a:t>různé funkce</a:t>
            </a:r>
            <a:endParaRPr lang="cs-CZ" dirty="0"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cs typeface="Arial" charset="0"/>
              </a:rPr>
              <a:t>Doprovázející </a:t>
            </a:r>
            <a:r>
              <a:rPr lang="cs-CZ" dirty="0">
                <a:cs typeface="Arial" charset="0"/>
              </a:rPr>
              <a:t>hru dospělého s dítětem (např. „Paci, paci, pacičky</a:t>
            </a:r>
            <a:r>
              <a:rPr lang="cs-CZ" dirty="0" smtClean="0">
                <a:cs typeface="Arial" charset="0"/>
              </a:rPr>
              <a:t>“).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cs typeface="Arial" charset="0"/>
              </a:rPr>
              <a:t>Provázejí </a:t>
            </a:r>
            <a:r>
              <a:rPr lang="cs-CZ" dirty="0">
                <a:cs typeface="Arial" charset="0"/>
              </a:rPr>
              <a:t>dětské hry (např. Zlatá </a:t>
            </a:r>
            <a:r>
              <a:rPr lang="cs-CZ" dirty="0" smtClean="0">
                <a:cs typeface="Arial" charset="0"/>
              </a:rPr>
              <a:t>brána)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cs typeface="Arial" charset="0"/>
              </a:rPr>
              <a:t>Slouží </a:t>
            </a:r>
            <a:r>
              <a:rPr lang="cs-CZ" dirty="0">
                <a:cs typeface="Arial" charset="0"/>
              </a:rPr>
              <a:t>jako podklad činností (např, „Otloukej se, píšťaličko</a:t>
            </a:r>
            <a:r>
              <a:rPr lang="cs-CZ" dirty="0" smtClean="0">
                <a:cs typeface="Arial" charset="0"/>
              </a:rPr>
              <a:t>“) , zvuk </a:t>
            </a:r>
            <a:r>
              <a:rPr lang="cs-CZ" dirty="0">
                <a:cs typeface="Arial" charset="0"/>
              </a:rPr>
              <a:t>verše je pro dítě přitažlivý a umožní mu </a:t>
            </a:r>
            <a:r>
              <a:rPr lang="cs-CZ" dirty="0" smtClean="0">
                <a:cs typeface="Arial" charset="0"/>
              </a:rPr>
              <a:t>setrvat </a:t>
            </a:r>
            <a:r>
              <a:rPr lang="cs-CZ" dirty="0">
                <a:cs typeface="Arial" charset="0"/>
              </a:rPr>
              <a:t>potřebnou dobu u činnosti, která je jinak fádní a </a:t>
            </a:r>
            <a:r>
              <a:rPr lang="cs-CZ" dirty="0" smtClean="0">
                <a:cs typeface="Arial" charset="0"/>
              </a:rPr>
              <a:t>zdlouhavá.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cs typeface="Arial" charset="0"/>
              </a:rPr>
              <a:t>Mají </a:t>
            </a:r>
            <a:r>
              <a:rPr lang="cs-CZ" dirty="0">
                <a:cs typeface="Arial" charset="0"/>
              </a:rPr>
              <a:t>i </a:t>
            </a:r>
            <a:r>
              <a:rPr lang="cs-CZ" dirty="0" smtClean="0">
                <a:cs typeface="Arial" charset="0"/>
              </a:rPr>
              <a:t>magickou funkci</a:t>
            </a:r>
            <a:r>
              <a:rPr lang="cs-CZ" dirty="0">
                <a:cs typeface="Arial" charset="0"/>
              </a:rPr>
              <a:t>, která se uplatňuje hlavně u zaříkadel a souvisí s dětskou </a:t>
            </a:r>
            <a:r>
              <a:rPr lang="cs-CZ" dirty="0" smtClean="0">
                <a:cs typeface="Arial" charset="0"/>
              </a:rPr>
              <a:t>vírou               </a:t>
            </a:r>
            <a:r>
              <a:rPr lang="cs-CZ" dirty="0">
                <a:cs typeface="Arial" charset="0"/>
              </a:rPr>
              <a:t>v nadpřirozené síly a v čarovnou moc </a:t>
            </a:r>
            <a:r>
              <a:rPr lang="cs-CZ" dirty="0" smtClean="0">
                <a:cs typeface="Arial" charset="0"/>
              </a:rPr>
              <a:t>tajemných slov</a:t>
            </a:r>
            <a:endParaRPr lang="cs-CZ" dirty="0">
              <a:cs typeface="Arial" charset="0"/>
              <a:hlinkClick r:id="rId2" tooltip="Pahýl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Arial" charset="0"/>
                <a:cs typeface="Arial" charset="0"/>
                <a:hlinkClick r:id="rId2" tooltip="Pahýl"/>
              </a:rPr>
              <a:t> </a:t>
            </a:r>
            <a:endParaRPr lang="cs-CZ" b="1" dirty="0"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228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lvl="0"/>
            <a:endParaRPr lang="cs-CZ" cap="small" dirty="0" smtClean="0">
              <a:effectLst>
                <a:outerShdw blurRad="50800" dist="381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lvl="0" indent="0">
              <a:buNone/>
            </a:pPr>
            <a:r>
              <a:rPr lang="cs-CZ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Říkadla jsou vhodná pro</a:t>
            </a:r>
          </a:p>
          <a:p>
            <a:pPr lvl="0"/>
            <a:r>
              <a:rPr lang="cs-CZ" b="1" dirty="0" smtClean="0"/>
              <a:t>předčtenářskou etapu </a:t>
            </a:r>
            <a:r>
              <a:rPr lang="cs-CZ" b="1" dirty="0"/>
              <a:t>naslouchací </a:t>
            </a:r>
            <a:r>
              <a:rPr lang="cs-CZ" dirty="0" smtClean="0"/>
              <a:t>- dítě </a:t>
            </a:r>
            <a:r>
              <a:rPr lang="cs-CZ" dirty="0"/>
              <a:t>v roli </a:t>
            </a:r>
            <a:r>
              <a:rPr lang="cs-CZ" dirty="0" smtClean="0"/>
              <a:t>posluchače je </a:t>
            </a:r>
            <a:r>
              <a:rPr lang="cs-CZ" dirty="0"/>
              <a:t>odkázáno na zvukový příjem textu prostřednictvím jiného čtenáře </a:t>
            </a:r>
          </a:p>
          <a:p>
            <a:pPr lvl="0"/>
            <a:r>
              <a:rPr lang="cs-CZ" b="1" dirty="0"/>
              <a:t>mladší předškolní věk</a:t>
            </a:r>
            <a:r>
              <a:rPr lang="cs-CZ" dirty="0"/>
              <a:t> (do 3 let): dětský </a:t>
            </a:r>
            <a:r>
              <a:rPr lang="cs-CZ" dirty="0" smtClean="0"/>
              <a:t>folklór (popěvky a  </a:t>
            </a:r>
            <a:r>
              <a:rPr lang="cs-CZ" dirty="0"/>
              <a:t>říkadla</a:t>
            </a:r>
            <a:r>
              <a:rPr lang="cs-CZ" dirty="0" smtClean="0"/>
              <a:t>) jako knižní hračky a leporela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01772" y="4667336"/>
            <a:ext cx="1296145" cy="1994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7615" y="4365104"/>
            <a:ext cx="1656184" cy="2111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018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9361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Jedním z nejznámějších autorů je Josef Lada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575" y="2141009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03919"/>
            <a:ext cx="1978358" cy="2826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1" y="3813800"/>
            <a:ext cx="1790227" cy="2369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7806" y="1772816"/>
            <a:ext cx="1667409" cy="1431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2169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6995120" cy="49006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Významná je činnost sběratelská</a:t>
            </a:r>
            <a:endParaRPr lang="cs-CZ" sz="3200" dirty="0"/>
          </a:p>
        </p:txBody>
      </p:sp>
      <p:pic>
        <p:nvPicPr>
          <p:cNvPr id="2050" name="Picture 2" descr="C:\Users\Marcela\Desktop\100CANON\IMG_602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368" t="-2143" r="14900" b="2143"/>
          <a:stretch/>
        </p:blipFill>
        <p:spPr bwMode="auto">
          <a:xfrm>
            <a:off x="611560" y="1694784"/>
            <a:ext cx="2232248" cy="387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92896"/>
            <a:ext cx="5040560" cy="257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6812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Další autoři:</a:t>
            </a:r>
          </a:p>
          <a:p>
            <a:pPr marL="0" indent="0">
              <a:buNone/>
            </a:pPr>
            <a:r>
              <a:rPr lang="cs-CZ" dirty="0" smtClean="0"/>
              <a:t>Jiří Trnka              Petr Denk             </a:t>
            </a:r>
            <a:r>
              <a:rPr lang="cs-CZ" dirty="0"/>
              <a:t>J</a:t>
            </a:r>
            <a:r>
              <a:rPr lang="cs-CZ" dirty="0" smtClean="0"/>
              <a:t>osef </a:t>
            </a:r>
            <a:r>
              <a:rPr lang="cs-CZ" dirty="0"/>
              <a:t>K</a:t>
            </a:r>
            <a:r>
              <a:rPr lang="cs-CZ" dirty="0" smtClean="0"/>
              <a:t>ainar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2658442"/>
            <a:ext cx="1952791" cy="27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58441"/>
            <a:ext cx="2808312" cy="2722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58441"/>
            <a:ext cx="1983304" cy="27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9246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9552" y="1196752"/>
            <a:ext cx="7736904" cy="892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Milada Motlová		Vladimíra Gebhartová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3719" y="2276872"/>
            <a:ext cx="2304256" cy="2983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88844"/>
            <a:ext cx="2232248" cy="3214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6921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11256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http://cs.wikipedia.org/wiki/%C5%98%C3%ADkadlo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http://cs.wikipedia.org/wiki/Josef_Lada</a:t>
            </a:r>
          </a:p>
          <a:p>
            <a:pPr>
              <a:buFont typeface="Wingdings" pitchFamily="2" charset="2"/>
              <a:buChar char="v"/>
            </a:pPr>
            <a:endParaRPr lang="cs-CZ" sz="8000" dirty="0"/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Zmatlíková,H.: vařila myška kašičku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Hála,J.: Říkadla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Lada,J.: Říkadla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Lada,J.: Dětem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Lada,J.: Z Ladovy zahrádky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Erben,K.J.: Prostonárodní české písně a říkadla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Plicka,K., Volf,F.:  Český rok – Jaro, léto, Podzim, Zima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Trnka,J.: Večerní říkadla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Denk,P.: Do kola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Kajnar,J.: Říkadla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Motlová,M.: Česká říkadla, písničky a pohádky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 smtClean="0"/>
              <a:t>Gebhartová,V.: Říkadla pro nejmenší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r>
              <a:rPr lang="cs-CZ" sz="5500" dirty="0" smtClean="0"/>
              <a:t>[</a:t>
            </a:r>
            <a:r>
              <a:rPr lang="cs-CZ" sz="5500" dirty="0"/>
              <a:t>cit. </a:t>
            </a:r>
            <a:r>
              <a:rPr lang="cs-CZ" sz="5500" dirty="0" smtClean="0"/>
              <a:t>2012-10-22].</a:t>
            </a:r>
            <a:endParaRPr lang="cs-CZ" sz="5500" dirty="0"/>
          </a:p>
          <a:p>
            <a:pPr>
              <a:buFont typeface="Wingdings" pitchFamily="2" charset="2"/>
              <a:buChar char="v"/>
            </a:pPr>
            <a:endParaRPr lang="cs-CZ" sz="3800" dirty="0"/>
          </a:p>
          <a:p>
            <a:pPr marL="0" indent="0">
              <a:buNone/>
            </a:pP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 </a:t>
            </a: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50932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360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2</vt:lpstr>
      <vt:lpstr>Snímek 3</vt:lpstr>
      <vt:lpstr>Snímek 4</vt:lpstr>
      <vt:lpstr>Snímek 5</vt:lpstr>
      <vt:lpstr>Snímek 6</vt:lpstr>
      <vt:lpstr>Snímek 7</vt:lpstr>
      <vt:lpstr>Významná je činnost sběratelská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23</cp:revision>
  <dcterms:created xsi:type="dcterms:W3CDTF">2013-01-26T22:38:48Z</dcterms:created>
  <dcterms:modified xsi:type="dcterms:W3CDTF">2013-06-19T05:54:17Z</dcterms:modified>
</cp:coreProperties>
</file>