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56" r:id="rId4"/>
    <p:sldId id="257" r:id="rId5"/>
    <p:sldId id="270" r:id="rId6"/>
    <p:sldId id="258" r:id="rId7"/>
    <p:sldId id="276" r:id="rId8"/>
    <p:sldId id="274" r:id="rId9"/>
    <p:sldId id="275" r:id="rId10"/>
    <p:sldId id="259" r:id="rId11"/>
    <p:sldId id="264" r:id="rId12"/>
    <p:sldId id="263" r:id="rId13"/>
    <p:sldId id="272" r:id="rId14"/>
    <p:sldId id="273" r:id="rId15"/>
    <p:sldId id="284" r:id="rId16"/>
    <p:sldId id="283" r:id="rId17"/>
    <p:sldId id="279" r:id="rId18"/>
    <p:sldId id="28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CED5"/>
    <a:srgbClr val="F44A62"/>
    <a:srgbClr val="6E94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E94D8"/>
            </a:gs>
            <a:gs pos="50000">
              <a:schemeClr val="bg1">
                <a:lumMod val="75000"/>
              </a:schemeClr>
            </a:gs>
            <a:gs pos="100000">
              <a:srgbClr val="F44A6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1/Prelucrare_3D_pentru_Gerlachovsk%C3%BD_%C5%A1t%C3%ADt.gi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A1h" TargetMode="External"/><Relationship Id="rId2" Type="http://schemas.openxmlformats.org/officeDocument/2006/relationships/hyperlink" Target="http://cs.wikipedia.org/wiki/Dunaj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://cs.wikipedia.org/wiki/Nitra" TargetMode="External"/><Relationship Id="rId7" Type="http://schemas.openxmlformats.org/officeDocument/2006/relationships/image" Target="../media/image17.png"/><Relationship Id="rId2" Type="http://schemas.openxmlformats.org/officeDocument/2006/relationships/hyperlink" Target="http://cs.wikipedia.org/wiki/Ko%C5%A1i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Tren%C4%8D%C3%ADn" TargetMode="External"/><Relationship Id="rId11" Type="http://schemas.openxmlformats.org/officeDocument/2006/relationships/image" Target="../media/image21.jpeg"/><Relationship Id="rId5" Type="http://schemas.openxmlformats.org/officeDocument/2006/relationships/hyperlink" Target="http://cs.wikipedia.org/wiki/Bansk%C3%A1_Bystrica" TargetMode="External"/><Relationship Id="rId10" Type="http://schemas.openxmlformats.org/officeDocument/2006/relationships/image" Target="../media/image20.png"/><Relationship Id="rId4" Type="http://schemas.openxmlformats.org/officeDocument/2006/relationships/hyperlink" Target="http://cs.wikipedia.org/wiki/%C5%BDilina" TargetMode="External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Bratislavsk%C3%BD_hrad" TargetMode="External"/><Relationship Id="rId13" Type="http://schemas.openxmlformats.org/officeDocument/2006/relationships/hyperlink" Target="http://cs.wikipedia.org/wiki/Dob%C5%A1insk%C3%A1_ledov%C3%A1_jeskyn%C4%9B" TargetMode="External"/><Relationship Id="rId3" Type="http://schemas.openxmlformats.org/officeDocument/2006/relationships/hyperlink" Target="http://cs.wikipedia.org/wiki/N%C3%ADzk%C3%A9_Tatry" TargetMode="External"/><Relationship Id="rId7" Type="http://schemas.openxmlformats.org/officeDocument/2006/relationships/hyperlink" Target="http://cs.wikipedia.org/wiki/Vysok%C3%A9_Tatry" TargetMode="External"/><Relationship Id="rId12" Type="http://schemas.openxmlformats.org/officeDocument/2006/relationships/hyperlink" Target="http://cs.wikipedia.org/wiki/Tren%C4%8D%C3%ADnsk%C3%BD_hrad" TargetMode="External"/><Relationship Id="rId2" Type="http://schemas.openxmlformats.org/officeDocument/2006/relationships/hyperlink" Target="http://cs.wikipedia.org/wiki/Mal%C3%A1_Fatr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lovensk%C3%BD_r%C3%A1j" TargetMode="External"/><Relationship Id="rId11" Type="http://schemas.openxmlformats.org/officeDocument/2006/relationships/hyperlink" Target="http://cs.wikipedia.org/wiki/Spi%C5%A1sk%C3%BD_hrad" TargetMode="External"/><Relationship Id="rId5" Type="http://schemas.openxmlformats.org/officeDocument/2006/relationships/hyperlink" Target="http://cs.wikipedia.org/wiki/Slovensk%C3%BD_kras" TargetMode="External"/><Relationship Id="rId10" Type="http://schemas.openxmlformats.org/officeDocument/2006/relationships/hyperlink" Target="http://cs.wikipedia.org/wiki/Oravsk%C3%BD_hrad" TargetMode="External"/><Relationship Id="rId4" Type="http://schemas.openxmlformats.org/officeDocument/2006/relationships/hyperlink" Target="http://cs.wikipedia.org/wiki/Pieniny" TargetMode="External"/><Relationship Id="rId9" Type="http://schemas.openxmlformats.org/officeDocument/2006/relationships/hyperlink" Target="http://cs.wikipedia.org/wiki/Dev%C3%ADn_(hrad)" TargetMode="External"/><Relationship Id="rId1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919395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VY_32_INOVACE_10_PUTOVÁNÍ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PO EVROPĚ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_SLOVENSKO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082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852041"/>
              </p:ext>
            </p:extLst>
          </p:nvPr>
        </p:nvGraphicFramePr>
        <p:xfrm>
          <a:off x="1431335" y="1844824"/>
          <a:ext cx="6281329" cy="4440774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5. ročníku a slouží k doplnění učiva o Evropě.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Určí polohu státu v Evropě a uvede některé zajímavosti.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Bratislava,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Vysoké Tatry,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Gerlachovský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štít, Dunaj, Váh, Košice, Nitra, Žilina, Banská Bystrica, Trenčín,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Devín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275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836" y="1977911"/>
            <a:ext cx="5380215" cy="274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0" y="3237549"/>
            <a:ext cx="2873896" cy="1914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77926" y="1977911"/>
            <a:ext cx="32800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SLOVENSKO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Slovenská republika</a:t>
            </a:r>
            <a:r>
              <a:rPr lang="cs-CZ" dirty="0"/>
              <a:t> je vnitrozemský stát nacházející se ve střední Evropě. H</a:t>
            </a:r>
            <a:r>
              <a:rPr lang="cs-CZ" dirty="0" smtClean="0"/>
              <a:t>raničí </a:t>
            </a:r>
            <a:r>
              <a:rPr lang="cs-CZ" dirty="0"/>
              <a:t>s Českem (252 km) a Rakouskem (91 km) na západě, s Maďarskem (677 km) na jihu, s Ukrajinou (97 km) na východě a s Polskem (444 km) na severu.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roce 2012 zde žilo přibližně 5 404 555 </a:t>
            </a:r>
            <a:r>
              <a:rPr lang="cs-CZ" dirty="0" smtClean="0"/>
              <a:t>lidí.</a:t>
            </a:r>
          </a:p>
          <a:p>
            <a:pPr marL="0" indent="0">
              <a:buNone/>
            </a:pPr>
            <a:r>
              <a:rPr lang="cs-CZ" dirty="0" smtClean="0"/>
              <a:t>Hlavním městem je Bratislava, úředním jazykem je slovenština.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816" y="4386543"/>
            <a:ext cx="2729880" cy="2047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52" y="4441588"/>
            <a:ext cx="2801888" cy="186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337" y="4004642"/>
            <a:ext cx="2052861" cy="273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495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Po roce 1918 se Slovensko stalo součástí Československa. Mezi lety 1939–1945 existovala na území Slovenska takzvaná Slovenská republika. </a:t>
            </a:r>
          </a:p>
          <a:p>
            <a:pPr marL="0" indent="0">
              <a:buNone/>
            </a:pPr>
            <a:r>
              <a:rPr lang="cs-CZ" dirty="0"/>
              <a:t>Roku 1945 byl obnoven československý stát. </a:t>
            </a:r>
            <a:r>
              <a:rPr lang="cs-CZ" dirty="0" smtClean="0"/>
              <a:t>Roku </a:t>
            </a:r>
            <a:r>
              <a:rPr lang="cs-CZ" dirty="0"/>
              <a:t>1993 vznikla rozdělením Československa Slovenská republika jakožto suverénní slovenský stát.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05064"/>
            <a:ext cx="4860032" cy="259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72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66967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Severním </a:t>
            </a:r>
            <a:r>
              <a:rPr lang="cs-CZ" dirty="0"/>
              <a:t>a středním oblastem Slovenska dominují </a:t>
            </a:r>
            <a:r>
              <a:rPr lang="cs-CZ" dirty="0" smtClean="0"/>
              <a:t>rozsáhlé </a:t>
            </a:r>
            <a:r>
              <a:rPr lang="cs-CZ" dirty="0"/>
              <a:t>horské masivy</a:t>
            </a:r>
            <a:r>
              <a:rPr lang="cs-CZ" dirty="0" smtClean="0"/>
              <a:t>,</a:t>
            </a:r>
            <a:r>
              <a:rPr lang="cs-CZ" baseline="30000" dirty="0" smtClean="0"/>
              <a:t> </a:t>
            </a:r>
            <a:r>
              <a:rPr lang="cs-CZ" dirty="0" smtClean="0"/>
              <a:t>součást </a:t>
            </a:r>
            <a:r>
              <a:rPr lang="cs-CZ" dirty="0"/>
              <a:t>Západních Karpat</a:t>
            </a:r>
            <a:r>
              <a:rPr lang="cs-CZ" dirty="0" smtClean="0"/>
              <a:t>.</a:t>
            </a:r>
            <a:r>
              <a:rPr lang="cs-CZ" baseline="30000" dirty="0" smtClean="0"/>
              <a:t> </a:t>
            </a:r>
            <a:r>
              <a:rPr lang="cs-CZ" dirty="0"/>
              <a:t>D</a:t>
            </a:r>
            <a:r>
              <a:rPr lang="cs-CZ" dirty="0" smtClean="0"/>
              <a:t>ělí </a:t>
            </a:r>
            <a:r>
              <a:rPr lang="cs-CZ" dirty="0"/>
              <a:t>na tři </a:t>
            </a:r>
            <a:r>
              <a:rPr lang="cs-CZ" dirty="0" smtClean="0"/>
              <a:t>části:</a:t>
            </a: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Vnější</a:t>
            </a:r>
            <a:r>
              <a:rPr lang="cs-CZ" dirty="0" smtClean="0"/>
              <a:t> se </a:t>
            </a:r>
            <a:r>
              <a:rPr lang="cs-CZ" dirty="0"/>
              <a:t>nacházejí na severu a zahrnují </a:t>
            </a:r>
            <a:r>
              <a:rPr lang="cs-CZ" b="1" dirty="0"/>
              <a:t>Malé Karpaty, Javorníky a Beskydy.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Střední</a:t>
            </a:r>
            <a:r>
              <a:rPr lang="cs-CZ" dirty="0" smtClean="0"/>
              <a:t> se </a:t>
            </a:r>
            <a:r>
              <a:rPr lang="cs-CZ" dirty="0"/>
              <a:t>skládají z </a:t>
            </a:r>
            <a:r>
              <a:rPr lang="cs-CZ" b="1" dirty="0"/>
              <a:t>Vysokých a Nízkých Tater.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Vnitřní</a:t>
            </a:r>
            <a:r>
              <a:rPr lang="cs-CZ" dirty="0" smtClean="0"/>
              <a:t> postupují na </a:t>
            </a:r>
            <a:r>
              <a:rPr lang="cs-CZ" dirty="0"/>
              <a:t>jih do Maďarska. Jejich součástí je především </a:t>
            </a:r>
            <a:r>
              <a:rPr lang="cs-CZ" b="1" dirty="0"/>
              <a:t>Slovenské </a:t>
            </a:r>
            <a:r>
              <a:rPr lang="cs-CZ" b="1" dirty="0" smtClean="0"/>
              <a:t>rudohoří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Níže </a:t>
            </a:r>
            <a:r>
              <a:rPr lang="cs-CZ" dirty="0"/>
              <a:t>položené oblasti jsou </a:t>
            </a:r>
            <a:r>
              <a:rPr lang="cs-CZ" dirty="0" smtClean="0"/>
              <a:t>na </a:t>
            </a:r>
            <a:r>
              <a:rPr lang="cs-CZ" dirty="0"/>
              <a:t>jihu při hranicích s Maďarskem. Dvě nejvýznamnější z nich </a:t>
            </a:r>
            <a:r>
              <a:rPr lang="cs-CZ" dirty="0" smtClean="0"/>
              <a:t>jsou </a:t>
            </a:r>
            <a:r>
              <a:rPr lang="cs-CZ" b="1" dirty="0" smtClean="0"/>
              <a:t>Podunajská </a:t>
            </a:r>
            <a:r>
              <a:rPr lang="cs-CZ" b="1" dirty="0"/>
              <a:t>a Východoslovenská nížina</a:t>
            </a:r>
            <a:r>
              <a:rPr lang="cs-CZ" dirty="0" smtClean="0"/>
              <a:t>.</a:t>
            </a:r>
            <a:r>
              <a:rPr lang="cs-CZ" baseline="30000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Nejvyšším </a:t>
            </a:r>
            <a:r>
              <a:rPr lang="cs-CZ" dirty="0"/>
              <a:t>bodem je </a:t>
            </a:r>
            <a:r>
              <a:rPr lang="cs-CZ" b="1" dirty="0"/>
              <a:t>Gerlachovský štít </a:t>
            </a:r>
            <a:r>
              <a:rPr lang="cs-CZ" dirty="0"/>
              <a:t>(</a:t>
            </a:r>
            <a:r>
              <a:rPr lang="cs-CZ" dirty="0" smtClean="0"/>
              <a:t>2</a:t>
            </a:r>
            <a:r>
              <a:rPr lang="cs-CZ" dirty="0"/>
              <a:t> 655 </a:t>
            </a:r>
            <a:r>
              <a:rPr lang="cs-CZ" dirty="0" smtClean="0"/>
              <a:t>m) ve </a:t>
            </a:r>
            <a:r>
              <a:rPr lang="cs-CZ" dirty="0"/>
              <a:t>Vysokých </a:t>
            </a:r>
            <a:r>
              <a:rPr lang="cs-CZ" dirty="0" smtClean="0"/>
              <a:t>Tatrách.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496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39" y="1369756"/>
            <a:ext cx="4176464" cy="3132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4" descr="File:Prelucrare 3D pentru Gerlachovský štít.gif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5575" y="-974725"/>
            <a:ext cx="28575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122" y="3001320"/>
            <a:ext cx="4108839" cy="3107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93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Jednou </a:t>
            </a:r>
            <a:r>
              <a:rPr lang="cs-CZ" dirty="0"/>
              <a:t>z nejvýznamnějších řek protékajících Slovenskem </a:t>
            </a:r>
            <a:r>
              <a:rPr lang="cs-CZ" dirty="0" smtClean="0"/>
              <a:t>je </a:t>
            </a:r>
            <a:r>
              <a:rPr lang="cs-CZ" dirty="0">
                <a:hlinkClick r:id="rId2" tooltip="Dunaj"/>
              </a:rPr>
              <a:t>Dunaj</a:t>
            </a:r>
            <a:r>
              <a:rPr lang="cs-CZ" dirty="0"/>
              <a:t>, který spolu s Moravou tvoří slovenskou jihozápadní hranici</a:t>
            </a:r>
            <a:r>
              <a:rPr lang="cs-CZ" dirty="0" smtClean="0"/>
              <a:t>. </a:t>
            </a:r>
            <a:r>
              <a:rPr lang="cs-CZ" dirty="0"/>
              <a:t>Nejdelším slovenským vodním tokem je</a:t>
            </a:r>
            <a:r>
              <a:rPr lang="cs-CZ" b="1" dirty="0"/>
              <a:t> </a:t>
            </a:r>
            <a:r>
              <a:rPr lang="cs-CZ" b="1" dirty="0" smtClean="0">
                <a:hlinkClick r:id="rId3" tooltip="Váh"/>
              </a:rPr>
              <a:t>Váh</a:t>
            </a:r>
            <a:r>
              <a:rPr lang="cs-CZ" dirty="0" smtClean="0"/>
              <a:t>.</a:t>
            </a:r>
            <a:endParaRPr lang="cs-CZ" baseline="30000" dirty="0"/>
          </a:p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/>
              <a:t>Slovensku jsou častá rovněž horská jezera a minerální i termální prameny</a:t>
            </a:r>
            <a:r>
              <a:rPr lang="cs-CZ" dirty="0" smtClean="0"/>
              <a:t>.</a:t>
            </a:r>
            <a:endParaRPr lang="cs-CZ" baseline="30000" dirty="0" smtClean="0"/>
          </a:p>
          <a:p>
            <a:pPr marL="0" indent="0">
              <a:buNone/>
            </a:pPr>
            <a:r>
              <a:rPr lang="cs-CZ" dirty="0" smtClean="0"/>
              <a:t>Převážná </a:t>
            </a:r>
            <a:r>
              <a:rPr lang="cs-CZ" dirty="0"/>
              <a:t>část slovenského státu spadá do černomořského úmoří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13176"/>
            <a:ext cx="76200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9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6632"/>
            <a:ext cx="6408712" cy="6912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Na Slovensku se vyskytují rozličné druhy fauny a flóry. </a:t>
            </a:r>
            <a:r>
              <a:rPr lang="cs-CZ" dirty="0" smtClean="0"/>
              <a:t>Vedle </a:t>
            </a:r>
            <a:r>
              <a:rPr lang="cs-CZ" dirty="0"/>
              <a:t>běžných domácích zvířat žijí ve </a:t>
            </a:r>
            <a:r>
              <a:rPr lang="cs-CZ" dirty="0" smtClean="0"/>
              <a:t>slovenských </a:t>
            </a:r>
            <a:r>
              <a:rPr lang="cs-CZ" dirty="0"/>
              <a:t>národních parcích </a:t>
            </a:r>
            <a:r>
              <a:rPr lang="cs-CZ" b="1" dirty="0"/>
              <a:t>medvědi, vlci, rysi, divoké kočky, svišti, </a:t>
            </a:r>
            <a:r>
              <a:rPr lang="cs-CZ" b="1" dirty="0" smtClean="0"/>
              <a:t>vydry</a:t>
            </a:r>
            <a:r>
              <a:rPr lang="cs-CZ" b="1" dirty="0"/>
              <a:t>,</a:t>
            </a:r>
            <a:r>
              <a:rPr lang="cs-CZ" b="1" dirty="0" smtClean="0"/>
              <a:t> </a:t>
            </a:r>
            <a:r>
              <a:rPr lang="cs-CZ" b="1" dirty="0"/>
              <a:t>kuny, norci</a:t>
            </a:r>
            <a:r>
              <a:rPr lang="cs-CZ" dirty="0"/>
              <a:t> a </a:t>
            </a:r>
            <a:r>
              <a:rPr lang="cs-CZ" b="1" dirty="0"/>
              <a:t>kamzíci</a:t>
            </a:r>
            <a:r>
              <a:rPr lang="cs-CZ" dirty="0"/>
              <a:t> (kteří jsou celostátně chránění).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lesích a v nížinách se nacházejí také </a:t>
            </a:r>
            <a:r>
              <a:rPr lang="cs-CZ" b="1" dirty="0"/>
              <a:t>koroptve, </a:t>
            </a:r>
            <a:r>
              <a:rPr lang="cs-CZ" b="1" dirty="0" smtClean="0"/>
              <a:t>bažanti</a:t>
            </a:r>
            <a:r>
              <a:rPr lang="cs-CZ" b="1" dirty="0"/>
              <a:t>, divoké husy a kachny</a:t>
            </a:r>
            <a:r>
              <a:rPr lang="cs-CZ" b="1" dirty="0" smtClean="0"/>
              <a:t>.</a:t>
            </a:r>
            <a:endParaRPr lang="cs-CZ" b="1" baseline="30000" dirty="0"/>
          </a:p>
          <a:p>
            <a:pPr marL="0" indent="0">
              <a:buNone/>
            </a:pPr>
            <a:r>
              <a:rPr lang="cs-CZ" dirty="0" smtClean="0"/>
              <a:t>Co </a:t>
            </a:r>
            <a:r>
              <a:rPr lang="cs-CZ" dirty="0"/>
              <a:t>se týče rostlinstva, ze stromů převládají v nížinách </a:t>
            </a:r>
            <a:r>
              <a:rPr lang="cs-CZ" b="1" dirty="0"/>
              <a:t>duby,</a:t>
            </a:r>
            <a:r>
              <a:rPr lang="cs-CZ" dirty="0"/>
              <a:t> na úpatích hor </a:t>
            </a:r>
            <a:r>
              <a:rPr lang="cs-CZ" b="1" dirty="0"/>
              <a:t>buky</a:t>
            </a:r>
            <a:r>
              <a:rPr lang="cs-CZ" dirty="0"/>
              <a:t>, ve vyšších polohách </a:t>
            </a:r>
            <a:r>
              <a:rPr lang="cs-CZ" b="1" dirty="0" smtClean="0"/>
              <a:t>smrky.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927" y="1411035"/>
            <a:ext cx="2088232" cy="1800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Marcela\AppData\Local\Microsoft\Windows\Temporary Internet Files\Content.IE5\3VGWMC9E\MC9003469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175" y="4091491"/>
            <a:ext cx="2058439" cy="141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94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7333342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Slovensko se nachází v </a:t>
            </a:r>
            <a:r>
              <a:rPr lang="cs-CZ" b="1" dirty="0"/>
              <a:t>mírném podnebném pásu</a:t>
            </a:r>
            <a:r>
              <a:rPr lang="cs-CZ" dirty="0"/>
              <a:t>. </a:t>
            </a:r>
            <a:r>
              <a:rPr lang="cs-CZ" dirty="0" smtClean="0"/>
              <a:t>Na </a:t>
            </a:r>
            <a:r>
              <a:rPr lang="cs-CZ" dirty="0"/>
              <a:t>jeho území převládají studenější léta a chladné vlhké zimy s vysokou oblačností</a:t>
            </a:r>
            <a:r>
              <a:rPr lang="cs-CZ" dirty="0" smtClean="0"/>
              <a:t>. </a:t>
            </a:r>
            <a:r>
              <a:rPr lang="cs-CZ" dirty="0"/>
              <a:t>Průměrná teplota ve vyšších polohách, především v Tatrách, činí kolem -4°C a naopak v nížinách se pohybuje kolem 10°C.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červenci se v nížinách teploty v průměru blíží či přesahují hodnotu i 20°C.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Marcela\AppData\Local\Microsoft\Windows\Temporary Internet Files\Content.IE5\4WUL45I6\MC90043258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428" y="220486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cela\AppData\Local\Microsoft\Windows\Temporary Internet Files\Content.IE5\3VGWMC9E\MC90043259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40824"/>
            <a:ext cx="2476644" cy="247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20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404664"/>
            <a:ext cx="8352928" cy="69847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Na Slovensku se nacházejí zásoby </a:t>
            </a:r>
            <a:r>
              <a:rPr lang="cs-CZ" b="1" dirty="0"/>
              <a:t>hnědého uhlí a lignitu.</a:t>
            </a:r>
          </a:p>
          <a:p>
            <a:pPr marL="0" indent="0">
              <a:buNone/>
            </a:pPr>
            <a:r>
              <a:rPr lang="cs-CZ" dirty="0" smtClean="0"/>
              <a:t>Významné </a:t>
            </a:r>
            <a:r>
              <a:rPr lang="cs-CZ" dirty="0"/>
              <a:t>odvětví představuje </a:t>
            </a:r>
            <a:r>
              <a:rPr lang="cs-CZ" b="1" dirty="0"/>
              <a:t>automobilový </a:t>
            </a:r>
            <a:r>
              <a:rPr lang="cs-CZ" b="1" dirty="0" smtClean="0"/>
              <a:t>průmysl</a:t>
            </a:r>
            <a:r>
              <a:rPr lang="cs-CZ" dirty="0" smtClean="0"/>
              <a:t>. Ve </a:t>
            </a:r>
            <a:r>
              <a:rPr lang="cs-CZ" dirty="0"/>
              <a:t>východní části země postupně obnovily svou výrobu </a:t>
            </a:r>
            <a:r>
              <a:rPr lang="cs-CZ" b="1" dirty="0"/>
              <a:t>Východoslovenské železárny</a:t>
            </a:r>
            <a:r>
              <a:rPr lang="cs-CZ" dirty="0"/>
              <a:t> v </a:t>
            </a:r>
            <a:r>
              <a:rPr lang="cs-CZ" dirty="0" smtClean="0"/>
              <a:t>Košicích.</a:t>
            </a:r>
          </a:p>
          <a:p>
            <a:pPr marL="0" indent="0">
              <a:buNone/>
            </a:pPr>
            <a:r>
              <a:rPr lang="cs-CZ" dirty="0" smtClean="0"/>
              <a:t>Na Slovensku mají </a:t>
            </a:r>
            <a:r>
              <a:rPr lang="cs-CZ" dirty="0"/>
              <a:t>zastoupení také </a:t>
            </a:r>
            <a:r>
              <a:rPr lang="cs-CZ" b="1" dirty="0" smtClean="0"/>
              <a:t>chemický, elektrochemický</a:t>
            </a:r>
            <a:r>
              <a:rPr lang="cs-CZ" b="1" dirty="0"/>
              <a:t>, ropný, potravinářský, papírenský a strojírenský průmysl</a:t>
            </a:r>
            <a:r>
              <a:rPr lang="cs-CZ" dirty="0"/>
              <a:t>. Vyrábí se rovněž </a:t>
            </a:r>
            <a:r>
              <a:rPr lang="cs-CZ" b="1" dirty="0"/>
              <a:t>keramika, přírodní i umělé </a:t>
            </a:r>
            <a:r>
              <a:rPr lang="cs-CZ" b="1" dirty="0" smtClean="0"/>
              <a:t>textilie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Velký </a:t>
            </a:r>
            <a:r>
              <a:rPr lang="cs-CZ" dirty="0"/>
              <a:t>rozkvět zažil především </a:t>
            </a:r>
            <a:r>
              <a:rPr lang="cs-CZ" b="1" dirty="0"/>
              <a:t>cestovní ruch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6186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43528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Slovensko má rozvinutý zemědělský </a:t>
            </a:r>
            <a:r>
              <a:rPr lang="cs-CZ" dirty="0" smtClean="0"/>
              <a:t>sektor</a:t>
            </a:r>
            <a:r>
              <a:rPr lang="cs-CZ" dirty="0"/>
              <a:t>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Nejvíce </a:t>
            </a:r>
            <a:r>
              <a:rPr lang="cs-CZ" dirty="0"/>
              <a:t>je zemědělská činnost rozšířená na jihu </a:t>
            </a:r>
            <a:r>
              <a:rPr lang="cs-CZ" dirty="0" smtClean="0"/>
              <a:t>v </a:t>
            </a:r>
            <a:r>
              <a:rPr lang="cs-CZ" dirty="0"/>
              <a:t>Podunajské a Východoslovenské nížině.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rostlinné výrobě převažuje zejména </a:t>
            </a:r>
            <a:r>
              <a:rPr lang="cs-CZ" b="1" dirty="0"/>
              <a:t>pšenice a </a:t>
            </a:r>
            <a:r>
              <a:rPr lang="cs-CZ" b="1" dirty="0" smtClean="0"/>
              <a:t>kukuřice</a:t>
            </a:r>
            <a:r>
              <a:rPr lang="cs-CZ" dirty="0" smtClean="0"/>
              <a:t>. Dále </a:t>
            </a:r>
            <a:r>
              <a:rPr lang="cs-CZ" dirty="0"/>
              <a:t>se pěstují </a:t>
            </a:r>
            <a:r>
              <a:rPr lang="cs-CZ" b="1" dirty="0"/>
              <a:t>brambory, cukrová řepa, ječmen, ovoce, vinná </a:t>
            </a:r>
            <a:r>
              <a:rPr lang="cs-CZ" b="1" dirty="0" smtClean="0"/>
              <a:t>réva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údolí řeky Váh se pěstuje </a:t>
            </a:r>
            <a:r>
              <a:rPr lang="cs-CZ" b="1" dirty="0"/>
              <a:t>tabák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Produkce </a:t>
            </a:r>
            <a:r>
              <a:rPr lang="cs-CZ" b="1" dirty="0"/>
              <a:t>vína</a:t>
            </a:r>
            <a:r>
              <a:rPr lang="cs-CZ" dirty="0"/>
              <a:t> je značně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rozšířená </a:t>
            </a:r>
            <a:r>
              <a:rPr lang="cs-CZ" dirty="0"/>
              <a:t>v podhůří </a:t>
            </a:r>
            <a:r>
              <a:rPr lang="cs-CZ" dirty="0" smtClean="0"/>
              <a:t>Karpat.</a:t>
            </a:r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rámci živočišné výroby jsou chována </a:t>
            </a:r>
            <a:r>
              <a:rPr lang="cs-CZ" b="1" dirty="0"/>
              <a:t>prasata, skot a drůbež</a:t>
            </a:r>
            <a:r>
              <a:rPr lang="cs-CZ" dirty="0"/>
              <a:t>, ve vyšších polohách </a:t>
            </a:r>
            <a:r>
              <a:rPr lang="cs-CZ" b="1" dirty="0" smtClean="0"/>
              <a:t>ovce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449" y="3757704"/>
            <a:ext cx="2321297" cy="155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06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Města Slovenska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 smtClean="0">
                <a:hlinkClick r:id="rId2" tooltip="Košice"/>
              </a:rPr>
              <a:t>Košice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>
              <a:hlinkClick r:id="rId3" tooltip="Nitra"/>
            </a:endParaRPr>
          </a:p>
          <a:p>
            <a:pPr marL="0" indent="0">
              <a:buNone/>
            </a:pPr>
            <a:endParaRPr lang="cs-CZ" dirty="0">
              <a:hlinkClick r:id="rId3" tooltip="Nitra"/>
            </a:endParaRPr>
          </a:p>
          <a:p>
            <a:pPr marL="0" indent="0">
              <a:buNone/>
            </a:pPr>
            <a:r>
              <a:rPr lang="cs-CZ" b="1" dirty="0" smtClean="0">
                <a:hlinkClick r:id="rId3" tooltip="Nitra"/>
              </a:rPr>
              <a:t>Nitra</a:t>
            </a:r>
            <a:r>
              <a:rPr lang="cs-CZ" b="1" dirty="0" smtClean="0"/>
              <a:t>                                </a:t>
            </a:r>
            <a:r>
              <a:rPr lang="cs-CZ" b="1" dirty="0" smtClean="0">
                <a:hlinkClick r:id="rId4" tooltip="Žilina"/>
              </a:rPr>
              <a:t>Žilina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hlinkClick r:id="rId5" tooltip="Banská Bystrica"/>
            </a:endParaRPr>
          </a:p>
          <a:p>
            <a:pPr marL="0" indent="0">
              <a:buNone/>
            </a:pPr>
            <a:r>
              <a:rPr lang="cs-CZ" b="1" dirty="0" smtClean="0">
                <a:hlinkClick r:id="rId5" tooltip="Banská Bystrica"/>
              </a:rPr>
              <a:t>Banská </a:t>
            </a:r>
          </a:p>
          <a:p>
            <a:pPr marL="0" indent="0">
              <a:buNone/>
            </a:pPr>
            <a:r>
              <a:rPr lang="cs-CZ" b="1" dirty="0" smtClean="0">
                <a:hlinkClick r:id="rId5" tooltip="Banská Bystrica"/>
              </a:rPr>
              <a:t>Bystrica</a:t>
            </a:r>
            <a:r>
              <a:rPr lang="cs-CZ" b="1" dirty="0" smtClean="0"/>
              <a:t>                               </a:t>
            </a:r>
            <a:r>
              <a:rPr lang="cs-CZ" b="1" dirty="0" smtClean="0">
                <a:hlinkClick r:id="rId6" tooltip="Trenčín"/>
              </a:rPr>
              <a:t>Trenčín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358" y="769786"/>
            <a:ext cx="6151482" cy="122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78319"/>
            <a:ext cx="2654464" cy="1990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834" y="2159542"/>
            <a:ext cx="2668331" cy="200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09" y="4539452"/>
            <a:ext cx="2734006" cy="205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206" y="4400381"/>
            <a:ext cx="2875225" cy="2156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228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Zajímavosti</a:t>
            </a:r>
          </a:p>
          <a:p>
            <a:pPr marL="0" indent="0">
              <a:buNone/>
            </a:pPr>
            <a:r>
              <a:rPr lang="cs-CZ" b="1" dirty="0" smtClean="0"/>
              <a:t>Národní </a:t>
            </a:r>
            <a:r>
              <a:rPr lang="cs-CZ" b="1" dirty="0"/>
              <a:t>parky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hlinkClick r:id="rId2" tooltip="Malá Fatra"/>
              </a:rPr>
              <a:t>Malá Fatra</a:t>
            </a:r>
            <a:r>
              <a:rPr lang="cs-CZ" dirty="0"/>
              <a:t> </a:t>
            </a:r>
            <a:r>
              <a:rPr lang="cs-CZ" dirty="0" smtClean="0"/>
              <a:t>• </a:t>
            </a:r>
            <a:r>
              <a:rPr lang="cs-CZ" dirty="0">
                <a:hlinkClick r:id="rId3" tooltip="Nízké Tatry"/>
              </a:rPr>
              <a:t>Nízké Tatry</a:t>
            </a:r>
            <a:r>
              <a:rPr lang="cs-CZ" dirty="0"/>
              <a:t> • </a:t>
            </a:r>
            <a:r>
              <a:rPr lang="cs-CZ" dirty="0" smtClean="0">
                <a:hlinkClick r:id="rId4" tooltip="Pieniny"/>
              </a:rPr>
              <a:t>Pieniny</a:t>
            </a:r>
            <a:r>
              <a:rPr lang="cs-CZ" dirty="0" smtClean="0"/>
              <a:t> • </a:t>
            </a:r>
            <a:r>
              <a:rPr lang="cs-CZ" dirty="0" smtClean="0">
                <a:hlinkClick r:id="rId5" tooltip="Slovenský kras"/>
              </a:rPr>
              <a:t>Slovenský </a:t>
            </a:r>
            <a:r>
              <a:rPr lang="cs-CZ" dirty="0">
                <a:hlinkClick r:id="rId5" tooltip="Slovenský kras"/>
              </a:rPr>
              <a:t>kras</a:t>
            </a:r>
            <a:r>
              <a:rPr lang="cs-CZ" dirty="0"/>
              <a:t> • </a:t>
            </a:r>
            <a:r>
              <a:rPr lang="cs-CZ" dirty="0">
                <a:hlinkClick r:id="rId6" tooltip="Slovenský ráj"/>
              </a:rPr>
              <a:t>Slovenský ráj</a:t>
            </a:r>
            <a:r>
              <a:rPr lang="cs-CZ" dirty="0"/>
              <a:t> • </a:t>
            </a:r>
            <a:r>
              <a:rPr lang="cs-CZ" dirty="0">
                <a:hlinkClick r:id="rId7" tooltip="Vysoké Tatry"/>
              </a:rPr>
              <a:t>Vysoké Tatry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Hrady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hlinkClick r:id="rId8" tooltip="Bratislavský hrad"/>
              </a:rPr>
              <a:t>Bratislavský </a:t>
            </a:r>
            <a:r>
              <a:rPr lang="cs-CZ" dirty="0">
                <a:hlinkClick r:id="rId8" tooltip="Bratislavský hrad"/>
              </a:rPr>
              <a:t>hrad</a:t>
            </a:r>
            <a:r>
              <a:rPr lang="cs-CZ" dirty="0"/>
              <a:t> • </a:t>
            </a:r>
            <a:r>
              <a:rPr lang="cs-CZ" dirty="0">
                <a:hlinkClick r:id="rId9" tooltip="Devín (hrad)"/>
              </a:rPr>
              <a:t>Devín</a:t>
            </a:r>
            <a:r>
              <a:rPr lang="cs-CZ" dirty="0"/>
              <a:t> • </a:t>
            </a:r>
            <a:r>
              <a:rPr lang="cs-CZ" dirty="0" smtClean="0">
                <a:hlinkClick r:id="rId10" tooltip="Oravský hrad"/>
              </a:rPr>
              <a:t>Oravský </a:t>
            </a:r>
            <a:r>
              <a:rPr lang="cs-CZ" dirty="0">
                <a:hlinkClick r:id="rId10" tooltip="Oravský hrad"/>
              </a:rPr>
              <a:t>hrad</a:t>
            </a:r>
            <a:r>
              <a:rPr lang="cs-CZ" dirty="0"/>
              <a:t> • </a:t>
            </a:r>
            <a:r>
              <a:rPr lang="cs-CZ" b="1" dirty="0" smtClean="0">
                <a:hlinkClick r:id="rId11" tooltip="Spišský hrad"/>
              </a:rPr>
              <a:t>Spišský </a:t>
            </a:r>
            <a:r>
              <a:rPr lang="cs-CZ" b="1" dirty="0">
                <a:hlinkClick r:id="rId11" tooltip="Spišský hrad"/>
              </a:rPr>
              <a:t>hrad</a:t>
            </a:r>
            <a:r>
              <a:rPr lang="cs-CZ" b="1" dirty="0"/>
              <a:t> </a:t>
            </a:r>
            <a:r>
              <a:rPr lang="cs-CZ" dirty="0" smtClean="0"/>
              <a:t>• </a:t>
            </a:r>
            <a:r>
              <a:rPr lang="cs-CZ" dirty="0" smtClean="0">
                <a:hlinkClick r:id="rId12" tooltip="Trenčínský hrad"/>
              </a:rPr>
              <a:t>Trenčínský </a:t>
            </a:r>
            <a:r>
              <a:rPr lang="cs-CZ" dirty="0">
                <a:hlinkClick r:id="rId12" tooltip="Trenčínský hrad"/>
              </a:rPr>
              <a:t>hrad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b="1" dirty="0"/>
              <a:t>Jeskyně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hlinkClick r:id="rId13" tooltip="Dobšinská ledová jeskyně"/>
              </a:rPr>
              <a:t>Dobšinská </a:t>
            </a:r>
            <a:r>
              <a:rPr lang="cs-CZ" dirty="0">
                <a:hlinkClick r:id="rId13" tooltip="Dobšinská ledová jeskyně"/>
              </a:rPr>
              <a:t>ledová </a:t>
            </a:r>
            <a:r>
              <a:rPr lang="cs-CZ" dirty="0" smtClean="0">
                <a:hlinkClick r:id="rId13" tooltip="Dobšinská ledová jeskyně"/>
              </a:rPr>
              <a:t>jeskyně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77" y="4437112"/>
            <a:ext cx="3604759" cy="1878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518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27955"/>
              </p:ext>
            </p:extLst>
          </p:nvPr>
        </p:nvGraphicFramePr>
        <p:xfrm>
          <a:off x="467544" y="1124744"/>
          <a:ext cx="7963341" cy="43089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379"/>
                <a:gridCol w="433379"/>
                <a:gridCol w="433379"/>
                <a:gridCol w="433379"/>
                <a:gridCol w="433379"/>
                <a:gridCol w="433379"/>
                <a:gridCol w="424062"/>
                <a:gridCol w="442696"/>
                <a:gridCol w="433379"/>
                <a:gridCol w="433379"/>
                <a:gridCol w="433379"/>
                <a:gridCol w="433379"/>
                <a:gridCol w="433379"/>
                <a:gridCol w="433379"/>
                <a:gridCol w="433379"/>
                <a:gridCol w="1462656"/>
              </a:tblGrid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MĚSTO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SOUSEDNÍ STÁT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ŠTÍT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HRAD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MĚSTO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MĚSTO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NÍŽINA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POHOŘÍ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 dirty="0">
                          <a:effectLst/>
                        </a:rPr>
                        <a:t>MĚSTO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97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6657636"/>
              </p:ext>
            </p:extLst>
          </p:nvPr>
        </p:nvGraphicFramePr>
        <p:xfrm>
          <a:off x="467544" y="1124744"/>
          <a:ext cx="7963341" cy="43089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379"/>
                <a:gridCol w="433379"/>
                <a:gridCol w="433379"/>
                <a:gridCol w="433379"/>
                <a:gridCol w="433379"/>
                <a:gridCol w="433379"/>
                <a:gridCol w="424062"/>
                <a:gridCol w="442696"/>
                <a:gridCol w="433379"/>
                <a:gridCol w="433379"/>
                <a:gridCol w="433379"/>
                <a:gridCol w="433379"/>
                <a:gridCol w="433379"/>
                <a:gridCol w="433379"/>
                <a:gridCol w="433379"/>
                <a:gridCol w="1462656"/>
              </a:tblGrid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B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S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MĚSTO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P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S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SOUSEDNÍ STÁT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G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CH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S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Ý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ŠTÍT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D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Ě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Í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HRAD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Č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Í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MĚSTO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Ž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MĚSTO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P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D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J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S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NÍŽINA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Y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S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É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Y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>
                          <a:effectLst/>
                        </a:rPr>
                        <a:t>POHOŘÍ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78769"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C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u="none" strike="noStrike" dirty="0">
                          <a:effectLst/>
                        </a:rPr>
                        <a:t>MĚSTO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953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6612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</a:t>
            </a:r>
            <a:r>
              <a:rPr lang="cs-CZ" sz="1800" dirty="0" smtClean="0"/>
              <a:t>cs.wikipedia.org/wiki/Soubor:Flag_of_Slovakia.svg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http://cs.wikipedia.org/wiki/Soubor:Mapa_Slovenska.PNG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http://cs.wikipedia.org/wiki/Soubor:Bratislava_Central_Bank3.jpg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http://cs.wikipedia.org/wiki/Soubor:Slovakia_Bratislava_StrkovecStadion.jpg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http://cs.wikipedia.org/wiki/Port%C3%A1l:Slovensko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http://cs.wikipedia.org/wiki/Soubor:Bratislava_Castle.jpg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http://cs.wikipedia.org/wiki/Slovensko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http://cs.wikipedia.org/wiki/Soubor:Czecho</a:t>
            </a:r>
            <a:r>
              <a:rPr lang="cs-CZ" sz="1800" i="1" dirty="0"/>
              <a:t>s</a:t>
            </a:r>
            <a:r>
              <a:rPr lang="cs-CZ" sz="1800" dirty="0"/>
              <a:t>lovakia.png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http://commons.wikimedia.org/wiki/File:High_Tatras.JPG?uselang=cs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http://commons.wikimedia.org/wiki/File:Kriv%C3%A1%C5%88_Josef_Sekal.jpg?uselang=cs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http://commons.wikimedia.org/wiki/File:Slovakia_Kralova_elektraren.jpg?uselang=cs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http://commons.wikimedia.org/wiki/File:Chamois_(PSF).jpg?uselang=cs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http://cs.wikipedia.org/wiki/Soubor:Sckeskova_panor%C3%A1ma_Ko%C5%A1%C3%ADc.jpg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943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63093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http://commons.wikimedia.org/wiki/File:Mesto_Nitra.jpg?uselang=cs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http://cs.wikipedia.org/wiki/Soubor:Zilina_katedr_z_dolniho_nam_DSCN4965.JPG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http://cs.wikipedia.org/wiki/Soubor:Besztercabanya3.jpg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http://commons.wikimedia.org/wiki/File:Festival_in_Tren%C4%8D%C3%ADn.jpg?uselang=cs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http://cs.wikipedia.org/wiki/Soubor:Spis_Castle_-_Slovakia.jpg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obrázky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2013-05-27].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818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693</Words>
  <Application>Microsoft Office PowerPoint</Application>
  <PresentationFormat>Předvádění na obrazovce (4:3)</PresentationFormat>
  <Paragraphs>187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46</cp:revision>
  <dcterms:created xsi:type="dcterms:W3CDTF">2012-08-20T19:24:43Z</dcterms:created>
  <dcterms:modified xsi:type="dcterms:W3CDTF">2013-06-09T19:48:35Z</dcterms:modified>
</cp:coreProperties>
</file>