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67" r:id="rId6"/>
    <p:sldId id="259" r:id="rId7"/>
    <p:sldId id="266" r:id="rId8"/>
    <p:sldId id="260" r:id="rId9"/>
    <p:sldId id="261" r:id="rId10"/>
    <p:sldId id="262" r:id="rId11"/>
    <p:sldId id="263" r:id="rId12"/>
    <p:sldId id="265" r:id="rId13"/>
    <p:sldId id="264" r:id="rId14"/>
    <p:sldId id="271" r:id="rId15"/>
    <p:sldId id="272" r:id="rId16"/>
    <p:sldId id="270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FD5F"/>
    <a:srgbClr val="EE321E"/>
    <a:srgbClr val="F24432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">
              <a:srgbClr val="F24432"/>
            </a:gs>
            <a:gs pos="50000">
              <a:srgbClr val="F2FD5F"/>
            </a:gs>
            <a:gs pos="92000">
              <a:srgbClr val="EE321E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elilla" TargetMode="External"/><Relationship Id="rId2" Type="http://schemas.openxmlformats.org/officeDocument/2006/relationships/hyperlink" Target="http://cs.wikipedia.org/wiki/Ceut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Ll%C3%ADvi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Madri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Guadiana" TargetMode="External"/><Relationship Id="rId3" Type="http://schemas.openxmlformats.org/officeDocument/2006/relationships/hyperlink" Target="http://cs.wikipedia.org/wiki/Sierra_Nevada" TargetMode="External"/><Relationship Id="rId7" Type="http://schemas.openxmlformats.org/officeDocument/2006/relationships/hyperlink" Target="http://cs.wikipedia.org/wiki/Douro" TargetMode="External"/><Relationship Id="rId2" Type="http://schemas.openxmlformats.org/officeDocument/2006/relationships/hyperlink" Target="http://cs.wikipedia.org/wiki/Pyrenej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bro" TargetMode="External"/><Relationship Id="rId11" Type="http://schemas.openxmlformats.org/officeDocument/2006/relationships/image" Target="../media/image9.png"/><Relationship Id="rId5" Type="http://schemas.openxmlformats.org/officeDocument/2006/relationships/hyperlink" Target="http://cs.wikipedia.org/wiki/Tajo" TargetMode="External"/><Relationship Id="rId10" Type="http://schemas.openxmlformats.org/officeDocument/2006/relationships/image" Target="../media/image8.jpeg"/><Relationship Id="rId4" Type="http://schemas.openxmlformats.org/officeDocument/2006/relationships/hyperlink" Target="http://cs.wikipedia.org/wiki/Kantabersk%C3%A9_poho%C5%99%C3%AD" TargetMode="External"/><Relationship Id="rId9" Type="http://schemas.openxmlformats.org/officeDocument/2006/relationships/hyperlink" Target="http://cs.wikipedia.org/wiki/Guadalquivir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ico_de_Aneto" TargetMode="External"/><Relationship Id="rId3" Type="http://schemas.openxmlformats.org/officeDocument/2006/relationships/hyperlink" Target="http://cs.wikipedia.org/wiki/Tenerife" TargetMode="External"/><Relationship Id="rId7" Type="http://schemas.openxmlformats.org/officeDocument/2006/relationships/hyperlink" Target="http://cs.wikipedia.org/wiki/Granada" TargetMode="External"/><Relationship Id="rId2" Type="http://schemas.openxmlformats.org/officeDocument/2006/relationships/hyperlink" Target="http://cs.wikipedia.org/wiki/Pico_de_Tei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ulhac%C3%A9n" TargetMode="External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hyperlink" Target="http://cs.wikipedia.org/wiki/Pyreneje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hambra" TargetMode="External"/><Relationship Id="rId7" Type="http://schemas.openxmlformats.org/officeDocument/2006/relationships/image" Target="../media/image15.jpeg"/><Relationship Id="rId2" Type="http://schemas.openxmlformats.org/officeDocument/2006/relationships/hyperlink" Target="http://cs.wikipedia.org/wiki/Flamenc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://cs.wikipedia.org/wiki/Luis_Bu%C5%88uel" TargetMode="External"/><Relationship Id="rId4" Type="http://schemas.openxmlformats.org/officeDocument/2006/relationships/hyperlink" Target="http://cs.wikipedia.org/wiki/Corrida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hyperlink" Target="http://cs.wikipedia.org/wiki/Francisco_Goya" TargetMode="External"/><Relationship Id="rId7" Type="http://schemas.openxmlformats.org/officeDocument/2006/relationships/hyperlink" Target="http://cs.wikipedia.org/wiki/Joan_Mir%C3%B3" TargetMode="External"/><Relationship Id="rId2" Type="http://schemas.openxmlformats.org/officeDocument/2006/relationships/hyperlink" Target="http://cs.wikipedia.org/wiki/El_Grec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ntonio_Gaud%C3%AD" TargetMode="External"/><Relationship Id="rId5" Type="http://schemas.openxmlformats.org/officeDocument/2006/relationships/hyperlink" Target="http://cs.wikipedia.org/wiki/Salvador_Dal%C3%AD" TargetMode="External"/><Relationship Id="rId10" Type="http://schemas.openxmlformats.org/officeDocument/2006/relationships/image" Target="../media/image18.png"/><Relationship Id="rId4" Type="http://schemas.openxmlformats.org/officeDocument/2006/relationships/hyperlink" Target="http://cs.wikipedia.org/wiki/Pablo_Picasso" TargetMode="External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hyperlink" Target="http://cs.wikipedia.org/wiki/Valencie" TargetMode="External"/><Relationship Id="rId7" Type="http://schemas.openxmlformats.org/officeDocument/2006/relationships/image" Target="../media/image20.jpeg"/><Relationship Id="rId2" Type="http://schemas.openxmlformats.org/officeDocument/2006/relationships/hyperlink" Target="http://cs.wikipedia.org/wiki/Barcelon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://cs.wikipedia.org/wiki/Zaragoza" TargetMode="External"/><Relationship Id="rId10" Type="http://schemas.openxmlformats.org/officeDocument/2006/relationships/image" Target="../media/image23.png"/><Relationship Id="rId4" Type="http://schemas.openxmlformats.org/officeDocument/2006/relationships/hyperlink" Target="http://cs.wikipedia.org/wiki/Sevilla" TargetMode="External"/><Relationship Id="rId9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298430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VY_32_INOVACE_13_PUTOVÁNÍ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_ŠPANĚLSKO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704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7261635"/>
              </p:ext>
            </p:extLst>
          </p:nvPr>
        </p:nvGraphicFramePr>
        <p:xfrm>
          <a:off x="1431335" y="1844824"/>
          <a:ext cx="6281329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Madrid,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Kanárské ostrovy, Baleáry, Pyreneje, flamenco, corrida, Picasso, Gaudí, Miró, Barcelona, Sevilla, Zaragoza, Valencia.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817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222" y="3608677"/>
            <a:ext cx="3257533" cy="2171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1291193"/>
            <a:ext cx="4383831" cy="4704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911424" y="2348880"/>
            <a:ext cx="309917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ŠPANĚLSKO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64483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60486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Španělsko</a:t>
            </a:r>
            <a:r>
              <a:rPr lang="cs-CZ" dirty="0"/>
              <a:t>, oficiálně </a:t>
            </a:r>
            <a:r>
              <a:rPr lang="cs-CZ" b="1" dirty="0"/>
              <a:t>Španělské království</a:t>
            </a:r>
            <a:r>
              <a:rPr lang="cs-CZ" dirty="0"/>
              <a:t> </a:t>
            </a:r>
            <a:r>
              <a:rPr lang="cs-CZ" dirty="0" smtClean="0"/>
              <a:t>je stát</a:t>
            </a:r>
            <a:r>
              <a:rPr lang="cs-CZ" dirty="0"/>
              <a:t> </a:t>
            </a:r>
            <a:r>
              <a:rPr lang="cs-CZ" dirty="0" smtClean="0"/>
              <a:t>ležící </a:t>
            </a:r>
            <a:r>
              <a:rPr lang="cs-CZ" dirty="0"/>
              <a:t>na Pyrenejském poloostrově.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západě hraničí s Portugalskem, na severovýchodě s Andorrou a Francií a na jihu s </a:t>
            </a:r>
            <a:r>
              <a:rPr lang="cs-CZ" dirty="0" smtClean="0"/>
              <a:t>Gibraltarem. </a:t>
            </a:r>
          </a:p>
          <a:p>
            <a:pPr marL="0" indent="0">
              <a:buNone/>
            </a:pPr>
            <a:r>
              <a:rPr lang="cs-CZ" dirty="0"/>
              <a:t>Š</a:t>
            </a:r>
            <a:r>
              <a:rPr lang="cs-CZ" dirty="0" smtClean="0"/>
              <a:t>panělské </a:t>
            </a:r>
            <a:r>
              <a:rPr lang="cs-CZ" dirty="0"/>
              <a:t>severoafrické državy </a:t>
            </a:r>
            <a:r>
              <a:rPr lang="cs-CZ" dirty="0">
                <a:hlinkClick r:id="rId2" tooltip="Ceuta"/>
              </a:rPr>
              <a:t>Ceuta</a:t>
            </a:r>
            <a:r>
              <a:rPr lang="cs-CZ" dirty="0"/>
              <a:t> a </a:t>
            </a:r>
            <a:r>
              <a:rPr lang="cs-CZ" dirty="0">
                <a:hlinkClick r:id="rId3" tooltip="Melilla"/>
              </a:rPr>
              <a:t>Melilla</a:t>
            </a:r>
            <a:r>
              <a:rPr lang="cs-CZ" dirty="0"/>
              <a:t> mají pozemní hranici s Marokem.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Součástí </a:t>
            </a:r>
            <a:r>
              <a:rPr lang="cs-CZ" dirty="0"/>
              <a:t>Španělska je i katalánské město </a:t>
            </a:r>
            <a:r>
              <a:rPr lang="cs-CZ" dirty="0">
                <a:hlinkClick r:id="rId4" tooltip="Llívia"/>
              </a:rPr>
              <a:t>Llívia</a:t>
            </a:r>
            <a:r>
              <a:rPr lang="cs-CZ" dirty="0"/>
              <a:t>, které je zcela obklopeno územím Francie.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1091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3898776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Ke Španělskému království patří i </a:t>
            </a:r>
            <a:r>
              <a:rPr lang="cs-CZ" b="1" dirty="0"/>
              <a:t>Kanárské ostrovy </a:t>
            </a:r>
            <a:r>
              <a:rPr lang="cs-CZ" dirty="0"/>
              <a:t>v Atlantském oceánu a </a:t>
            </a:r>
            <a:r>
              <a:rPr lang="cs-CZ" b="1" dirty="0"/>
              <a:t>Baleáry</a:t>
            </a:r>
            <a:r>
              <a:rPr lang="cs-CZ" dirty="0"/>
              <a:t> ve Středozemním moři.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509" y="3284984"/>
            <a:ext cx="6337717" cy="2812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432"/>
          <a:stretch/>
        </p:blipFill>
        <p:spPr bwMode="auto">
          <a:xfrm>
            <a:off x="4400368" y="476672"/>
            <a:ext cx="3898209" cy="2257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9207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Španělsko je konstituční </a:t>
            </a:r>
            <a:r>
              <a:rPr lang="cs-CZ" dirty="0" smtClean="0"/>
              <a:t>monarchií. </a:t>
            </a:r>
          </a:p>
          <a:p>
            <a:pPr marL="0" indent="0">
              <a:buNone/>
            </a:pPr>
            <a:r>
              <a:rPr lang="cs-CZ" dirty="0"/>
              <a:t>Ú</a:t>
            </a:r>
            <a:r>
              <a:rPr lang="cs-CZ" dirty="0" smtClean="0"/>
              <a:t>ředním </a:t>
            </a:r>
            <a:r>
              <a:rPr lang="cs-CZ" dirty="0"/>
              <a:t>jazykem je španělština.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hlinkClick r:id="rId2"/>
              </a:rPr>
              <a:t>Madrid</a:t>
            </a:r>
            <a:r>
              <a:rPr lang="cs-CZ" dirty="0" smtClean="0"/>
              <a:t> </a:t>
            </a:r>
            <a:r>
              <a:rPr lang="cs-CZ" dirty="0"/>
              <a:t>je hlavní město Španělska, leží ve středu země. Má přes 3 miliony </a:t>
            </a:r>
            <a:r>
              <a:rPr lang="cs-CZ" dirty="0" smtClean="0"/>
              <a:t>obyvatel.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3317" y="3140968"/>
            <a:ext cx="5257761" cy="3529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034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432048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Španělsko je převážně hornatá země – např. </a:t>
            </a:r>
            <a:r>
              <a:rPr lang="cs-CZ" dirty="0">
                <a:hlinkClick r:id="rId2" tooltip="Pyreneje"/>
              </a:rPr>
              <a:t>Pyreneje</a:t>
            </a:r>
            <a:r>
              <a:rPr lang="cs-CZ" dirty="0"/>
              <a:t>, </a:t>
            </a:r>
            <a:r>
              <a:rPr lang="cs-CZ" dirty="0">
                <a:hlinkClick r:id="rId3" tooltip="Sierra Nevada"/>
              </a:rPr>
              <a:t>Sierra Nevada</a:t>
            </a:r>
            <a:r>
              <a:rPr lang="cs-CZ" dirty="0"/>
              <a:t> a </a:t>
            </a:r>
            <a:r>
              <a:rPr lang="cs-CZ" dirty="0">
                <a:hlinkClick r:id="rId4" tooltip="Kantaberské pohoří"/>
              </a:rPr>
              <a:t>Kantaberské pohoří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 smtClean="0"/>
              <a:t>Z </a:t>
            </a:r>
            <a:r>
              <a:rPr lang="cs-CZ" dirty="0"/>
              <a:t>pohoří vytékají řeky </a:t>
            </a:r>
            <a:r>
              <a:rPr lang="cs-CZ" dirty="0">
                <a:hlinkClick r:id="rId5" tooltip="Tajo"/>
              </a:rPr>
              <a:t>Tajo</a:t>
            </a:r>
            <a:r>
              <a:rPr lang="cs-CZ" dirty="0"/>
              <a:t>, </a:t>
            </a:r>
            <a:r>
              <a:rPr lang="cs-CZ" dirty="0">
                <a:hlinkClick r:id="rId6" tooltip="Ebro"/>
              </a:rPr>
              <a:t>Ebro</a:t>
            </a:r>
            <a:r>
              <a:rPr lang="cs-CZ" dirty="0"/>
              <a:t>, </a:t>
            </a:r>
            <a:r>
              <a:rPr lang="cs-CZ" dirty="0">
                <a:hlinkClick r:id="rId7" tooltip="Douro"/>
              </a:rPr>
              <a:t>Duero</a:t>
            </a:r>
            <a:r>
              <a:rPr lang="cs-CZ" dirty="0"/>
              <a:t>, </a:t>
            </a:r>
            <a:r>
              <a:rPr lang="cs-CZ" b="1" dirty="0">
                <a:hlinkClick r:id="rId8" tooltip="Guadiana"/>
              </a:rPr>
              <a:t>Guadiana</a:t>
            </a:r>
            <a:r>
              <a:rPr lang="cs-CZ" dirty="0"/>
              <a:t> a </a:t>
            </a:r>
            <a:r>
              <a:rPr lang="cs-CZ" dirty="0">
                <a:hlinkClick r:id="rId9" tooltip="Guadalquivir"/>
              </a:rPr>
              <a:t>Guadalquivir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Údolní </a:t>
            </a:r>
            <a:r>
              <a:rPr lang="cs-CZ" dirty="0"/>
              <a:t>nivy jsou podél pobřeží, největší z nich leží u </a:t>
            </a:r>
            <a:r>
              <a:rPr lang="cs-CZ" dirty="0" smtClean="0"/>
              <a:t>Guadalquivir.</a:t>
            </a:r>
            <a:endParaRPr lang="cs-CZ" dirty="0"/>
          </a:p>
        </p:txBody>
      </p:sp>
      <p:pic>
        <p:nvPicPr>
          <p:cNvPr id="1026" name="Picture 2" descr="C:\Users\Marcela\Desktop\IMG_6161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46" b="7878"/>
          <a:stretch/>
        </p:blipFill>
        <p:spPr bwMode="auto">
          <a:xfrm>
            <a:off x="4692708" y="404664"/>
            <a:ext cx="4032448" cy="3234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485" y="3833020"/>
            <a:ext cx="3302893" cy="262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172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49288"/>
            <a:ext cx="4896544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</a:t>
            </a:r>
            <a:r>
              <a:rPr lang="cs-CZ" dirty="0"/>
              <a:t> východu Španělsko omývá Středozemní moře, </a:t>
            </a:r>
            <a:r>
              <a:rPr lang="cs-CZ" dirty="0" smtClean="0"/>
              <a:t>ze </a:t>
            </a:r>
            <a:r>
              <a:rPr lang="cs-CZ" dirty="0"/>
              <a:t>severu Biskajský záliv, ze západu Atlantský </a:t>
            </a:r>
            <a:r>
              <a:rPr lang="cs-CZ" dirty="0" smtClean="0"/>
              <a:t>oceán.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Nejvyšší horou je </a:t>
            </a:r>
            <a:r>
              <a:rPr lang="cs-CZ" b="1" dirty="0">
                <a:hlinkClick r:id="rId2" tooltip="Pico de Teide"/>
              </a:rPr>
              <a:t>Pico de Teide</a:t>
            </a:r>
            <a:r>
              <a:rPr lang="cs-CZ" b="1" dirty="0"/>
              <a:t> </a:t>
            </a:r>
            <a:r>
              <a:rPr lang="cs-CZ" dirty="0"/>
              <a:t>(3718 m) na ostrově </a:t>
            </a:r>
            <a:r>
              <a:rPr lang="cs-CZ" dirty="0">
                <a:hlinkClick r:id="rId3" tooltip="Tenerife"/>
              </a:rPr>
              <a:t>Tenerife</a:t>
            </a:r>
            <a:r>
              <a:rPr lang="cs-CZ" dirty="0"/>
              <a:t>, jedna z největších sopek světa.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844" y="296878"/>
            <a:ext cx="2708318" cy="1909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4696"/>
          <a:stretch/>
        </p:blipFill>
        <p:spPr bwMode="auto">
          <a:xfrm>
            <a:off x="386317" y="4595842"/>
            <a:ext cx="4743313" cy="2118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48453" y="2579905"/>
            <a:ext cx="367240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Na pevninském Španělsku náleží prvenství hoře </a:t>
            </a:r>
            <a:r>
              <a:rPr lang="cs-CZ" sz="3200" dirty="0">
                <a:hlinkClick r:id="rId6" tooltip="Mulhacén"/>
              </a:rPr>
              <a:t>Mulhacén</a:t>
            </a:r>
            <a:r>
              <a:rPr lang="cs-CZ" sz="3200" dirty="0"/>
              <a:t> (3478 m) u </a:t>
            </a:r>
            <a:r>
              <a:rPr lang="cs-CZ" sz="3200" dirty="0">
                <a:hlinkClick r:id="rId7" tooltip="Granada"/>
              </a:rPr>
              <a:t>Granady</a:t>
            </a:r>
            <a:r>
              <a:rPr lang="cs-CZ" sz="3200" dirty="0"/>
              <a:t>, následuje </a:t>
            </a:r>
            <a:r>
              <a:rPr lang="cs-CZ" sz="3200" dirty="0">
                <a:hlinkClick r:id="rId8" tooltip="Pico de Aneto"/>
              </a:rPr>
              <a:t>Pico de Aneto</a:t>
            </a:r>
            <a:r>
              <a:rPr lang="cs-CZ" sz="3200" dirty="0"/>
              <a:t> (3404 m), nejvyšší vrcholek </a:t>
            </a:r>
            <a:r>
              <a:rPr lang="cs-CZ" sz="3200" dirty="0">
                <a:hlinkClick r:id="rId9" tooltip="Pyreneje"/>
              </a:rPr>
              <a:t>Pyrenejí</a:t>
            </a:r>
            <a:r>
              <a:rPr lang="cs-CZ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051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3264"/>
            <a:ext cx="8590772" cy="66247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Španělsko </a:t>
            </a:r>
            <a:r>
              <a:rPr lang="cs-CZ" dirty="0"/>
              <a:t>je možno rozdělit podle podnebí do čtyř oblastí:</a:t>
            </a:r>
          </a:p>
          <a:p>
            <a:pPr marL="0" indent="0">
              <a:buNone/>
            </a:pPr>
            <a:r>
              <a:rPr lang="cs-CZ" b="1" dirty="0"/>
              <a:t>Pobřeží Středozemního moře: 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eštivá </a:t>
            </a:r>
            <a:r>
              <a:rPr lang="cs-CZ" dirty="0"/>
              <a:t>období jsou jaro a podzim.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Klidná </a:t>
            </a:r>
            <a:r>
              <a:rPr lang="cs-CZ" dirty="0"/>
              <a:t>léta s příjemnými teplotami.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Vnitrozemí</a:t>
            </a:r>
            <a:r>
              <a:rPr lang="cs-CZ" b="1" dirty="0"/>
              <a:t>: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Velmi </a:t>
            </a:r>
            <a:r>
              <a:rPr lang="cs-CZ" dirty="0"/>
              <a:t>studené zimy </a:t>
            </a:r>
            <a:r>
              <a:rPr lang="cs-CZ" dirty="0" smtClean="0"/>
              <a:t>a </a:t>
            </a:r>
            <a:r>
              <a:rPr lang="cs-CZ" dirty="0"/>
              <a:t>velmi horká a suchá léta (teploty až 40 °C).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Severní </a:t>
            </a:r>
            <a:r>
              <a:rPr lang="cs-CZ" b="1" dirty="0"/>
              <a:t>atlantické pobřeží: 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stré </a:t>
            </a:r>
            <a:r>
              <a:rPr lang="cs-CZ" dirty="0"/>
              <a:t>zimy s klidnými léty (trošku chladnějšími).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Kanárské </a:t>
            </a:r>
            <a:r>
              <a:rPr lang="cs-CZ" b="1" dirty="0"/>
              <a:t>ostrovy: 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ubtropické </a:t>
            </a:r>
            <a:r>
              <a:rPr lang="cs-CZ" dirty="0"/>
              <a:t>počasí, s příjemnými teplotami </a:t>
            </a:r>
            <a:r>
              <a:rPr lang="cs-CZ" dirty="0" smtClean="0"/>
              <a:t>po </a:t>
            </a:r>
            <a:r>
              <a:rPr lang="cs-CZ" dirty="0"/>
              <a:t>celý rok. </a:t>
            </a:r>
          </a:p>
        </p:txBody>
      </p:sp>
      <p:pic>
        <p:nvPicPr>
          <p:cNvPr id="4099" name="Picture 3" descr="C:\Users\Marcela\AppData\Local\Microsoft\Windows\Temporary Internet Files\Content.IE5\3VGWMC9E\MP9004484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24744"/>
            <a:ext cx="12961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527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7848872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Hlavní </a:t>
            </a:r>
            <a:r>
              <a:rPr lang="cs-CZ" dirty="0"/>
              <a:t>model španělského ekonomického růstu </a:t>
            </a:r>
            <a:r>
              <a:rPr lang="cs-CZ" dirty="0" smtClean="0"/>
              <a:t>je založený </a:t>
            </a:r>
            <a:r>
              <a:rPr lang="cs-CZ" dirty="0"/>
              <a:t>hlavně na masové </a:t>
            </a:r>
            <a:r>
              <a:rPr lang="cs-CZ" b="1" dirty="0"/>
              <a:t>turistice</a:t>
            </a:r>
            <a:r>
              <a:rPr lang="cs-CZ" dirty="0"/>
              <a:t>, neustálé </a:t>
            </a:r>
            <a:r>
              <a:rPr lang="cs-CZ" b="1" dirty="0"/>
              <a:t>výstavbě</a:t>
            </a:r>
            <a:r>
              <a:rPr lang="cs-CZ" dirty="0"/>
              <a:t> a </a:t>
            </a:r>
            <a:r>
              <a:rPr lang="cs-CZ" b="1" dirty="0"/>
              <a:t>dělnických </a:t>
            </a:r>
            <a:r>
              <a:rPr lang="cs-CZ" b="1" dirty="0" smtClean="0"/>
              <a:t>profesích</a:t>
            </a:r>
            <a:r>
              <a:rPr lang="cs-CZ" dirty="0" smtClean="0"/>
              <a:t>. </a:t>
            </a: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kolísavý a nemusí být dlouhodobě udržitelný.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Spotřeba </a:t>
            </a:r>
            <a:r>
              <a:rPr lang="cs-CZ" dirty="0"/>
              <a:t>energie ve Španělsku </a:t>
            </a:r>
            <a:r>
              <a:rPr lang="cs-CZ" dirty="0" smtClean="0"/>
              <a:t>se za </a:t>
            </a:r>
            <a:r>
              <a:rPr lang="cs-CZ" dirty="0"/>
              <a:t>posledních 20 let více než </a:t>
            </a:r>
            <a:r>
              <a:rPr lang="cs-CZ" dirty="0" smtClean="0"/>
              <a:t>zdvojnásobila. Toto </a:t>
            </a:r>
            <a:r>
              <a:rPr lang="cs-CZ" dirty="0"/>
              <a:t>je pro zemi, která závisí na </a:t>
            </a:r>
            <a:r>
              <a:rPr lang="cs-CZ" dirty="0" smtClean="0"/>
              <a:t>dovozu </a:t>
            </a:r>
            <a:r>
              <a:rPr lang="cs-CZ" dirty="0"/>
              <a:t>ropy, částečně </a:t>
            </a:r>
            <a:r>
              <a:rPr lang="cs-CZ" dirty="0" smtClean="0"/>
              <a:t>znepokojující.</a:t>
            </a:r>
          </a:p>
        </p:txBody>
      </p:sp>
      <p:pic>
        <p:nvPicPr>
          <p:cNvPr id="3074" name="Picture 2" descr="C:\Users\Marcela\AppData\Local\Microsoft\Windows\Temporary Internet Files\Content.IE5\3VGWMC9E\MP9004000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88757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983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76672"/>
            <a:ext cx="8352928" cy="62255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Tradiční španělská kultura je pevně zakořeněna v </a:t>
            </a:r>
            <a:r>
              <a:rPr lang="cs-CZ" dirty="0" smtClean="0"/>
              <a:t>katolictví. Vlivy </a:t>
            </a:r>
            <a:r>
              <a:rPr lang="cs-CZ" dirty="0"/>
              <a:t>cikánské kultury se odrážejí v tanci a hudbě </a:t>
            </a:r>
            <a:r>
              <a:rPr lang="cs-CZ" dirty="0">
                <a:hlinkClick r:id="rId2" tooltip="Flamenco"/>
              </a:rPr>
              <a:t>flamenca</a:t>
            </a:r>
            <a:r>
              <a:rPr lang="cs-CZ" dirty="0"/>
              <a:t>, maurské dědictví se projevuje nejvíce v architektuře (</a:t>
            </a:r>
            <a:r>
              <a:rPr lang="cs-CZ" dirty="0">
                <a:hlinkClick r:id="rId3" tooltip="Alhambra"/>
              </a:rPr>
              <a:t>Alhambra</a:t>
            </a:r>
            <a:r>
              <a:rPr lang="cs-CZ" dirty="0"/>
              <a:t>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Další </a:t>
            </a:r>
            <a:r>
              <a:rPr lang="cs-CZ" dirty="0"/>
              <a:t>španělskou tradicí jsou býčí zápasy neboli </a:t>
            </a:r>
            <a:r>
              <a:rPr lang="cs-CZ" dirty="0">
                <a:hlinkClick r:id="rId4" tooltip="Corrida"/>
              </a:rPr>
              <a:t>corrida</a:t>
            </a:r>
            <a:r>
              <a:rPr lang="cs-CZ" dirty="0"/>
              <a:t>, provozované zejména na jihu </a:t>
            </a:r>
            <a:r>
              <a:rPr lang="cs-CZ" dirty="0" smtClean="0"/>
              <a:t>země.</a:t>
            </a:r>
          </a:p>
          <a:p>
            <a:pPr marL="0" indent="0">
              <a:buNone/>
            </a:pPr>
            <a:r>
              <a:rPr lang="cs-CZ" dirty="0" smtClean="0"/>
              <a:t>Ze </a:t>
            </a:r>
            <a:r>
              <a:rPr lang="cs-CZ" dirty="0"/>
              <a:t>známých režisérů uveďme již zemřelého </a:t>
            </a:r>
            <a:r>
              <a:rPr lang="cs-CZ" dirty="0">
                <a:hlinkClick r:id="rId5" tooltip="Luis Buňuel"/>
              </a:rPr>
              <a:t>Luise </a:t>
            </a:r>
            <a:r>
              <a:rPr lang="cs-CZ" dirty="0" smtClean="0">
                <a:hlinkClick r:id="rId5" tooltip="Luis Buňuel"/>
              </a:rPr>
              <a:t>Buñuela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21088"/>
            <a:ext cx="2294756" cy="2441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560" y="4423536"/>
            <a:ext cx="2715112" cy="2036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1955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Španělsko proslavili světově věhlasní umělci – </a:t>
            </a:r>
            <a:r>
              <a:rPr lang="cs-CZ" dirty="0">
                <a:hlinkClick r:id="rId2" tooltip="El Greco"/>
              </a:rPr>
              <a:t>El Greco</a:t>
            </a:r>
            <a:r>
              <a:rPr lang="cs-CZ" dirty="0"/>
              <a:t>, </a:t>
            </a:r>
            <a:r>
              <a:rPr lang="cs-CZ" dirty="0">
                <a:hlinkClick r:id="rId3" tooltip="Francisco Goya"/>
              </a:rPr>
              <a:t>Goya</a:t>
            </a:r>
            <a:r>
              <a:rPr lang="cs-CZ" dirty="0"/>
              <a:t>, </a:t>
            </a:r>
            <a:r>
              <a:rPr lang="cs-CZ" b="1" dirty="0">
                <a:hlinkClick r:id="rId4" tooltip="Pablo Picasso"/>
              </a:rPr>
              <a:t>Picasso</a:t>
            </a:r>
            <a:r>
              <a:rPr lang="cs-CZ" dirty="0"/>
              <a:t>, </a:t>
            </a:r>
            <a:r>
              <a:rPr lang="cs-CZ" dirty="0">
                <a:hlinkClick r:id="rId5" tooltip="Salvador Dalí"/>
              </a:rPr>
              <a:t>Dalí</a:t>
            </a:r>
            <a:r>
              <a:rPr lang="cs-CZ" dirty="0"/>
              <a:t>, </a:t>
            </a:r>
            <a:r>
              <a:rPr lang="cs-CZ" b="1" dirty="0">
                <a:hlinkClick r:id="rId6" tooltip="Antonio Gaudí"/>
              </a:rPr>
              <a:t>Gaudí</a:t>
            </a:r>
            <a:r>
              <a:rPr lang="cs-CZ" dirty="0"/>
              <a:t> či </a:t>
            </a:r>
            <a:r>
              <a:rPr lang="cs-CZ" b="1" dirty="0">
                <a:hlinkClick r:id="rId7" tooltip="Joan Miró"/>
              </a:rPr>
              <a:t>Miró</a:t>
            </a:r>
            <a:r>
              <a:rPr lang="cs-CZ" dirty="0"/>
              <a:t>. 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80" y="2302720"/>
            <a:ext cx="2394340" cy="2971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233" y="2239631"/>
            <a:ext cx="2381250" cy="310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1532"/>
            <a:ext cx="2239792" cy="310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3841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91882"/>
            <a:ext cx="8229600" cy="5334282"/>
          </a:xfrm>
        </p:spPr>
        <p:txBody>
          <a:bodyPr/>
          <a:lstStyle/>
          <a:p>
            <a:pPr marL="0" indent="0" fontAlgn="ctr">
              <a:buNone/>
            </a:pPr>
            <a:r>
              <a:rPr lang="cs-CZ" dirty="0" smtClean="0">
                <a:hlinkClick r:id="rId2"/>
              </a:rPr>
              <a:t>Barcelona</a:t>
            </a:r>
            <a:endParaRPr lang="cs-CZ" dirty="0" smtClean="0"/>
          </a:p>
          <a:p>
            <a:pPr marL="0" indent="0" fontAlgn="ctr">
              <a:buNone/>
            </a:pPr>
            <a:endParaRPr lang="cs-CZ" dirty="0"/>
          </a:p>
          <a:p>
            <a:pPr marL="0" indent="0" fontAlgn="ctr">
              <a:buNone/>
            </a:pPr>
            <a:endParaRPr lang="cs-CZ" dirty="0"/>
          </a:p>
          <a:p>
            <a:pPr marL="0" indent="0" fontAlgn="ctr">
              <a:buNone/>
            </a:pPr>
            <a:r>
              <a:rPr lang="cs-CZ" dirty="0" smtClean="0">
                <a:hlinkClick r:id="rId3"/>
              </a:rPr>
              <a:t>Valencia</a:t>
            </a: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dirty="0" smtClean="0">
                <a:hlinkClick r:id="rId4"/>
              </a:rPr>
              <a:t>Sevilla</a:t>
            </a:r>
            <a:endParaRPr lang="cs-CZ" dirty="0"/>
          </a:p>
          <a:p>
            <a:pPr marL="0" indent="0" fontAlgn="ctr">
              <a:buNone/>
            </a:pPr>
            <a:endParaRPr lang="cs-CZ" dirty="0" smtClean="0">
              <a:hlinkClick r:id="rId5"/>
            </a:endParaRPr>
          </a:p>
          <a:p>
            <a:pPr marL="0" indent="0" fontAlgn="ctr">
              <a:buNone/>
            </a:pPr>
            <a:endParaRPr lang="cs-CZ" dirty="0">
              <a:hlinkClick r:id="rId5"/>
            </a:endParaRPr>
          </a:p>
          <a:p>
            <a:pPr marL="0" indent="0" fontAlgn="ctr">
              <a:buNone/>
            </a:pPr>
            <a:endParaRPr lang="cs-CZ" dirty="0" smtClean="0">
              <a:hlinkClick r:id="rId5"/>
            </a:endParaRPr>
          </a:p>
          <a:p>
            <a:pPr marL="0" indent="0" fontAlgn="ctr">
              <a:buNone/>
            </a:pPr>
            <a:r>
              <a:rPr lang="cs-CZ" dirty="0" smtClean="0">
                <a:hlinkClick r:id="rId5"/>
              </a:rPr>
              <a:t>Zaragoza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000" y="342062"/>
            <a:ext cx="2729880" cy="171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310" y="188640"/>
            <a:ext cx="1961887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20548"/>
            <a:ext cx="1691456" cy="2201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3283243"/>
            <a:ext cx="2650859" cy="1988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647" y="4708033"/>
            <a:ext cx="2298576" cy="1928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511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2386608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mtClean="0"/>
              <a:t>Co </a:t>
            </a:r>
            <a:r>
              <a:rPr lang="cs-CZ" smtClean="0"/>
              <a:t>je to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Pyreneje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Barcelona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Flamenco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Tajo a Ebro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Baleáry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Corrida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Gaudí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028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468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Pohoří podél hranice s Francií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Druhé největší španělské město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Španělský národní tanec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Řeky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Souostroví ve Sředozemním moři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Zápas s býky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Významný španělský architekt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9183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http://cs.wikipedia.org/wiki/Soubor:Flag_of_Spain.svg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http://commons.wikimedia.org/wiki/File:Spain-CIA_WFB_Map.png?uselang=cs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http://cs.wikipedia.org/wiki/%C5%A0pan%C4%9Blsko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http://cs.wikipedia.org/wiki/Soubor:Map_of_the_Canary_Islands.svg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http://commons.wikimedia.org/wiki/File:NJ-31_Algiers_and_Balearic_Islands.jpg?uselang=cs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http://commons.wikimedia.org/wiki/File:MADRID_PLAZA_DE_LA_VILLA_A_CALLE_DEL_ROYO_8-12-2006.jpg?uselang=cs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http://cs.wikipedia.org/wiki/Soubor:Puente_de_Medell%C3%ADn..jpg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http://commons.wikimedia.org/wiki/File:Iberian_peninsula.jpg?uselang=cs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http://cs.wikipedia.org/wiki/Soubor:Panoramica_del_teide.jpeg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http://cs.wikipedia.org/wiki/Soubor:Belen_maya.jpg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http://commons.wikimedia.org/wiki/File:Adela%C3%AFda_Rodriguez_Moun_2007_004.jpg?uselang=tr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http://commons.wikimedia.org/wiki/File:Pablo_picasso_1.jpg?uselang=cs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http://cs.wikipedia.org/wiki/Soubor:Antoni_gaudi.jpg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46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07771"/>
            <a:ext cx="8229600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http://commons.wikimedia.org/wiki/File:Mirop.jpg?uselang=cs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http://commons.wikimedia.org/wiki/File:Sagrada_familia_prospetto.jpg?uselang=cs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http://cs.wikipedia.org/wiki/Soubor:Barcelona_Dockside_Arial_sho.jpg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http://commons.wikimedia.org/wiki/File:Desemparats_cupula.jpg?uselang=cs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http://commons.wikimedia.org/wiki/File:SSL25887.JPG?uselang=cs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http://commons.wikimedia.org/wiki/File:View_from_top_of_El_Pilar.jpg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2013-06-01].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678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462</Words>
  <Application>Microsoft Office PowerPoint</Application>
  <PresentationFormat>Předvádění na obrazovce (4:3)</PresentationFormat>
  <Paragraphs>108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 je to?</vt:lpstr>
      <vt:lpstr>Odpovědi 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29</cp:revision>
  <dcterms:created xsi:type="dcterms:W3CDTF">2012-08-20T19:24:43Z</dcterms:created>
  <dcterms:modified xsi:type="dcterms:W3CDTF">2013-06-03T11:48:58Z</dcterms:modified>
</cp:coreProperties>
</file>