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59" r:id="rId5"/>
    <p:sldId id="257" r:id="rId6"/>
    <p:sldId id="265" r:id="rId7"/>
    <p:sldId id="267" r:id="rId8"/>
    <p:sldId id="258" r:id="rId9"/>
    <p:sldId id="266" r:id="rId10"/>
    <p:sldId id="263" r:id="rId11"/>
    <p:sldId id="260" r:id="rId12"/>
    <p:sldId id="261" r:id="rId13"/>
    <p:sldId id="262" r:id="rId14"/>
    <p:sldId id="264" r:id="rId15"/>
    <p:sldId id="272" r:id="rId16"/>
    <p:sldId id="270" r:id="rId17"/>
    <p:sldId id="27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8DDB"/>
    <a:srgbClr val="D0BBDB"/>
    <a:srgbClr val="BFA6CA"/>
    <a:srgbClr val="D16DD1"/>
    <a:srgbClr val="EE72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3961" autoAdjust="0"/>
  </p:normalViewPr>
  <p:slideViewPr>
    <p:cSldViewPr>
      <p:cViewPr varScale="1">
        <p:scale>
          <a:sx n="69" d="100"/>
          <a:sy n="69" d="100"/>
        </p:scale>
        <p:origin x="-13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E7240"/>
            </a:gs>
            <a:gs pos="50000">
              <a:srgbClr val="DB8DDB"/>
            </a:gs>
            <a:gs pos="100000">
              <a:srgbClr val="D0BBDB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%C3%96resund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3%96land" TargetMode="External"/><Relationship Id="rId2" Type="http://schemas.openxmlformats.org/officeDocument/2006/relationships/hyperlink" Target="http://cs.wikipedia.org/wiki/Gotland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%C3%A4ttern" TargetMode="External"/><Relationship Id="rId2" Type="http://schemas.openxmlformats.org/officeDocument/2006/relationships/hyperlink" Target="http://cs.wikipedia.org/wiki/V%C3%A4ner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Golfsk%C3%BD_proud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rel_XVI.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740687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VY_32_INOVACE_02_PUTOVÁNÍ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PO EVROPĚ</a:t>
                      </a: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_ŠVÉDSKO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292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3551305"/>
              </p:ext>
            </p:extLst>
          </p:nvPr>
        </p:nvGraphicFramePr>
        <p:xfrm>
          <a:off x="1431335" y="1844824"/>
          <a:ext cx="6525041" cy="4440774"/>
        </p:xfrm>
        <a:graphic>
          <a:graphicData uri="http://schemas.openxmlformats.org/drawingml/2006/table">
            <a:tbl>
              <a:tblPr/>
              <a:tblGrid>
                <a:gridCol w="1680394"/>
                <a:gridCol w="4844647"/>
              </a:tblGrid>
              <a:tr h="3626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určena pro žáky 5. ročníku a slouží k doplnění učiva o Evropě.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OČEKÁVANÝ VÝSTUP:</a:t>
                      </a:r>
                      <a:endParaRPr lang="cs-CZ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Určí polohu státu v Evropě a uvede některé zajímavosti.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/>
                        <a:t>Öresund, Gotland, Öland, Vänern ,Vättern, Golfský proud, Carl XVI Gustav, Stockholm, Göteborg, Malmö.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939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24944"/>
            <a:ext cx="3233936" cy="202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656921"/>
            <a:ext cx="3419475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043608" y="1556792"/>
            <a:ext cx="247895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/>
              <a:t>ŠVÉDSKO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82631"/>
            <a:ext cx="3204700" cy="2887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127" y="3738727"/>
            <a:ext cx="3823141" cy="2867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467544" y="620688"/>
            <a:ext cx="820891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/>
              <a:t>Švédsko</a:t>
            </a:r>
            <a:r>
              <a:rPr lang="cs-CZ" sz="3200" dirty="0"/>
              <a:t> (oficiálně </a:t>
            </a:r>
            <a:r>
              <a:rPr lang="cs-CZ" sz="3200" i="1" dirty="0"/>
              <a:t>Švédské </a:t>
            </a:r>
            <a:r>
              <a:rPr lang="cs-CZ" sz="3200" i="1" dirty="0" smtClean="0"/>
              <a:t>království</a:t>
            </a:r>
            <a:r>
              <a:rPr lang="cs-CZ" sz="3200" dirty="0" smtClean="0"/>
              <a:t>) je </a:t>
            </a:r>
            <a:r>
              <a:rPr lang="cs-CZ" sz="3200" dirty="0"/>
              <a:t>jedním ze severských států na Skandinávském poloostrově v severní Evropě. Švédsko hraničí na západě s </a:t>
            </a:r>
            <a:r>
              <a:rPr lang="cs-CZ" sz="3200" dirty="0" smtClean="0"/>
              <a:t>Norskem,  </a:t>
            </a:r>
            <a:r>
              <a:rPr lang="cs-CZ" sz="3200" dirty="0"/>
              <a:t>na východě s Finskem a na jihu je spojeno s Dánskem pomocí </a:t>
            </a:r>
            <a:r>
              <a:rPr lang="cs-CZ" sz="3200" dirty="0" smtClean="0"/>
              <a:t>unikátního mostu-tunelu </a:t>
            </a:r>
            <a:r>
              <a:rPr lang="cs-CZ" sz="3200" dirty="0"/>
              <a:t>přes průliv </a:t>
            </a:r>
            <a:r>
              <a:rPr lang="cs-CZ" sz="3200" b="1" dirty="0" smtClean="0">
                <a:solidFill>
                  <a:srgbClr val="FF0000"/>
                </a:solidFill>
                <a:hlinkClick r:id="rId4" tooltip="Öresund"/>
              </a:rPr>
              <a:t>Öresund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55211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Švédsko </a:t>
            </a:r>
            <a:r>
              <a:rPr lang="cs-CZ" dirty="0"/>
              <a:t>je se svou rozlohou </a:t>
            </a:r>
            <a:r>
              <a:rPr lang="cs-CZ" dirty="0" smtClean="0"/>
              <a:t>třetí </a:t>
            </a:r>
            <a:r>
              <a:rPr lang="cs-CZ" dirty="0"/>
              <a:t>největší zemí Evropské unie. Celkový počet obyvatel je zhruba 9,4 </a:t>
            </a:r>
            <a:r>
              <a:rPr lang="cs-CZ" dirty="0" smtClean="0"/>
              <a:t>milionu, </a:t>
            </a:r>
            <a:r>
              <a:rPr lang="cs-CZ" dirty="0"/>
              <a:t>přičemž hustota osídlení je nízká (21 obyvatel na km²).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Obyvatelstvo </a:t>
            </a:r>
            <a:r>
              <a:rPr lang="cs-CZ" dirty="0"/>
              <a:t>je koncentrováno především v jižní polovině země. 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65484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692696"/>
            <a:ext cx="5040560" cy="590465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500" dirty="0"/>
              <a:t>Velkou část země pokrývají </a:t>
            </a:r>
            <a:r>
              <a:rPr lang="cs-CZ" sz="3500" b="1" dirty="0"/>
              <a:t>lesy</a:t>
            </a:r>
            <a:r>
              <a:rPr lang="cs-CZ" sz="3500" dirty="0"/>
              <a:t>, v západní části se rozkládá masiv </a:t>
            </a:r>
            <a:r>
              <a:rPr lang="cs-CZ" sz="3500" b="1" dirty="0"/>
              <a:t>Skandinávských hor</a:t>
            </a:r>
            <a:r>
              <a:rPr lang="cs-CZ" sz="3500" dirty="0"/>
              <a:t>. </a:t>
            </a:r>
            <a:endParaRPr lang="cs-CZ" sz="3500" dirty="0" smtClean="0"/>
          </a:p>
          <a:p>
            <a:pPr marL="0" indent="0">
              <a:buNone/>
            </a:pPr>
            <a:r>
              <a:rPr lang="cs-CZ" sz="3500" dirty="0" smtClean="0"/>
              <a:t>Mezi </a:t>
            </a:r>
            <a:r>
              <a:rPr lang="cs-CZ" sz="3500" dirty="0"/>
              <a:t>nejdůležitější přírodní zdroje Švédska se řadí </a:t>
            </a:r>
            <a:r>
              <a:rPr lang="cs-CZ" sz="3500" b="1" dirty="0"/>
              <a:t>voda, dřevo a železná </a:t>
            </a:r>
            <a:r>
              <a:rPr lang="cs-CZ" sz="3500" b="1" dirty="0" smtClean="0"/>
              <a:t>ruda. </a:t>
            </a:r>
          </a:p>
          <a:p>
            <a:pPr marL="0" indent="0">
              <a:buNone/>
            </a:pPr>
            <a:r>
              <a:rPr lang="cs-CZ" sz="3500" dirty="0" smtClean="0"/>
              <a:t>Asi </a:t>
            </a:r>
            <a:r>
              <a:rPr lang="cs-CZ" sz="3500" dirty="0"/>
              <a:t>15 % území Švédska leží za Severním polárním kruhem. Jižní část země je převážně zemědělská, směrem na sever se zvyšuje podíl lesů. </a:t>
            </a:r>
            <a:endParaRPr lang="cs-CZ" sz="3500" b="1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4413"/>
            <a:ext cx="3423737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03104"/>
            <a:ext cx="2142108" cy="2271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165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Největšími ostrovy jsou </a:t>
            </a:r>
            <a:r>
              <a:rPr lang="cs-CZ" dirty="0">
                <a:hlinkClick r:id="rId2" tooltip="Gotland"/>
              </a:rPr>
              <a:t>Gotland</a:t>
            </a:r>
            <a:r>
              <a:rPr lang="cs-CZ" dirty="0"/>
              <a:t> a </a:t>
            </a:r>
            <a:r>
              <a:rPr lang="cs-CZ" dirty="0">
                <a:hlinkClick r:id="rId3" tooltip="Öland"/>
              </a:rPr>
              <a:t>Öland</a:t>
            </a:r>
            <a:r>
              <a:rPr lang="cs-CZ" dirty="0"/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315259"/>
            <a:ext cx="4657725" cy="485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15259"/>
            <a:ext cx="2046734" cy="2669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510136"/>
            <a:ext cx="1179936" cy="313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894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764704"/>
            <a:ext cx="813690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Největší </a:t>
            </a:r>
            <a:r>
              <a:rPr lang="cs-CZ" dirty="0"/>
              <a:t>jezera jsou </a:t>
            </a:r>
            <a:r>
              <a:rPr lang="cs-CZ" dirty="0">
                <a:hlinkClick r:id="rId2" tooltip="Vänern"/>
              </a:rPr>
              <a:t>Vänern</a:t>
            </a:r>
            <a:r>
              <a:rPr lang="cs-CZ" dirty="0"/>
              <a:t> </a:t>
            </a:r>
            <a:r>
              <a:rPr lang="cs-CZ" dirty="0" smtClean="0"/>
              <a:t>a </a:t>
            </a:r>
            <a:r>
              <a:rPr lang="cs-CZ" dirty="0" smtClean="0">
                <a:hlinkClick r:id="rId3" tooltip="Vättern"/>
              </a:rPr>
              <a:t>Vättern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14" y="1685122"/>
            <a:ext cx="4378086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536" y="3281696"/>
            <a:ext cx="3976604" cy="298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2323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Přes severní polohu má Švédsko převážně mírné podnebí, a to hlavně díky teplému </a:t>
            </a:r>
            <a:r>
              <a:rPr lang="cs-CZ" b="1" dirty="0">
                <a:hlinkClick r:id="rId2" tooltip="Golfský proud"/>
              </a:rPr>
              <a:t>Golfskému proudu</a:t>
            </a:r>
            <a:r>
              <a:rPr lang="cs-CZ" dirty="0"/>
              <a:t>. Na jihu Švédska převládají listnaté stromy, dále na sever jsou to borovice a smrky a na úplném severu břízy. V horách severního Švédska převládá subarktické podnebí. Severně od polárního kruhu v určité letní dny slunce vůbec nezapadá, v zimě naopak vůbec nevychází.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9151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20688"/>
            <a:ext cx="2316507" cy="600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139952" y="404664"/>
            <a:ext cx="48965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Švédsko je konstituční </a:t>
            </a:r>
            <a:r>
              <a:rPr lang="cs-CZ" sz="3200" dirty="0" smtClean="0"/>
              <a:t>monarchií</a:t>
            </a:r>
            <a:r>
              <a:rPr lang="cs-CZ" sz="3200" dirty="0"/>
              <a:t> s parlamentní demokracií a vysoce rozvinutou </a:t>
            </a:r>
            <a:r>
              <a:rPr lang="cs-CZ" sz="3200" dirty="0" smtClean="0"/>
              <a:t>ekonomikou, má </a:t>
            </a:r>
            <a:r>
              <a:rPr lang="cs-CZ" sz="3200" dirty="0"/>
              <a:t>poměrně vysokou úroveň sociální politiky a je považováno za ekologicky šetrnou, moderní zemi</a:t>
            </a:r>
            <a:r>
              <a:rPr lang="cs-CZ" sz="3200" dirty="0" smtClean="0"/>
              <a:t>.</a:t>
            </a:r>
          </a:p>
          <a:p>
            <a:endParaRPr lang="cs-CZ" sz="3200" dirty="0"/>
          </a:p>
          <a:p>
            <a:r>
              <a:rPr lang="cs-CZ" sz="3200" dirty="0" smtClean="0"/>
              <a:t>V </a:t>
            </a:r>
            <a:r>
              <a:rPr lang="cs-CZ" sz="3200" dirty="0"/>
              <a:t>čele </a:t>
            </a:r>
            <a:r>
              <a:rPr lang="cs-CZ" sz="3200" dirty="0" smtClean="0"/>
              <a:t>je král </a:t>
            </a:r>
          </a:p>
          <a:p>
            <a:r>
              <a:rPr lang="cs-CZ" sz="3200" b="1" dirty="0" smtClean="0">
                <a:hlinkClick r:id="rId3" tooltip="Karel XVI."/>
              </a:rPr>
              <a:t>Carl </a:t>
            </a:r>
            <a:r>
              <a:rPr lang="cs-CZ" sz="3200" b="1" dirty="0">
                <a:hlinkClick r:id="rId3" tooltip="Karel XVI."/>
              </a:rPr>
              <a:t>XVI Gustaf</a:t>
            </a:r>
            <a:r>
              <a:rPr lang="cs-CZ" sz="3200" dirty="0" smtClean="0"/>
              <a:t>.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75452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63" y="3274787"/>
            <a:ext cx="3672576" cy="2754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673" y="3997720"/>
            <a:ext cx="3096344" cy="2322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567" y="1669315"/>
            <a:ext cx="4414557" cy="201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33963" y="548680"/>
            <a:ext cx="800828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Hlavním městem Švédska je </a:t>
            </a:r>
            <a:r>
              <a:rPr lang="cs-CZ" sz="3200" b="1" dirty="0"/>
              <a:t>Stockholm</a:t>
            </a:r>
            <a:r>
              <a:rPr lang="cs-CZ" sz="3200" dirty="0"/>
              <a:t>, který je zároveň i největším městem.</a:t>
            </a:r>
          </a:p>
        </p:txBody>
      </p:sp>
    </p:spTree>
    <p:extLst>
      <p:ext uri="{BB962C8B-B14F-4D97-AF65-F5344CB8AC3E}">
        <p14:creationId xmlns:p14="http://schemas.microsoft.com/office/powerpoint/2010/main" val="380384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204275"/>
            <a:ext cx="2029099" cy="1521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40081"/>
            <a:ext cx="2988897" cy="2241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52" y="4860563"/>
            <a:ext cx="2800054" cy="1865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924944"/>
            <a:ext cx="2584030" cy="1718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584437" y="198290"/>
            <a:ext cx="841935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/>
              <a:t>Göteborg</a:t>
            </a:r>
            <a:r>
              <a:rPr lang="cs-CZ" sz="3200" dirty="0"/>
              <a:t> </a:t>
            </a:r>
            <a:r>
              <a:rPr lang="cs-CZ" sz="3200" dirty="0" smtClean="0"/>
              <a:t>je </a:t>
            </a:r>
            <a:r>
              <a:rPr lang="cs-CZ" sz="3200" dirty="0"/>
              <a:t>druhé největší švédské </a:t>
            </a:r>
            <a:r>
              <a:rPr lang="cs-CZ" sz="3200" dirty="0" smtClean="0"/>
              <a:t>město. </a:t>
            </a:r>
          </a:p>
          <a:p>
            <a:r>
              <a:rPr lang="cs-CZ" sz="3200" dirty="0" smtClean="0"/>
              <a:t>Je považován </a:t>
            </a:r>
            <a:r>
              <a:rPr lang="cs-CZ" sz="3200" dirty="0"/>
              <a:t>za studentské město, na dvou </a:t>
            </a:r>
            <a:r>
              <a:rPr lang="cs-CZ" sz="3200" dirty="0" smtClean="0"/>
              <a:t>univerzitách tam studuje nejvíce studentů v</a:t>
            </a:r>
            <a:r>
              <a:rPr lang="cs-CZ" sz="3200" dirty="0"/>
              <a:t> celé Skandinávii. T</a:t>
            </a:r>
            <a:r>
              <a:rPr lang="cs-CZ" sz="3200" dirty="0" smtClean="0"/>
              <a:t>aké se nazývá </a:t>
            </a:r>
            <a:r>
              <a:rPr lang="cs-CZ" sz="3200" dirty="0"/>
              <a:t>„zeleným městem</a:t>
            </a:r>
            <a:r>
              <a:rPr lang="cs-CZ" sz="3200" dirty="0" smtClean="0"/>
              <a:t>“– </a:t>
            </a:r>
            <a:r>
              <a:rPr lang="cs-CZ" sz="3200" dirty="0"/>
              <a:t>v Göteborgu najdeme hodně </a:t>
            </a:r>
            <a:r>
              <a:rPr lang="cs-CZ" sz="3200" dirty="0" smtClean="0"/>
              <a:t>parků.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13235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45970"/>
            <a:ext cx="3470812" cy="260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737" y="1545970"/>
            <a:ext cx="3480048" cy="2610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060" y="4725144"/>
            <a:ext cx="760095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455453" y="244762"/>
            <a:ext cx="84370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/>
              <a:t>Malmö</a:t>
            </a:r>
            <a:r>
              <a:rPr lang="cs-CZ" sz="3200" dirty="0"/>
              <a:t> je třetí největší švédské </a:t>
            </a:r>
            <a:r>
              <a:rPr lang="cs-CZ" sz="3200" dirty="0" smtClean="0"/>
              <a:t>město, leží na </a:t>
            </a:r>
            <a:r>
              <a:rPr lang="cs-CZ" sz="3200" dirty="0"/>
              <a:t>jižním pobřeží Švédska.</a:t>
            </a:r>
          </a:p>
        </p:txBody>
      </p:sp>
    </p:spTree>
    <p:extLst>
      <p:ext uri="{BB962C8B-B14F-4D97-AF65-F5344CB8AC3E}">
        <p14:creationId xmlns:p14="http://schemas.microsoft.com/office/powerpoint/2010/main" val="3369311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060" y="4162691"/>
            <a:ext cx="3311541" cy="2483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733" y="1665833"/>
            <a:ext cx="3376869" cy="2245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85517"/>
            <a:ext cx="2300089" cy="4625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395536" y="481867"/>
            <a:ext cx="82594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Ve </a:t>
            </a:r>
            <a:r>
              <a:rPr lang="cs-CZ" sz="3200" dirty="0"/>
              <a:t>Švédsku se nachází dvacet osm národních parků. Mají celkovou rozlohu 6326,4 </a:t>
            </a:r>
            <a:r>
              <a:rPr lang="cs-CZ" sz="3200" dirty="0" smtClean="0"/>
              <a:t>km².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384162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10944" cy="70609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Vyber správnou odpověď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80526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1. S kterými státy má Švédsko společnou hranici?</a:t>
            </a:r>
          </a:p>
          <a:p>
            <a:pPr marL="0" indent="0">
              <a:buNone/>
            </a:pPr>
            <a:r>
              <a:rPr lang="cs-CZ" dirty="0" smtClean="0"/>
              <a:t>a) Finsko, Dánsko  b) Norsko, Dánsko  c) Norsko, Finsko</a:t>
            </a:r>
          </a:p>
          <a:p>
            <a:pPr marL="0" indent="0">
              <a:buNone/>
            </a:pPr>
            <a:r>
              <a:rPr lang="cs-CZ" dirty="0" smtClean="0"/>
              <a:t>2. Jak se jmenuje hlavní město Švédska?</a:t>
            </a:r>
          </a:p>
          <a:p>
            <a:pPr marL="0" indent="0">
              <a:buNone/>
            </a:pPr>
            <a:r>
              <a:rPr lang="cs-CZ" dirty="0" smtClean="0"/>
              <a:t>a) Stockholm          b) Helsinky		    c) </a:t>
            </a:r>
            <a:r>
              <a:rPr lang="cs-CZ" dirty="0"/>
              <a:t>Göteborg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 smtClean="0"/>
              <a:t>3. Kolik má Švédsko národních parků?</a:t>
            </a:r>
          </a:p>
          <a:p>
            <a:pPr marL="0" indent="0">
              <a:buNone/>
            </a:pPr>
            <a:r>
              <a:rPr lang="cs-CZ" dirty="0" smtClean="0"/>
              <a:t>a) 15                        b) 28			    c) 7</a:t>
            </a:r>
          </a:p>
          <a:p>
            <a:pPr marL="0" indent="0">
              <a:buNone/>
            </a:pPr>
            <a:r>
              <a:rPr lang="cs-CZ" dirty="0" smtClean="0"/>
              <a:t>4. Co způsobuje švédské mírné podnebí?</a:t>
            </a:r>
          </a:p>
          <a:p>
            <a:pPr marL="0" indent="0">
              <a:buNone/>
            </a:pPr>
            <a:r>
              <a:rPr lang="cs-CZ" dirty="0" smtClean="0"/>
              <a:t>a) moře</a:t>
            </a:r>
            <a:r>
              <a:rPr lang="cs-CZ" dirty="0"/>
              <a:t> </a:t>
            </a:r>
            <a:r>
              <a:rPr lang="cs-CZ" dirty="0" smtClean="0"/>
              <a:t>              b) Golfský proud</a:t>
            </a:r>
            <a:r>
              <a:rPr lang="cs-CZ" dirty="0"/>
              <a:t> </a:t>
            </a:r>
            <a:r>
              <a:rPr lang="cs-CZ" dirty="0" smtClean="0"/>
              <a:t>   c) nadmořská výška</a:t>
            </a:r>
          </a:p>
          <a:p>
            <a:pPr marL="0" indent="0">
              <a:buNone/>
            </a:pPr>
            <a:r>
              <a:rPr lang="cs-CZ" dirty="0" smtClean="0"/>
              <a:t>5. Co je Vänern </a:t>
            </a:r>
            <a:r>
              <a:rPr lang="cs-CZ" dirty="0"/>
              <a:t>a </a:t>
            </a:r>
            <a:r>
              <a:rPr lang="cs-CZ" dirty="0" smtClean="0"/>
              <a:t>Vättern</a:t>
            </a:r>
            <a:r>
              <a:rPr lang="cs-CZ" dirty="0"/>
              <a:t>?</a:t>
            </a:r>
          </a:p>
          <a:p>
            <a:pPr marL="0" indent="0">
              <a:buNone/>
            </a:pPr>
            <a:r>
              <a:rPr lang="cs-CZ" dirty="0" smtClean="0"/>
              <a:t>a) Hory		 b) ostrovy 		    c) jezera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220072" y="260648"/>
            <a:ext cx="3528392" cy="57606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1c, 2a, 3b, 4b, 5c</a:t>
            </a:r>
            <a:endParaRPr lang="cs-CZ" sz="28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95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587727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http://commons.wikimedia.org/wiki/File:Harta_Suediei.png?uselang=cs</a:t>
            </a:r>
          </a:p>
          <a:p>
            <a:pPr marL="342900" lvl="1" indent="-342900">
              <a:buFont typeface="Wingdings" pitchFamily="2" charset="2"/>
              <a:buChar char="v"/>
            </a:pPr>
            <a:r>
              <a:rPr lang="cs-CZ" sz="1800" dirty="0"/>
              <a:t>http://cs.wikipedia.org/wiki/Soubor:Flag_of_Sweden.svg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http://cs.wikipedia.org/wiki/Soubor:Map_of_%C3%96resund_between_Denmark_and_Sweden.png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http://commons.wikimedia.org/wiki/File:Storeb%C3%A6lt_Bridge_20080504.JPG?uselang=cs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http://cs.wikipedia.org/wiki/%C5%A0v%C3%A9dsko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http://commons.wikimedia.org/wiki/File:LA2-Demis-Scandinavia.png?uselang=cs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http://commons.wikimedia.org/wiki/File:Scandinavia.jpg?uselang=cs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http://cs.wikipedia.org/wiki/Soubor:Gotland_Landsat2000.jpeg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http://cs.wikipedia.org/wiki/Soubor:SatOeland.jpg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http://commons.wikimedia.org/wiki/File:Skulptur_lur%C3%B6.jpg?uselang=cs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http://commons.wikimedia.org/wiki/File:Lake_v%C3%A4ttern.jpg?uselang=cs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</a:t>
            </a:r>
            <a:r>
              <a:rPr lang="cs-CZ" sz="1800" dirty="0" smtClean="0"/>
              <a:t>commons.wikimedia.org/wiki/File:Swedishkingandprince.jpg?uselang=cs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http://commons.wikimedia.org/wiki/File:Stockholm_Palace_2005.jpg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http://commons.wikimedia.org/wiki/File:Birka_Paradise_Stockholm.jpg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http://commons.wikimedia.org/wiki/File:The_concert_hall_stockholm_sweden_20050616.jpg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983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56595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http://cs.wikipedia.org/wiki/G%C3%B6teborg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http://commons.wikimedia.org/wiki/File:Utsikt-fran-Guldheden2.jpg?uselang=cs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http://commons.wikimedia.org/wiki/File:G%C3%B6theborg_gliding_through_the_inner_harbour_of_Goteborg.jpg?uselang=cs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http://commons.wikimedia.org/wiki/File:Liseberg_2007_2.JPG?uselang=cs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http://commons.wikimedia.org/wiki/File:G%C3%B6teborgs_Universitet.jpg?uselang=cs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http://commons.wikimedia.org/wiki/File:Malm%C3%B6_Estaci%C3%B3n_Central.JPG?uselang=cs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http://commons.wikimedia.org/wiki/File:Malm%C3%B6_Petribron.JPG?uselang=cs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http://commons.wikimedia.org/wiki/File:Malm%C3%B6-sv.PNG?uselang=cs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http://cs.wikipedia.org/wiki/Soubor:National_parks_of_Sweden_numbers.png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http://upload.wikimedia.org/wikipedia/commons/7/7c/Padjelanta-staloloukta-1.jpg?uselang=cs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http://commons.wikimedia.org/wiki/File:Tresticklan-Budalsviken.jpg?uselang=cs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[cit. 2013-05-06]. 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773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806</TotalTime>
  <Words>524</Words>
  <Application>Microsoft Office PowerPoint</Application>
  <PresentationFormat>Předvádění na obrazovce (4:3)</PresentationFormat>
  <Paragraphs>86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Vyber správnou odpověď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38</cp:revision>
  <dcterms:created xsi:type="dcterms:W3CDTF">2012-08-20T19:24:43Z</dcterms:created>
  <dcterms:modified xsi:type="dcterms:W3CDTF">2013-05-21T21:01:57Z</dcterms:modified>
</cp:coreProperties>
</file>