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1" r:id="rId2"/>
    <p:sldId id="270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4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272D8"/>
    <a:srgbClr val="4F5ED1"/>
    <a:srgbClr val="535A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60"/>
  </p:normalViewPr>
  <p:slideViewPr>
    <p:cSldViewPr>
      <p:cViewPr varScale="1">
        <p:scale>
          <a:sx n="69" d="100"/>
          <a:sy n="69" d="100"/>
        </p:scale>
        <p:origin x="-14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24609A-0562-423A-ADD8-35C2956734CA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33F92F-9980-49AD-B1C2-D0B7049BE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14367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2A2877-9562-49E2-9894-F0FD0132520E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8372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2A2877-9562-49E2-9894-F0FD0132520E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837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51CEB-B3D6-4A83-A5E6-4D33E6EF404F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62A3E-D480-4830-AC09-630387D14B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700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51CEB-B3D6-4A83-A5E6-4D33E6EF404F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62A3E-D480-4830-AC09-630387D14B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32862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51CEB-B3D6-4A83-A5E6-4D33E6EF404F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62A3E-D480-4830-AC09-630387D14B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35799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51CEB-B3D6-4A83-A5E6-4D33E6EF404F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62A3E-D480-4830-AC09-630387D14B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5854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51CEB-B3D6-4A83-A5E6-4D33E6EF404F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62A3E-D480-4830-AC09-630387D14B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428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51CEB-B3D6-4A83-A5E6-4D33E6EF404F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62A3E-D480-4830-AC09-630387D14B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17367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51CEB-B3D6-4A83-A5E6-4D33E6EF404F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62A3E-D480-4830-AC09-630387D14B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3791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51CEB-B3D6-4A83-A5E6-4D33E6EF404F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62A3E-D480-4830-AC09-630387D14B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225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51CEB-B3D6-4A83-A5E6-4D33E6EF404F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62A3E-D480-4830-AC09-630387D14B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06206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51CEB-B3D6-4A83-A5E6-4D33E6EF404F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62A3E-D480-4830-AC09-630387D14B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3683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51CEB-B3D6-4A83-A5E6-4D33E6EF404F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62A3E-D480-4830-AC09-630387D14B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1016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60000"/>
                <a:lumOff val="40000"/>
              </a:schemeClr>
            </a:gs>
            <a:gs pos="100000">
              <a:srgbClr val="FFC0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151CEB-B3D6-4A83-A5E6-4D33E6EF404F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462A3E-D480-4830-AC09-630387D14B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250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Krym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hyperlink" Target="http://cs.wikipedia.org/wiki/Kyjev" TargetMode="External"/><Relationship Id="rId7" Type="http://schemas.openxmlformats.org/officeDocument/2006/relationships/image" Target="../media/image9.png"/><Relationship Id="rId2" Type="http://schemas.openxmlformats.org/officeDocument/2006/relationships/hyperlink" Target="http://cs.wikipedia.org/wiki/Dn%C4%9Bpr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Unit%C3%A1rn%C3%AD_st%C3%A1t" TargetMode="External"/><Relationship Id="rId2" Type="http://schemas.openxmlformats.org/officeDocument/2006/relationships/hyperlink" Target="http://cs.wikipedia.org/wiki/Sov%C4%9Btsk%C3%BD_svaz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Oran%C5%BEov%C3%A1_revoluce" TargetMode="External"/><Relationship Id="rId5" Type="http://schemas.openxmlformats.org/officeDocument/2006/relationships/hyperlink" Target="http://cs.wikipedia.org/wiki/Autonomn%C3%AD_republika_Krym" TargetMode="External"/><Relationship Id="rId4" Type="http://schemas.openxmlformats.org/officeDocument/2006/relationships/hyperlink" Target="http://cs.wikipedia.org/wiki/Sevastopo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oles%C3%AD_(region)" TargetMode="External"/><Relationship Id="rId7" Type="http://schemas.openxmlformats.org/officeDocument/2006/relationships/hyperlink" Target="http://cs.wikipedia.org/wiki/Perekopsk%C3%A1_%C5%A1%C3%ADje" TargetMode="External"/><Relationship Id="rId2" Type="http://schemas.openxmlformats.org/officeDocument/2006/relationships/hyperlink" Target="http://cs.wikipedia.org/wiki/V%C3%BDchodoevropsk%C3%A1_rovin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rymsk%C3%A9_hory" TargetMode="External"/><Relationship Id="rId5" Type="http://schemas.openxmlformats.org/officeDocument/2006/relationships/hyperlink" Target="http://cs.wikipedia.org/wiki/Hoverla" TargetMode="External"/><Relationship Id="rId4" Type="http://schemas.openxmlformats.org/officeDocument/2006/relationships/hyperlink" Target="http://cs.wikipedia.org/wiki/Karpaty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rut_(%C5%99eka)" TargetMode="External"/><Relationship Id="rId7" Type="http://schemas.openxmlformats.org/officeDocument/2006/relationships/image" Target="../media/image11.png"/><Relationship Id="rId2" Type="http://schemas.openxmlformats.org/officeDocument/2006/relationships/hyperlink" Target="http://cs.wikipedia.org/wiki/Dn%C4%9Bp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remen%C4%8Duck%C3%A1_vodn%C3%AD_n%C3%A1dr%C5%BE" TargetMode="External"/><Relationship Id="rId5" Type="http://schemas.openxmlformats.org/officeDocument/2006/relationships/hyperlink" Target="http://cs.wikipedia.org/wiki/Ji%C5%BEn%C3%AD_Buh" TargetMode="External"/><Relationship Id="rId4" Type="http://schemas.openxmlformats.org/officeDocument/2006/relationships/hyperlink" Target="http://cs.wikipedia.org/wiki/Dn%C4%9Bstr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ynevyr" TargetMode="External"/><Relationship Id="rId3" Type="http://schemas.openxmlformats.org/officeDocument/2006/relationships/hyperlink" Target="http://cs.wikipedia.org/wiki/Kahul" TargetMode="External"/><Relationship Id="rId7" Type="http://schemas.openxmlformats.org/officeDocument/2006/relationships/hyperlink" Target="http://cs.wikipedia.org/wiki/Karpaty#Ukrajinsk.C3.A9_Karpaty" TargetMode="External"/><Relationship Id="rId2" Type="http://schemas.openxmlformats.org/officeDocument/2006/relationships/hyperlink" Target="http://cs.wikipedia.org/wiki/Jalpu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eznam_ukrajinsk%C3%BDch_jezer" TargetMode="External"/><Relationship Id="rId5" Type="http://schemas.openxmlformats.org/officeDocument/2006/relationships/hyperlink" Target="http://cs.wikipedia.org/wiki/Dn%C4%9Bstersk%C3%BD_liman" TargetMode="External"/><Relationship Id="rId4" Type="http://schemas.openxmlformats.org/officeDocument/2006/relationships/hyperlink" Target="http://cs.wikipedia.org/wiki/Liman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openxmlformats.org/officeDocument/2006/relationships/hyperlink" Target="http://cs.wikipedia.org/wiki/Dn%C4%9Bpropetrovsk" TargetMode="External"/><Relationship Id="rId7" Type="http://schemas.openxmlformats.org/officeDocument/2006/relationships/hyperlink" Target="http://cs.wikipedia.org/wiki/Lvov" TargetMode="External"/><Relationship Id="rId12" Type="http://schemas.openxmlformats.org/officeDocument/2006/relationships/image" Target="../media/image16.png"/><Relationship Id="rId2" Type="http://schemas.openxmlformats.org/officeDocument/2006/relationships/hyperlink" Target="http://cs.wikipedia.org/wiki/Charkov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Z%C3%A1poro%C5%BE%C3%AD" TargetMode="External"/><Relationship Id="rId11" Type="http://schemas.openxmlformats.org/officeDocument/2006/relationships/image" Target="../media/image15.png"/><Relationship Id="rId5" Type="http://schemas.openxmlformats.org/officeDocument/2006/relationships/hyperlink" Target="http://cs.wikipedia.org/wiki/Don%C4%9Bck" TargetMode="External"/><Relationship Id="rId10" Type="http://schemas.openxmlformats.org/officeDocument/2006/relationships/image" Target="../media/image14.png"/><Relationship Id="rId4" Type="http://schemas.openxmlformats.org/officeDocument/2006/relationships/hyperlink" Target="http://cs.wikipedia.org/wiki/Od%C4%9Bsa" TargetMode="External"/><Relationship Id="rId9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ariupol" TargetMode="External"/><Relationship Id="rId2" Type="http://schemas.openxmlformats.org/officeDocument/2006/relationships/hyperlink" Target="http://cs.wikipedia.org/wiki/Donba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hyperlink" Target="http://cs.wikipedia.org/wiki/Kryvyj_Rih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hyperlink" Target="http://cs.wikipedia.org/wiki/Sudak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evastopol" TargetMode="External"/><Relationship Id="rId5" Type="http://schemas.openxmlformats.org/officeDocument/2006/relationships/hyperlink" Target="http://cs.wikipedia.org/wiki/Jalta" TargetMode="External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Donbas" TargetMode="External"/><Relationship Id="rId3" Type="http://schemas.openxmlformats.org/officeDocument/2006/relationships/hyperlink" Target="http://cs.wikipedia.org/wiki/%C4%8Cernovice_(Ukrajina)" TargetMode="External"/><Relationship Id="rId7" Type="http://schemas.openxmlformats.org/officeDocument/2006/relationships/hyperlink" Target="http://cs.wikipedia.org/wiki/Svjatohirsk" TargetMode="External"/><Relationship Id="rId2" Type="http://schemas.openxmlformats.org/officeDocument/2006/relationships/hyperlink" Target="http://cs.wikipedia.org/wiki/Karpat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%C4%8Cernihov" TargetMode="External"/><Relationship Id="rId5" Type="http://schemas.openxmlformats.org/officeDocument/2006/relationships/hyperlink" Target="http://cs.wikipedia.org/wiki/Poltava" TargetMode="External"/><Relationship Id="rId10" Type="http://schemas.openxmlformats.org/officeDocument/2006/relationships/image" Target="../media/image23.png"/><Relationship Id="rId4" Type="http://schemas.openxmlformats.org/officeDocument/2006/relationships/hyperlink" Target="http://cs.wikipedia.org/wiki/Kamenec_Podolsk%C3%BD" TargetMode="External"/><Relationship Id="rId9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02200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VY_32_INOVACE_19_PUTOVÁNÍ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PO EVROPĚ</a:t>
                      </a: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_UKRAJINA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5099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7408947"/>
              </p:ext>
            </p:extLst>
          </p:nvPr>
        </p:nvGraphicFramePr>
        <p:xfrm>
          <a:off x="1431335" y="1844824"/>
          <a:ext cx="6281329" cy="4422931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36262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určena pro žáky 5. ročníku a slouží k doplnění učiva o Evropě.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OČEKÁVANÝ VÝSTUP:</a:t>
                      </a:r>
                      <a:endParaRPr lang="cs-CZ" sz="8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Určí polohu státu v Evropě a uvede některé zajímavosti.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Krym, Dněpr, Kyjev, Sevastopol, Polesí, Jalta,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Charkov, Dněpropetrovsk, Oděsa, Lvov</a:t>
                      </a:r>
                      <a:r>
                        <a:rPr lang="cs-CZ" sz="1200" baseline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Záporoží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1943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61" y="3861048"/>
            <a:ext cx="3233936" cy="2154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0992" y="816287"/>
            <a:ext cx="5233085" cy="26641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bdélník 7"/>
          <p:cNvSpPr/>
          <p:nvPr/>
        </p:nvSpPr>
        <p:spPr>
          <a:xfrm>
            <a:off x="850619" y="2351977"/>
            <a:ext cx="2838819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/>
              <a:t>UKRAJINA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410342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5715511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Ukrajina</a:t>
            </a:r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dirty="0"/>
              <a:t>země ležící ve východní Evropě; na východě hraničí s Ruskem, na jihozápadě s </a:t>
            </a:r>
            <a:r>
              <a:rPr lang="cs-CZ" dirty="0" smtClean="0"/>
              <a:t>Moldavskem, Rumunskem</a:t>
            </a:r>
            <a:r>
              <a:rPr lang="cs-CZ" dirty="0"/>
              <a:t>, na západě s Maďarskem, Slovenskem a Polskem, na severu s Běloruskem. Jižní hranice je tvořena Černým a Azovským mořem, které odděluje </a:t>
            </a:r>
            <a:r>
              <a:rPr lang="cs-CZ" dirty="0">
                <a:hlinkClick r:id="rId2" tooltip="Krym"/>
              </a:rPr>
              <a:t>poloostrov Krym</a:t>
            </a:r>
            <a:r>
              <a:rPr lang="cs-CZ" dirty="0"/>
              <a:t>. </a:t>
            </a:r>
            <a:endParaRPr lang="cs-CZ" dirty="0" smtClean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6260" y="4287014"/>
            <a:ext cx="3526393" cy="2340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7935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54868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Na </a:t>
            </a:r>
            <a:r>
              <a:rPr lang="cs-CZ" dirty="0">
                <a:hlinkClick r:id="rId2" tooltip="Dněpr"/>
              </a:rPr>
              <a:t>Dněpru</a:t>
            </a:r>
            <a:r>
              <a:rPr lang="cs-CZ" dirty="0"/>
              <a:t>, největší ukrajinské řece, leží také hlavní město </a:t>
            </a:r>
            <a:r>
              <a:rPr lang="cs-CZ" dirty="0">
                <a:hlinkClick r:id="rId3" tooltip="Kyjev"/>
              </a:rPr>
              <a:t>Kyjev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6056" y="1591607"/>
            <a:ext cx="2945904" cy="2209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167067"/>
            <a:ext cx="2071117" cy="26339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6057" y="4073076"/>
            <a:ext cx="2055244" cy="274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7913" y="4032970"/>
            <a:ext cx="2085324" cy="2780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7275" y="4073077"/>
            <a:ext cx="2064014" cy="27520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7646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Ukrajinská republika získala nezávislost roku 1991 po rozpadu </a:t>
            </a:r>
            <a:r>
              <a:rPr lang="cs-CZ" dirty="0">
                <a:hlinkClick r:id="rId2" tooltip="Sovětský svaz"/>
              </a:rPr>
              <a:t>Sovětského </a:t>
            </a:r>
            <a:r>
              <a:rPr lang="cs-CZ" dirty="0" smtClean="0">
                <a:hlinkClick r:id="rId2" tooltip="Sovětský svaz"/>
              </a:rPr>
              <a:t>svazu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Ukrajina </a:t>
            </a:r>
            <a:r>
              <a:rPr lang="cs-CZ" dirty="0"/>
              <a:t>je </a:t>
            </a:r>
            <a:r>
              <a:rPr lang="cs-CZ" dirty="0">
                <a:hlinkClick r:id="rId3" tooltip="Unitární stát"/>
              </a:rPr>
              <a:t>unitární stát</a:t>
            </a:r>
            <a:r>
              <a:rPr lang="cs-CZ" dirty="0"/>
              <a:t>, který se dělí na 24 oblastí, 2 města se zvláštním statusem (</a:t>
            </a:r>
            <a:r>
              <a:rPr lang="cs-CZ" b="1" dirty="0"/>
              <a:t>Kyjev a </a:t>
            </a:r>
            <a:r>
              <a:rPr lang="cs-CZ" dirty="0"/>
              <a:t>přístav</a:t>
            </a:r>
            <a:r>
              <a:rPr lang="cs-CZ" b="1" dirty="0"/>
              <a:t> </a:t>
            </a:r>
            <a:r>
              <a:rPr lang="cs-CZ" b="1" dirty="0">
                <a:hlinkClick r:id="rId4" tooltip="Sevastopol"/>
              </a:rPr>
              <a:t>Sevastopol</a:t>
            </a:r>
            <a:r>
              <a:rPr lang="cs-CZ" dirty="0"/>
              <a:t>) a </a:t>
            </a:r>
            <a:r>
              <a:rPr lang="cs-CZ" dirty="0">
                <a:hlinkClick r:id="rId5" tooltip="Autonomní republika Krym"/>
              </a:rPr>
              <a:t>autonomní republiku Krym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 smtClean="0">
                <a:hlinkClick r:id="rId6" tooltip="Oranžová revoluce"/>
              </a:rPr>
              <a:t>Oranžová </a:t>
            </a:r>
            <a:r>
              <a:rPr lang="cs-CZ" dirty="0">
                <a:hlinkClick r:id="rId6" tooltip="Oranžová revoluce"/>
              </a:rPr>
              <a:t>revoluce</a:t>
            </a:r>
            <a:r>
              <a:rPr lang="cs-CZ" dirty="0"/>
              <a:t> na konci roku 2004 přinesla obrat v ukrajinské politice; na rozdíl od spíše „proevropské“ západní části je však východ a v menší míře i jih kulturně a politicky orientován spíše na Rusko.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5861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62975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Střední a východní Ukrajina zaujímá jihozápadní část rozlehlé </a:t>
            </a:r>
            <a:r>
              <a:rPr lang="cs-CZ" dirty="0">
                <a:hlinkClick r:id="rId2" tooltip="Východoevropská rovina"/>
              </a:rPr>
              <a:t>Východoevropské roviny</a:t>
            </a:r>
            <a:r>
              <a:rPr lang="cs-CZ" dirty="0"/>
              <a:t>. Povrch je tvořen především vysočinami a pahorkatinami či náhorními plošinami přerušovanými údolími </a:t>
            </a:r>
            <a:r>
              <a:rPr lang="cs-CZ" dirty="0" smtClean="0"/>
              <a:t>řek.</a:t>
            </a:r>
          </a:p>
          <a:p>
            <a:pPr marL="0" indent="0">
              <a:buNone/>
            </a:pPr>
            <a:r>
              <a:rPr lang="cs-CZ" dirty="0" smtClean="0"/>
              <a:t>Na </a:t>
            </a:r>
            <a:r>
              <a:rPr lang="cs-CZ" dirty="0"/>
              <a:t>jihu země se rozkládají rovinaté stepi; druhá větší rovinatá oblast je tzv. </a:t>
            </a:r>
            <a:r>
              <a:rPr lang="cs-CZ" dirty="0">
                <a:hlinkClick r:id="rId3" tooltip="Polesí (region)"/>
              </a:rPr>
              <a:t>Polesí</a:t>
            </a:r>
            <a:r>
              <a:rPr lang="cs-CZ" dirty="0"/>
              <a:t> při hranicích s Běloruskem.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Největšími </a:t>
            </a:r>
            <a:r>
              <a:rPr lang="cs-CZ" dirty="0"/>
              <a:t>pohořími jsou </a:t>
            </a:r>
            <a:r>
              <a:rPr lang="cs-CZ" dirty="0">
                <a:hlinkClick r:id="rId4" tooltip="Karpaty"/>
              </a:rPr>
              <a:t>Karpaty</a:t>
            </a:r>
            <a:r>
              <a:rPr lang="cs-CZ" dirty="0"/>
              <a:t> na jihozápadě země (nejvyšším vrchem je </a:t>
            </a:r>
            <a:r>
              <a:rPr lang="cs-CZ" dirty="0" err="1">
                <a:hlinkClick r:id="rId5" tooltip="Hoverla"/>
              </a:rPr>
              <a:t>Hoverla</a:t>
            </a:r>
            <a:r>
              <a:rPr lang="cs-CZ" dirty="0"/>
              <a:t>, 2061 m) a </a:t>
            </a:r>
            <a:r>
              <a:rPr lang="cs-CZ" dirty="0">
                <a:hlinkClick r:id="rId6" tooltip="Krymské hory"/>
              </a:rPr>
              <a:t>Krymské hory</a:t>
            </a:r>
            <a:r>
              <a:rPr lang="cs-CZ" dirty="0"/>
              <a:t> na jihu Krymského </a:t>
            </a:r>
            <a:r>
              <a:rPr lang="cs-CZ" dirty="0" smtClean="0"/>
              <a:t>poloostrova</a:t>
            </a:r>
            <a:r>
              <a:rPr lang="cs-CZ" dirty="0"/>
              <a:t>.</a:t>
            </a:r>
            <a:r>
              <a:rPr lang="cs-CZ" dirty="0" smtClean="0"/>
              <a:t> Poloostrov </a:t>
            </a:r>
            <a:r>
              <a:rPr lang="cs-CZ" dirty="0"/>
              <a:t>Krym je se zbytkem pevniny spojen </a:t>
            </a:r>
            <a:r>
              <a:rPr lang="cs-CZ" dirty="0" err="1">
                <a:hlinkClick r:id="rId7" tooltip="Perekopská šíje"/>
              </a:rPr>
              <a:t>Perekopskou</a:t>
            </a:r>
            <a:r>
              <a:rPr lang="cs-CZ" dirty="0">
                <a:hlinkClick r:id="rId7" tooltip="Perekopská šíje"/>
              </a:rPr>
              <a:t> šíjí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6468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Většina </a:t>
            </a:r>
            <a:r>
              <a:rPr lang="cs-CZ" dirty="0"/>
              <a:t>řek patří do úmoří </a:t>
            </a:r>
            <a:r>
              <a:rPr lang="cs-CZ" b="1" dirty="0"/>
              <a:t>Azovského a Černého moře</a:t>
            </a:r>
            <a:r>
              <a:rPr lang="cs-CZ" dirty="0"/>
              <a:t>, jen 4 % území náleží k úmoří </a:t>
            </a:r>
            <a:r>
              <a:rPr lang="cs-CZ" b="1" dirty="0"/>
              <a:t>Baltského moře. 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Nejvýznamnější </a:t>
            </a:r>
            <a:r>
              <a:rPr lang="cs-CZ" dirty="0"/>
              <a:t>řekou je </a:t>
            </a:r>
            <a:r>
              <a:rPr lang="cs-CZ" dirty="0" smtClean="0">
                <a:hlinkClick r:id="rId2" tooltip="Dněpr"/>
              </a:rPr>
              <a:t>Dněpr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Další </a:t>
            </a:r>
            <a:r>
              <a:rPr lang="cs-CZ" dirty="0"/>
              <a:t>velké řeky jsou </a:t>
            </a:r>
            <a:r>
              <a:rPr lang="cs-CZ" dirty="0">
                <a:hlinkClick r:id="rId3" tooltip="Prut (řeka)"/>
              </a:rPr>
              <a:t>Prut</a:t>
            </a:r>
            <a:r>
              <a:rPr lang="cs-CZ" dirty="0"/>
              <a:t>, </a:t>
            </a:r>
            <a:r>
              <a:rPr lang="cs-CZ" dirty="0">
                <a:hlinkClick r:id="rId4" tooltip="Dněstr"/>
              </a:rPr>
              <a:t>Dněstr</a:t>
            </a:r>
            <a:r>
              <a:rPr lang="cs-CZ" dirty="0"/>
              <a:t> a </a:t>
            </a:r>
            <a:r>
              <a:rPr lang="cs-CZ" dirty="0">
                <a:hlinkClick r:id="rId5" tooltip="Jižní Buh"/>
              </a:rPr>
              <a:t>Jižní </a:t>
            </a:r>
            <a:r>
              <a:rPr lang="cs-CZ" dirty="0" err="1">
                <a:hlinkClick r:id="rId5" tooltip="Jižní Buh"/>
              </a:rPr>
              <a:t>Buh</a:t>
            </a:r>
            <a:r>
              <a:rPr lang="cs-CZ" dirty="0"/>
              <a:t>. Velké řeky jsou využívány jednak pro lodní dopravu, jednak jako zdroj </a:t>
            </a:r>
            <a:r>
              <a:rPr lang="cs-CZ" dirty="0" smtClean="0"/>
              <a:t>energie.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Největší </a:t>
            </a:r>
            <a:r>
              <a:rPr lang="cs-CZ" dirty="0"/>
              <a:t>přehradní nádrží je 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>
                <a:hlinkClick r:id="rId6" tooltip="Kremenčucká vodní nádrž"/>
              </a:rPr>
              <a:t>Kremenčucká</a:t>
            </a:r>
            <a:r>
              <a:rPr lang="cs-CZ" dirty="0" smtClean="0">
                <a:hlinkClick r:id="rId6" tooltip="Kremenčucká vodní nádrž"/>
              </a:rPr>
              <a:t> </a:t>
            </a:r>
            <a:r>
              <a:rPr lang="cs-CZ" dirty="0">
                <a:hlinkClick r:id="rId6" tooltip="Kremenčucká vodní nádrž"/>
              </a:rPr>
              <a:t>vodní nádrž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195" y="4437112"/>
            <a:ext cx="3334503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64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472608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Největší ukrajinská jezera jsou </a:t>
            </a:r>
            <a:r>
              <a:rPr lang="cs-CZ" dirty="0" smtClean="0"/>
              <a:t>v </a:t>
            </a:r>
            <a:r>
              <a:rPr lang="cs-CZ" dirty="0"/>
              <a:t>údolích </a:t>
            </a:r>
            <a:r>
              <a:rPr lang="cs-CZ" i="1" dirty="0"/>
              <a:t>Dunaje</a:t>
            </a:r>
            <a:r>
              <a:rPr lang="cs-CZ" dirty="0"/>
              <a:t> (</a:t>
            </a:r>
            <a:r>
              <a:rPr lang="cs-CZ" dirty="0" err="1">
                <a:hlinkClick r:id="rId2" tooltip="Jalpug"/>
              </a:rPr>
              <a:t>Jalpuh</a:t>
            </a:r>
            <a:r>
              <a:rPr lang="cs-CZ" dirty="0"/>
              <a:t>, </a:t>
            </a:r>
            <a:r>
              <a:rPr lang="cs-CZ" dirty="0" err="1">
                <a:hlinkClick r:id="rId3" tooltip="Kahul"/>
              </a:rPr>
              <a:t>Kahul</a:t>
            </a:r>
            <a:r>
              <a:rPr lang="cs-CZ" dirty="0"/>
              <a:t>).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Větší </a:t>
            </a:r>
            <a:r>
              <a:rPr lang="cs-CZ" dirty="0"/>
              <a:t>jezera a </a:t>
            </a:r>
            <a:r>
              <a:rPr lang="cs-CZ" dirty="0">
                <a:hlinkClick r:id="rId4" tooltip="Liman"/>
              </a:rPr>
              <a:t>limany</a:t>
            </a:r>
            <a:r>
              <a:rPr lang="cs-CZ" dirty="0"/>
              <a:t> se rozkládají na pobřeží </a:t>
            </a:r>
            <a:r>
              <a:rPr lang="cs-CZ" i="1" dirty="0"/>
              <a:t>Černého</a:t>
            </a:r>
            <a:r>
              <a:rPr lang="cs-CZ" dirty="0"/>
              <a:t> a </a:t>
            </a:r>
            <a:r>
              <a:rPr lang="cs-CZ" i="1" dirty="0"/>
              <a:t>Azovského moře</a:t>
            </a:r>
            <a:r>
              <a:rPr lang="cs-CZ" dirty="0"/>
              <a:t>; největší z nich je </a:t>
            </a:r>
            <a:r>
              <a:rPr lang="cs-CZ" dirty="0">
                <a:hlinkClick r:id="rId5" tooltip="Dněsterský liman"/>
              </a:rPr>
              <a:t>Dněsterský</a:t>
            </a:r>
            <a:r>
              <a:rPr lang="cs-CZ" dirty="0"/>
              <a:t> (360 km²), </a:t>
            </a:r>
            <a:r>
              <a:rPr lang="cs-CZ" dirty="0">
                <a:hlinkClick r:id="rId6" tooltip="Seznam ukrajinských jezer"/>
              </a:rPr>
              <a:t>největší</a:t>
            </a:r>
            <a:r>
              <a:rPr lang="cs-CZ" dirty="0"/>
              <a:t> neumělá vodní plocha </a:t>
            </a:r>
            <a:r>
              <a:rPr lang="cs-CZ" dirty="0" smtClean="0"/>
              <a:t>Ukrajiny.</a:t>
            </a:r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>
                <a:hlinkClick r:id="rId7" tooltip="Karpaty"/>
              </a:rPr>
              <a:t>Ukrajinských Karpatech</a:t>
            </a:r>
            <a:r>
              <a:rPr lang="cs-CZ" dirty="0"/>
              <a:t> je nejvýznamnější jezero </a:t>
            </a:r>
            <a:r>
              <a:rPr lang="cs-CZ" dirty="0" err="1">
                <a:hlinkClick r:id="rId8" tooltip="Synevyr"/>
              </a:rPr>
              <a:t>Synevyr</a:t>
            </a:r>
            <a:r>
              <a:rPr lang="cs-CZ" dirty="0"/>
              <a:t>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3497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Téměř celá Ukrajina náleží do mírného klimatického pásu, převládá kontinentální podnebí;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pouze </a:t>
            </a:r>
            <a:r>
              <a:rPr lang="cs-CZ" dirty="0"/>
              <a:t>na úzkém území mezi Krymskými horami a Černým mořem je podnebí subtropické.</a:t>
            </a:r>
          </a:p>
          <a:p>
            <a:pPr marL="0" indent="0">
              <a:buNone/>
            </a:pPr>
            <a:r>
              <a:rPr lang="cs-CZ" dirty="0"/>
              <a:t>Průměrná roční teplota se pohybuje mezi +6 °C na severu a +12 °C na jihu země. </a:t>
            </a:r>
          </a:p>
        </p:txBody>
      </p:sp>
    </p:spTree>
    <p:extLst>
      <p:ext uri="{BB962C8B-B14F-4D97-AF65-F5344CB8AC3E}">
        <p14:creationId xmlns:p14="http://schemas.microsoft.com/office/powerpoint/2010/main" val="2681043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 fontAlgn="ctr">
              <a:buNone/>
            </a:pPr>
            <a:r>
              <a:rPr lang="cs-CZ" b="1" dirty="0" smtClean="0">
                <a:hlinkClick r:id="rId2"/>
              </a:rPr>
              <a:t>Charkov</a:t>
            </a:r>
            <a:r>
              <a:rPr lang="cs-CZ" dirty="0"/>
              <a:t> </a:t>
            </a:r>
            <a:r>
              <a:rPr lang="cs-CZ" dirty="0" smtClean="0"/>
              <a:t>                    </a:t>
            </a:r>
            <a:r>
              <a:rPr lang="cs-CZ" b="1" dirty="0" smtClean="0">
                <a:hlinkClick r:id="rId3"/>
              </a:rPr>
              <a:t>Dněpropetrovsk</a:t>
            </a:r>
            <a:endParaRPr lang="cs-CZ" b="1" dirty="0" smtClean="0"/>
          </a:p>
          <a:p>
            <a:pPr marL="0" indent="0" fontAlgn="ctr">
              <a:buNone/>
            </a:pPr>
            <a:endParaRPr lang="cs-CZ" b="1" dirty="0"/>
          </a:p>
          <a:p>
            <a:pPr marL="0" indent="0" fontAlgn="ctr">
              <a:buNone/>
            </a:pPr>
            <a:endParaRPr lang="cs-CZ" dirty="0"/>
          </a:p>
          <a:p>
            <a:pPr marL="0" indent="0" fontAlgn="ctr">
              <a:buNone/>
            </a:pPr>
            <a:endParaRPr lang="cs-CZ" b="1" dirty="0" smtClean="0">
              <a:hlinkClick r:id="rId4"/>
            </a:endParaRPr>
          </a:p>
          <a:p>
            <a:pPr marL="0" indent="0" fontAlgn="ctr">
              <a:buNone/>
            </a:pPr>
            <a:r>
              <a:rPr lang="cs-CZ" b="1" dirty="0" smtClean="0">
                <a:hlinkClick r:id="rId4"/>
              </a:rPr>
              <a:t>Oděsa</a:t>
            </a:r>
            <a:r>
              <a:rPr lang="cs-CZ" dirty="0" smtClean="0"/>
              <a:t>                            </a:t>
            </a:r>
            <a:r>
              <a:rPr lang="cs-CZ" b="1" dirty="0" smtClean="0">
                <a:hlinkClick r:id="rId5"/>
              </a:rPr>
              <a:t>Doněck</a:t>
            </a:r>
            <a:endParaRPr lang="cs-CZ" b="1" dirty="0" smtClean="0"/>
          </a:p>
          <a:p>
            <a:pPr marL="0" indent="0" fontAlgn="ctr">
              <a:buNone/>
            </a:pPr>
            <a:endParaRPr lang="cs-CZ" b="1" dirty="0"/>
          </a:p>
          <a:p>
            <a:pPr marL="0" indent="0" fontAlgn="ctr">
              <a:buNone/>
            </a:pPr>
            <a:endParaRPr lang="cs-CZ" dirty="0"/>
          </a:p>
          <a:p>
            <a:pPr marL="0" indent="0" fontAlgn="ctr">
              <a:buNone/>
            </a:pPr>
            <a:endParaRPr lang="cs-CZ" b="1" dirty="0" smtClean="0">
              <a:hlinkClick r:id="rId6"/>
            </a:endParaRPr>
          </a:p>
          <a:p>
            <a:pPr marL="0" indent="0" fontAlgn="ctr">
              <a:buNone/>
            </a:pPr>
            <a:r>
              <a:rPr lang="cs-CZ" b="1" dirty="0" smtClean="0">
                <a:hlinkClick r:id="rId6"/>
              </a:rPr>
              <a:t>Záporoží</a:t>
            </a:r>
            <a:r>
              <a:rPr lang="cs-CZ" dirty="0" smtClean="0"/>
              <a:t>                           </a:t>
            </a:r>
            <a:r>
              <a:rPr lang="cs-CZ" b="1" dirty="0" smtClean="0">
                <a:hlinkClick r:id="rId7"/>
              </a:rPr>
              <a:t>Lvov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6" y="944313"/>
            <a:ext cx="2822193" cy="1853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94477"/>
            <a:ext cx="1877748" cy="2503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5125" y="2978140"/>
            <a:ext cx="2448272" cy="1765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428" y="4941168"/>
            <a:ext cx="2166804" cy="1625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978140"/>
            <a:ext cx="2041049" cy="1530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750105"/>
            <a:ext cx="2528830" cy="18966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3897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517632" cy="648072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5100" dirty="0" smtClean="0"/>
              <a:t>Nejdůležitějším </a:t>
            </a:r>
            <a:r>
              <a:rPr lang="cs-CZ" sz="5100" dirty="0"/>
              <a:t>sektorem je těžba </a:t>
            </a:r>
            <a:r>
              <a:rPr lang="cs-CZ" sz="5100" b="1" dirty="0"/>
              <a:t>černého uhlí</a:t>
            </a:r>
            <a:r>
              <a:rPr lang="cs-CZ" sz="5100" dirty="0"/>
              <a:t> v oblasti </a:t>
            </a:r>
            <a:r>
              <a:rPr lang="cs-CZ" sz="5100" dirty="0" smtClean="0">
                <a:hlinkClick r:id="rId2" tooltip="Donbas"/>
              </a:rPr>
              <a:t>Donbasu</a:t>
            </a:r>
            <a:r>
              <a:rPr lang="cs-CZ" sz="5100" dirty="0" smtClean="0"/>
              <a:t>, </a:t>
            </a:r>
            <a:r>
              <a:rPr lang="cs-CZ" sz="5100" dirty="0"/>
              <a:t>který je zároveň hlavním průmyslovým regionem </a:t>
            </a:r>
            <a:r>
              <a:rPr lang="cs-CZ" sz="5100" dirty="0" smtClean="0"/>
              <a:t>země.</a:t>
            </a:r>
          </a:p>
          <a:p>
            <a:pPr marL="0" indent="0">
              <a:buNone/>
            </a:pPr>
            <a:r>
              <a:rPr lang="cs-CZ" sz="5100" dirty="0" smtClean="0"/>
              <a:t>Významný </a:t>
            </a:r>
            <a:r>
              <a:rPr lang="cs-CZ" sz="5100" dirty="0"/>
              <a:t>je dále </a:t>
            </a:r>
            <a:r>
              <a:rPr lang="cs-CZ" sz="5100" b="1" dirty="0" smtClean="0"/>
              <a:t>strojírenský</a:t>
            </a:r>
            <a:r>
              <a:rPr lang="cs-CZ" sz="5100" b="1" dirty="0"/>
              <a:t>, </a:t>
            </a:r>
            <a:endParaRPr lang="cs-CZ" sz="5100" b="1" dirty="0" smtClean="0"/>
          </a:p>
          <a:p>
            <a:pPr marL="0" indent="0">
              <a:buNone/>
            </a:pPr>
            <a:r>
              <a:rPr lang="cs-CZ" sz="5100" b="1" dirty="0" smtClean="0"/>
              <a:t>chemický </a:t>
            </a:r>
            <a:r>
              <a:rPr lang="cs-CZ" sz="5100" b="1" dirty="0"/>
              <a:t>a potravinářský průmysl</a:t>
            </a:r>
            <a:r>
              <a:rPr lang="cs-CZ" sz="5100" dirty="0"/>
              <a:t>. </a:t>
            </a:r>
            <a:endParaRPr lang="cs-CZ" sz="5100" dirty="0" smtClean="0"/>
          </a:p>
          <a:p>
            <a:pPr marL="0" indent="0">
              <a:buNone/>
            </a:pPr>
            <a:r>
              <a:rPr lang="cs-CZ" sz="5100" dirty="0" smtClean="0"/>
              <a:t>Velkými </a:t>
            </a:r>
            <a:r>
              <a:rPr lang="cs-CZ" sz="5100" dirty="0"/>
              <a:t>centry </a:t>
            </a:r>
            <a:r>
              <a:rPr lang="cs-CZ" sz="5100" b="1" dirty="0"/>
              <a:t>těžkého průmyslu </a:t>
            </a:r>
            <a:r>
              <a:rPr lang="cs-CZ" sz="5100" dirty="0"/>
              <a:t>jsou </a:t>
            </a:r>
            <a:endParaRPr lang="cs-CZ" sz="5100" dirty="0" smtClean="0"/>
          </a:p>
          <a:p>
            <a:pPr marL="0" indent="0">
              <a:buNone/>
            </a:pPr>
            <a:r>
              <a:rPr lang="cs-CZ" sz="5100" dirty="0" smtClean="0"/>
              <a:t>města </a:t>
            </a:r>
            <a:r>
              <a:rPr lang="cs-CZ" sz="5100" dirty="0"/>
              <a:t>Dněpropetrovsk, Záporoží či </a:t>
            </a:r>
            <a:r>
              <a:rPr lang="cs-CZ" sz="5100" b="1" dirty="0" err="1">
                <a:hlinkClick r:id="rId3" tooltip="Mariupol"/>
              </a:rPr>
              <a:t>Mariupol</a:t>
            </a:r>
            <a:r>
              <a:rPr lang="cs-CZ" sz="5100" dirty="0"/>
              <a:t>.</a:t>
            </a:r>
          </a:p>
          <a:p>
            <a:pPr marL="0" indent="0">
              <a:buNone/>
            </a:pPr>
            <a:r>
              <a:rPr lang="cs-CZ" sz="5100" dirty="0"/>
              <a:t>V okolí města </a:t>
            </a:r>
            <a:r>
              <a:rPr lang="cs-CZ" sz="5100" dirty="0" err="1">
                <a:hlinkClick r:id="rId4" tooltip="Kryvyj Rih"/>
              </a:rPr>
              <a:t>Kryvyj</a:t>
            </a:r>
            <a:r>
              <a:rPr lang="cs-CZ" sz="5100" dirty="0">
                <a:hlinkClick r:id="rId4" tooltip="Kryvyj Rih"/>
              </a:rPr>
              <a:t> </a:t>
            </a:r>
            <a:r>
              <a:rPr lang="cs-CZ" sz="5100" dirty="0" err="1">
                <a:hlinkClick r:id="rId4" tooltip="Kryvyj Rih"/>
              </a:rPr>
              <a:t>Rih</a:t>
            </a:r>
            <a:r>
              <a:rPr lang="cs-CZ" sz="5100" dirty="0"/>
              <a:t> jsou bohatá naleziště </a:t>
            </a:r>
            <a:r>
              <a:rPr lang="cs-CZ" sz="5100" b="1" dirty="0"/>
              <a:t>železné rudy</a:t>
            </a:r>
            <a:r>
              <a:rPr lang="cs-CZ" sz="5100" dirty="0"/>
              <a:t>, která se zpracovává v místních slévárnách. </a:t>
            </a:r>
            <a:endParaRPr lang="cs-CZ" sz="5100" dirty="0" smtClean="0"/>
          </a:p>
          <a:p>
            <a:pPr marL="0" indent="0">
              <a:buNone/>
            </a:pPr>
            <a:r>
              <a:rPr lang="cs-CZ" sz="5100" dirty="0" smtClean="0"/>
              <a:t>Mezi </a:t>
            </a:r>
            <a:r>
              <a:rPr lang="cs-CZ" sz="5100" dirty="0"/>
              <a:t>další nerostné suroviny Ukrajiny patří </a:t>
            </a:r>
            <a:r>
              <a:rPr lang="cs-CZ" sz="5100" b="1" dirty="0"/>
              <a:t>magnetické a uranové rudy, titan, chrom, nikl, bauxit, fosfáty, síra, rašelina, ropa, sůl, grafit a mangan.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96752"/>
            <a:ext cx="2229628" cy="1672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23060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32656"/>
            <a:ext cx="8352928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Většina území Ukrajiny disponuje kvalitní a úrodnou černozemní půdou. Obděláváno je 57% půdy.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Mezi </a:t>
            </a:r>
            <a:r>
              <a:rPr lang="cs-CZ" dirty="0"/>
              <a:t>hlavní zemědělské produkty patří: </a:t>
            </a:r>
            <a:r>
              <a:rPr lang="cs-CZ" b="1" dirty="0"/>
              <a:t>pšenice, ječmen, cukrová řepa, brambory, kukuřice, slunečnice, maso a mléčné výrobky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Chová </a:t>
            </a:r>
            <a:r>
              <a:rPr lang="cs-CZ" dirty="0"/>
              <a:t>se zde hlavně </a:t>
            </a:r>
            <a:r>
              <a:rPr lang="cs-CZ" b="1" dirty="0"/>
              <a:t>skot a prasata</a:t>
            </a:r>
            <a:r>
              <a:rPr lang="cs-CZ" dirty="0"/>
              <a:t>, důležitý je rovněž</a:t>
            </a:r>
            <a:r>
              <a:rPr lang="cs-CZ" b="1" dirty="0"/>
              <a:t> rybolov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jižních oblastech </a:t>
            </a:r>
            <a:r>
              <a:rPr lang="cs-CZ" dirty="0" smtClean="0"/>
              <a:t>je </a:t>
            </a:r>
            <a:r>
              <a:rPr lang="cs-CZ" dirty="0"/>
              <a:t>rozšířeno také </a:t>
            </a:r>
            <a:r>
              <a:rPr lang="cs-CZ" b="1" dirty="0"/>
              <a:t>vinařství</a:t>
            </a:r>
            <a:r>
              <a:rPr lang="cs-CZ" dirty="0"/>
              <a:t>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7493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18" y="2212435"/>
            <a:ext cx="3453649" cy="24002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5524" y="2212435"/>
            <a:ext cx="3521968" cy="23465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013176"/>
            <a:ext cx="76200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5536" y="422098"/>
            <a:ext cx="824440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Území Ukrajiny je navštěvováno velmi nerovnoměrně: nejoblíbenější je dlouhodobě </a:t>
            </a:r>
            <a:r>
              <a:rPr lang="cs-CZ" sz="3200" b="1" dirty="0"/>
              <a:t>Krym</a:t>
            </a:r>
            <a:r>
              <a:rPr lang="cs-CZ" sz="3200" dirty="0"/>
              <a:t> s letovisky jako </a:t>
            </a:r>
            <a:r>
              <a:rPr lang="cs-CZ" sz="3200" b="1" dirty="0">
                <a:hlinkClick r:id="rId5" tooltip="Jalta"/>
              </a:rPr>
              <a:t>Jalta</a:t>
            </a:r>
            <a:r>
              <a:rPr lang="cs-CZ" sz="3200" dirty="0"/>
              <a:t>,</a:t>
            </a:r>
            <a:r>
              <a:rPr lang="cs-CZ" sz="3200" b="1" dirty="0"/>
              <a:t> </a:t>
            </a:r>
            <a:r>
              <a:rPr lang="cs-CZ" sz="3200" b="1" dirty="0">
                <a:hlinkClick r:id="rId6" tooltip="Sevastopol"/>
              </a:rPr>
              <a:t>Sevastopol</a:t>
            </a:r>
            <a:r>
              <a:rPr lang="cs-CZ" sz="3200" b="1" dirty="0"/>
              <a:t> </a:t>
            </a:r>
            <a:r>
              <a:rPr lang="cs-CZ" sz="3200" dirty="0"/>
              <a:t>či </a:t>
            </a:r>
            <a:r>
              <a:rPr lang="cs-CZ" sz="3200" b="1" dirty="0" err="1">
                <a:hlinkClick r:id="rId7" tooltip="Sudak"/>
              </a:rPr>
              <a:t>Sudak</a:t>
            </a:r>
            <a:r>
              <a:rPr lang="cs-CZ" sz="3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15363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5973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Další zavedenou oblastí jsou </a:t>
            </a:r>
            <a:r>
              <a:rPr lang="cs-CZ" dirty="0" smtClean="0">
                <a:hlinkClick r:id="rId2" tooltip="Karpaty"/>
              </a:rPr>
              <a:t>Karpaty</a:t>
            </a:r>
            <a:r>
              <a:rPr lang="cs-CZ" dirty="0" smtClean="0"/>
              <a:t>; </a:t>
            </a:r>
          </a:p>
          <a:p>
            <a:pPr marL="0" indent="0">
              <a:buNone/>
            </a:pPr>
            <a:r>
              <a:rPr lang="cs-CZ" dirty="0" smtClean="0"/>
              <a:t>Mezi dalšími cíli je nutno jmenovat </a:t>
            </a:r>
            <a:r>
              <a:rPr lang="cs-CZ" b="1" dirty="0" smtClean="0"/>
              <a:t>Kyjev</a:t>
            </a:r>
            <a:r>
              <a:rPr lang="cs-CZ" dirty="0" smtClean="0"/>
              <a:t> a další města s historickými památkami: </a:t>
            </a:r>
            <a:r>
              <a:rPr lang="cs-CZ" b="1" dirty="0" smtClean="0"/>
              <a:t>Lvov</a:t>
            </a:r>
            <a:r>
              <a:rPr lang="cs-CZ" dirty="0" smtClean="0"/>
              <a:t>, </a:t>
            </a:r>
            <a:r>
              <a:rPr lang="cs-CZ" b="1" dirty="0" smtClean="0">
                <a:hlinkClick r:id="rId3" tooltip="Černovice (Ukrajina)"/>
              </a:rPr>
              <a:t>Černovice</a:t>
            </a:r>
            <a:r>
              <a:rPr lang="cs-CZ" dirty="0" smtClean="0"/>
              <a:t>, </a:t>
            </a:r>
            <a:r>
              <a:rPr lang="cs-CZ" b="1" dirty="0" smtClean="0">
                <a:hlinkClick r:id="rId4" tooltip="Kamenec Podolský"/>
              </a:rPr>
              <a:t>Kamenec Podolský</a:t>
            </a:r>
            <a:r>
              <a:rPr lang="cs-CZ" dirty="0" smtClean="0"/>
              <a:t>, Oděsa, </a:t>
            </a:r>
            <a:r>
              <a:rPr lang="cs-CZ" dirty="0" smtClean="0">
                <a:hlinkClick r:id="rId5" tooltip="Poltava"/>
              </a:rPr>
              <a:t>Poltava</a:t>
            </a:r>
            <a:r>
              <a:rPr lang="cs-CZ" dirty="0" smtClean="0"/>
              <a:t>, </a:t>
            </a:r>
            <a:r>
              <a:rPr lang="cs-CZ" dirty="0" err="1" smtClean="0">
                <a:hlinkClick r:id="rId6" tooltip="Černihov"/>
              </a:rPr>
              <a:t>Černihov</a:t>
            </a:r>
            <a:r>
              <a:rPr lang="cs-CZ" dirty="0" smtClean="0"/>
              <a:t> a další. </a:t>
            </a:r>
          </a:p>
          <a:p>
            <a:pPr marL="0" indent="0">
              <a:buNone/>
            </a:pPr>
            <a:r>
              <a:rPr lang="cs-CZ" dirty="0" smtClean="0"/>
              <a:t>Významné </a:t>
            </a:r>
            <a:r>
              <a:rPr lang="cs-CZ" dirty="0"/>
              <a:t>poutní místo </a:t>
            </a:r>
            <a:r>
              <a:rPr lang="cs-CZ" dirty="0" err="1">
                <a:hlinkClick r:id="rId7" tooltip="Svjatohirsk"/>
              </a:rPr>
              <a:t>Svjatohirsk</a:t>
            </a:r>
            <a:r>
              <a:rPr lang="cs-CZ" dirty="0"/>
              <a:t> leží přímo v průmyslovém </a:t>
            </a:r>
            <a:r>
              <a:rPr lang="cs-CZ" dirty="0">
                <a:hlinkClick r:id="rId8" tooltip="Donbas"/>
              </a:rPr>
              <a:t>Donbasu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276" y="4245158"/>
            <a:ext cx="2729880" cy="2047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3560" y="4158950"/>
            <a:ext cx="2844824" cy="21336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5804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242592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 je to?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2197348" cy="1457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2743" y="1484784"/>
            <a:ext cx="2244526" cy="14026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29317"/>
            <a:ext cx="2121272" cy="15940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908720"/>
            <a:ext cx="1756717" cy="2236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2110" y="4048052"/>
            <a:ext cx="2308166" cy="1606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7423" y="4127464"/>
            <a:ext cx="2233662" cy="1605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99592" y="3154174"/>
            <a:ext cx="1310407" cy="4572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Krym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31086" y="3172558"/>
            <a:ext cx="2007840" cy="4572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přehrada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31689" y="3364257"/>
            <a:ext cx="1310407" cy="4572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Kyjev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92864" y="5763262"/>
            <a:ext cx="1310407" cy="4572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Dněpr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689727" y="5968815"/>
            <a:ext cx="1649054" cy="4572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Charkov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804248" y="5949280"/>
            <a:ext cx="1310407" cy="4572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Jalta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2085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352928" cy="56612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http://cs.wikipedia.org/wiki/Soubor:Flag_of_Ukraine.svg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http://commons.wikimedia.org/wiki/File:Kaffa.gif?uselang=cs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http://cs.wikipedia.org/wiki/Ukrajina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http://cs.wikipedia.org/wiki/Soubor:Crimea_republic_map.png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http://commons.wikimedia.org/wiki/File:DnieperRiverinKiev.jpg?uselang=cs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http://commons.wikimedia.org/wiki/File:Kyiv_mainsquare.jpg?uselang=cs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http://commons.wikimedia.org/wiki/File:St._Michael%27s_cathedral_2006,_Kyiv.jpg?uselang=cs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http://commons.wikimedia.org/wiki/File:Uspensky_cathedral_2006,_Kyiv.jpg?uselang=cs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http://commons.wikimedia.org/wiki/File:Saint_Sophia_Cathedral_in_Kyiv_2006.jpg?uselang=cs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</a:t>
            </a:r>
            <a:r>
              <a:rPr lang="cs-CZ" sz="1600" dirty="0" smtClean="0"/>
              <a:t>cs.wikipedia.org/wiki/Soubor:Landsat_Kremenchuk_Water_Reservoir.jpeg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http://cs.wikipedia.org/wiki/Soubor:Kharkov_Freedom_Square.jpg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http://commons.wikimedia.org/wiki/File:Sviato-Preobrazhenskyi_Cathedral_Dnepropetrovks_1.jpg?uselang=cs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http://commons.wikimedia.org/wiki/File:Odessa_downtown.jpg?uselang=cs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http://commons.wikimedia.org/wiki/File:KievKonti.jpg?uselang=cs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http://commons.wikimedia.org/wiki/File:St._Andrew_Cathedral_Zaporozhe.jpg?uselang=cs</a:t>
            </a:r>
          </a:p>
          <a:p>
            <a:pPr>
              <a:buFont typeface="Wingdings" pitchFamily="2" charset="2"/>
              <a:buChar char="v"/>
            </a:pPr>
            <a:endParaRPr lang="cs-CZ" sz="1600" dirty="0"/>
          </a:p>
          <a:p>
            <a:pPr>
              <a:buFont typeface="Wingdings" pitchFamily="2" charset="2"/>
              <a:buChar char="v"/>
            </a:pPr>
            <a:endParaRPr lang="cs-CZ" sz="1600" dirty="0" smtClean="0"/>
          </a:p>
          <a:p>
            <a:pPr>
              <a:buFont typeface="Wingdings" pitchFamily="2" charset="2"/>
              <a:buChar char="v"/>
            </a:pPr>
            <a:endParaRPr lang="cs-CZ" sz="16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1755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352928" cy="56612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http://cs.wikipedia.org/wiki/Soubor:Lviv_vokzal.jpg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http://cs.wikipedia.org/wiki/Soubor:Mariupol_azovstal1.jpg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http://cs.wikipedia.org/wiki/Soubor:Valta_view_from_Tsar%27s_Path.JPG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http://commons.wikimedia.org/wiki/File:Sevastopl_view_2.jpg?uselang=cs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http://cs.wikipedia.org/wiki/Soubor:Sudak_panorama.JPG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http://cs.wikipedia.org/wiki/Soubor:Cernivci-mikulas-opily.jpg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http://commons.wikimedia.org/wiki/File:Kamenets-Podolskiy_castle.jpg?uselang=cs</a:t>
            </a:r>
          </a:p>
          <a:p>
            <a:pPr>
              <a:buFont typeface="Wingdings" pitchFamily="2" charset="2"/>
              <a:buChar char="v"/>
            </a:pPr>
            <a:endParaRPr lang="cs-CZ" sz="1600" dirty="0"/>
          </a:p>
          <a:p>
            <a:pPr>
              <a:buFont typeface="Wingdings" pitchFamily="2" charset="2"/>
              <a:buChar char="v"/>
            </a:pPr>
            <a:endParaRPr lang="cs-CZ" sz="1600" dirty="0" smtClean="0"/>
          </a:p>
          <a:p>
            <a:pPr>
              <a:buFont typeface="Wingdings" pitchFamily="2" charset="2"/>
              <a:buChar char="v"/>
            </a:pPr>
            <a:endParaRPr lang="cs-CZ" sz="1600" dirty="0"/>
          </a:p>
          <a:p>
            <a:pPr>
              <a:buFont typeface="Wingdings" pitchFamily="2" charset="2"/>
              <a:buChar char="v"/>
            </a:pPr>
            <a:r>
              <a:rPr lang="cs-CZ" sz="1600" dirty="0"/>
              <a:t>[cit. </a:t>
            </a:r>
            <a:r>
              <a:rPr lang="cs-CZ" sz="1600" dirty="0" smtClean="0"/>
              <a:t>2013-06-04]. </a:t>
            </a:r>
            <a:endParaRPr lang="cs-CZ" sz="16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15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708</Words>
  <Application>Microsoft Office PowerPoint</Application>
  <PresentationFormat>Předvádění na obrazovce (4:3)</PresentationFormat>
  <Paragraphs>109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Co  je to?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12</cp:revision>
  <dcterms:created xsi:type="dcterms:W3CDTF">2013-06-16T08:30:56Z</dcterms:created>
  <dcterms:modified xsi:type="dcterms:W3CDTF">2013-06-18T04:39:15Z</dcterms:modified>
</cp:coreProperties>
</file>