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0" r:id="rId2"/>
    <p:sldId id="271" r:id="rId3"/>
    <p:sldId id="257" r:id="rId4"/>
    <p:sldId id="267" r:id="rId5"/>
    <p:sldId id="266" r:id="rId6"/>
    <p:sldId id="260" r:id="rId7"/>
    <p:sldId id="262" r:id="rId8"/>
    <p:sldId id="263" r:id="rId9"/>
    <p:sldId id="265" r:id="rId10"/>
    <p:sldId id="259" r:id="rId11"/>
    <p:sldId id="269" r:id="rId12"/>
    <p:sldId id="264" r:id="rId13"/>
    <p:sldId id="268" r:id="rId14"/>
    <p:sldId id="272" r:id="rId15"/>
    <p:sldId id="27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B8989"/>
    <a:srgbClr val="4CD4A7"/>
    <a:srgbClr val="FCF97B"/>
    <a:srgbClr val="CA5AA5"/>
    <a:srgbClr val="F83A3A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F2B91E-00D1-468E-929F-831AC4459C20}" type="datetimeFigureOut">
              <a:rPr lang="cs-CZ" smtClean="0"/>
              <a:pPr/>
              <a:t>19.6.2013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EE450D-C5C8-4050-A0CC-BCD40240AE3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057091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6C578D-806E-46E4-AF94-96D6E2773534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028364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19.6.2013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62480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19.6.2013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40295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19.6.2013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62635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19.6.2013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2146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19.6.2013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4216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19.6.2013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9255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19.6.2013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8437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19.6.2013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77307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19.6.2013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52960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19.6.2013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3282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19.6.2013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70409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9000">
              <a:srgbClr val="FCF97B"/>
            </a:gs>
            <a:gs pos="54000">
              <a:schemeClr val="accent1">
                <a:tint val="66000"/>
                <a:satMod val="160000"/>
              </a:schemeClr>
            </a:gs>
            <a:gs pos="1000">
              <a:srgbClr val="FB8989"/>
            </a:gs>
            <a:gs pos="27000">
              <a:srgbClr val="CA5AA5"/>
            </a:gs>
            <a:gs pos="78000">
              <a:srgbClr val="4CD4A7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1E41-664B-424E-8068-E35DCB5B82F0}" type="datetimeFigureOut">
              <a:rPr lang="cs-CZ" smtClean="0"/>
              <a:pPr/>
              <a:t>19.6.2013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47944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02097299"/>
              </p:ext>
            </p:extLst>
          </p:nvPr>
        </p:nvGraphicFramePr>
        <p:xfrm>
          <a:off x="1259632" y="2636912"/>
          <a:ext cx="6400799" cy="3155403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636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VY_32_INOVACE_17_LITERATURA</a:t>
                      </a:r>
                      <a:r>
                        <a:rPr lang="cs-CZ" sz="13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PRO DĚTI_ VĚDECKOFANTASTICKÁ LITERATURA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806779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xmlns="" val="1116757458"/>
              </p:ext>
            </p:extLst>
          </p:nvPr>
        </p:nvGraphicFramePr>
        <p:xfrm>
          <a:off x="1431335" y="1594447"/>
          <a:ext cx="6281329" cy="4565037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vede k vymezení pojmu vědeckofantastická literatura a k seznámení s některými autory a jejich díly.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Čeština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Umí charakterizovat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vědeckofantastickou literaturu a uvede příklady.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Verne, Wells, Tolkien, Lewis,  Rowlingová, Troska, Weis,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Běhounek, Foglar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Výklad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24315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63813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Rozvoj techniky v druhé polovině 19. století vedl ke vzniku </a:t>
            </a:r>
            <a:r>
              <a:rPr lang="cs-CZ" b="1" dirty="0"/>
              <a:t>vědeckofantastické </a:t>
            </a:r>
            <a:r>
              <a:rPr lang="cs-CZ" b="1" dirty="0" smtClean="0"/>
              <a:t>literatury</a:t>
            </a:r>
            <a:r>
              <a:rPr lang="cs-CZ" dirty="0"/>
              <a:t> </a:t>
            </a:r>
            <a:r>
              <a:rPr lang="cs-CZ" dirty="0" smtClean="0"/>
              <a:t>neboli </a:t>
            </a:r>
            <a:r>
              <a:rPr lang="cs-CZ" dirty="0"/>
              <a:t>science-fiction. Za její zakladatele jsou </a:t>
            </a:r>
            <a:r>
              <a:rPr lang="cs-CZ" dirty="0" smtClean="0"/>
              <a:t>považováni:</a:t>
            </a:r>
          </a:p>
          <a:p>
            <a:pPr marL="0" indent="0">
              <a:buNone/>
            </a:pPr>
            <a:r>
              <a:rPr lang="cs-CZ" dirty="0" smtClean="0"/>
              <a:t>francouzský spisovatel </a:t>
            </a:r>
            <a:r>
              <a:rPr lang="cs-CZ" b="1" dirty="0" smtClean="0"/>
              <a:t>Jules Verne,</a:t>
            </a:r>
            <a:r>
              <a:rPr lang="cs-CZ" dirty="0" smtClean="0"/>
              <a:t> který coby nadšený stoupenec technického pokroku popularizoval četné vědecké objevy a teorie formou svého beletristického díla</a:t>
            </a:r>
          </a:p>
          <a:p>
            <a:pPr marL="0" indent="0">
              <a:buNone/>
            </a:pPr>
            <a:r>
              <a:rPr lang="cs-CZ" dirty="0" smtClean="0"/>
              <a:t>proslavil </a:t>
            </a:r>
            <a:r>
              <a:rPr lang="cs-CZ" dirty="0"/>
              <a:t>se románem </a:t>
            </a:r>
            <a:r>
              <a:rPr lang="cs-CZ" b="1" dirty="0"/>
              <a:t>Pět neděl v balónu</a:t>
            </a:r>
            <a:r>
              <a:rPr lang="cs-CZ" dirty="0"/>
              <a:t> a záhy se stal nejčtenějším autorem ve </a:t>
            </a:r>
            <a:r>
              <a:rPr lang="cs-CZ" dirty="0" smtClean="0"/>
              <a:t>Francii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907610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k nejvýznamnějším dílům patří: </a:t>
            </a:r>
            <a:r>
              <a:rPr lang="cs-CZ" b="1" dirty="0"/>
              <a:t>Cesta do středu Země</a:t>
            </a:r>
            <a:r>
              <a:rPr lang="cs-CZ" dirty="0"/>
              <a:t>, </a:t>
            </a:r>
            <a:r>
              <a:rPr lang="cs-CZ" b="1" dirty="0"/>
              <a:t>Cesta na Měsíc</a:t>
            </a:r>
            <a:r>
              <a:rPr lang="cs-CZ" dirty="0"/>
              <a:t>, </a:t>
            </a:r>
            <a:r>
              <a:rPr lang="cs-CZ" b="1" dirty="0" smtClean="0"/>
              <a:t>Děti </a:t>
            </a:r>
            <a:r>
              <a:rPr lang="cs-CZ" b="1" dirty="0"/>
              <a:t>kapitána Granta</a:t>
            </a:r>
            <a:r>
              <a:rPr lang="cs-CZ" dirty="0"/>
              <a:t>, </a:t>
            </a:r>
            <a:r>
              <a:rPr lang="cs-CZ" b="1" dirty="0"/>
              <a:t>Dva roky prázdnin</a:t>
            </a:r>
            <a:r>
              <a:rPr lang="cs-CZ" dirty="0"/>
              <a:t>, </a:t>
            </a:r>
            <a:r>
              <a:rPr lang="cs-CZ" b="1" dirty="0"/>
              <a:t>Tajuplný ostrov</a:t>
            </a:r>
            <a:r>
              <a:rPr lang="cs-CZ" dirty="0"/>
              <a:t>, </a:t>
            </a:r>
            <a:r>
              <a:rPr lang="cs-CZ" b="1" dirty="0"/>
              <a:t>Patnáctiletý kapitán</a:t>
            </a:r>
            <a:r>
              <a:rPr lang="cs-CZ" dirty="0"/>
              <a:t>, </a:t>
            </a:r>
            <a:r>
              <a:rPr lang="cs-CZ" b="1" dirty="0"/>
              <a:t>Ocelové </a:t>
            </a:r>
            <a:r>
              <a:rPr lang="cs-CZ" b="1" dirty="0" smtClean="0"/>
              <a:t>město, Vynález zkázy …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5" y="2987792"/>
            <a:ext cx="1511525" cy="2001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89287" y="4293096"/>
            <a:ext cx="1440160" cy="20738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978711"/>
            <a:ext cx="1477938" cy="21282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427446"/>
            <a:ext cx="1491436" cy="19885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64702" y="2781027"/>
            <a:ext cx="1570393" cy="21743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509863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6707088" cy="61206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Angličan </a:t>
            </a:r>
            <a:r>
              <a:rPr lang="cs-CZ" b="1" dirty="0"/>
              <a:t>Herbert George Wells</a:t>
            </a:r>
            <a:r>
              <a:rPr lang="cs-CZ" dirty="0"/>
              <a:t>, který se věnoval tématům například kontakt s mimozemskými civilizacemi, cesty </a:t>
            </a:r>
            <a:r>
              <a:rPr lang="cs-CZ" dirty="0" smtClean="0"/>
              <a:t>časem atp.)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První lidé na Měsíci, Válka světů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Paralelně </a:t>
            </a:r>
            <a:r>
              <a:rPr lang="cs-CZ" dirty="0"/>
              <a:t>se rozvíjel další žánr fantastické literatury známý jako </a:t>
            </a:r>
            <a:r>
              <a:rPr lang="cs-CZ" b="1" dirty="0"/>
              <a:t>fantasy</a:t>
            </a:r>
            <a:r>
              <a:rPr lang="cs-CZ" dirty="0"/>
              <a:t>, jež vychází z pohádek a mytologie a částečně se překrývá se science-fiction a hororem.</a:t>
            </a:r>
          </a:p>
          <a:p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566" r="11360"/>
          <a:stretch/>
        </p:blipFill>
        <p:spPr bwMode="auto">
          <a:xfrm>
            <a:off x="6948264" y="620688"/>
            <a:ext cx="1637732" cy="1728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4319"/>
          <a:stretch/>
        </p:blipFill>
        <p:spPr bwMode="auto">
          <a:xfrm>
            <a:off x="7119058" y="2708920"/>
            <a:ext cx="1269366" cy="1944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560192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John Ronald Reuel Tolkien</a:t>
            </a:r>
            <a:r>
              <a:rPr lang="cs-CZ" dirty="0"/>
              <a:t> (1892 – </a:t>
            </a:r>
            <a:r>
              <a:rPr lang="cs-CZ" dirty="0" smtClean="0"/>
              <a:t>1973)</a:t>
            </a:r>
          </a:p>
          <a:p>
            <a:pPr marL="0" indent="0">
              <a:buNone/>
            </a:pPr>
            <a:r>
              <a:rPr lang="cs-CZ" b="1" dirty="0" smtClean="0"/>
              <a:t>Hobit </a:t>
            </a:r>
            <a:r>
              <a:rPr lang="cs-CZ" b="1" dirty="0"/>
              <a:t>aneb cesta tam a </a:t>
            </a:r>
            <a:r>
              <a:rPr lang="cs-CZ" b="1" dirty="0" smtClean="0"/>
              <a:t>zpátky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Pán </a:t>
            </a:r>
            <a:r>
              <a:rPr lang="cs-CZ" b="1" dirty="0"/>
              <a:t>prstenů</a:t>
            </a:r>
            <a:r>
              <a:rPr lang="cs-CZ" dirty="0"/>
              <a:t> (</a:t>
            </a:r>
            <a:r>
              <a:rPr lang="cs-CZ" b="1" dirty="0"/>
              <a:t>Společenstvo Prstenu</a:t>
            </a:r>
            <a:r>
              <a:rPr lang="cs-CZ" dirty="0"/>
              <a:t>, </a:t>
            </a:r>
            <a:r>
              <a:rPr lang="cs-CZ" b="1" dirty="0"/>
              <a:t>Dvě věže</a:t>
            </a:r>
            <a:r>
              <a:rPr lang="cs-CZ" dirty="0"/>
              <a:t>, </a:t>
            </a:r>
            <a:r>
              <a:rPr lang="cs-CZ" b="1" dirty="0"/>
              <a:t>Návrat krále</a:t>
            </a:r>
            <a:r>
              <a:rPr lang="cs-CZ" dirty="0"/>
              <a:t>; 1954 – 1955)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 </a:t>
            </a:r>
            <a:r>
              <a:rPr lang="cs-CZ" dirty="0"/>
              <a:t>kniha </a:t>
            </a:r>
            <a:r>
              <a:rPr lang="cs-CZ" b="1" dirty="0"/>
              <a:t>Silmarillion </a:t>
            </a:r>
            <a:r>
              <a:rPr lang="cs-CZ" dirty="0"/>
              <a:t>(1977)</a:t>
            </a:r>
          </a:p>
          <a:p>
            <a:endParaRPr lang="cs-CZ" dirty="0"/>
          </a:p>
        </p:txBody>
      </p:sp>
      <p:pic>
        <p:nvPicPr>
          <p:cNvPr id="1026" name="Picture 2" descr="E:\DCIM\100CANON\IMG_6043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570" t="10334" r="7343" b="2497"/>
          <a:stretch/>
        </p:blipFill>
        <p:spPr bwMode="auto">
          <a:xfrm>
            <a:off x="5580112" y="2492896"/>
            <a:ext cx="2423318" cy="3349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645024"/>
            <a:ext cx="1719064" cy="25785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677080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Clive Staples Lewis </a:t>
            </a:r>
            <a:r>
              <a:rPr lang="cs-CZ" dirty="0"/>
              <a:t>(1898 – </a:t>
            </a:r>
            <a:r>
              <a:rPr lang="cs-CZ" dirty="0" smtClean="0"/>
              <a:t>1963)</a:t>
            </a:r>
          </a:p>
          <a:p>
            <a:pPr marL="0" indent="0">
              <a:buNone/>
            </a:pPr>
            <a:r>
              <a:rPr lang="cs-CZ" b="1" dirty="0" smtClean="0"/>
              <a:t>Letopisy </a:t>
            </a:r>
            <a:r>
              <a:rPr lang="cs-CZ" b="1" dirty="0"/>
              <a:t>Narnie</a:t>
            </a:r>
            <a:r>
              <a:rPr lang="cs-CZ" dirty="0"/>
              <a:t> tvoří 7 svazků: 	</a:t>
            </a:r>
            <a:endParaRPr lang="cs-CZ" dirty="0" smtClean="0"/>
          </a:p>
          <a:p>
            <a:r>
              <a:rPr lang="cs-CZ" b="1" dirty="0" smtClean="0"/>
              <a:t>Lev</a:t>
            </a:r>
            <a:r>
              <a:rPr lang="cs-CZ" b="1" dirty="0"/>
              <a:t>, čarodějnice a skříň</a:t>
            </a:r>
            <a:endParaRPr lang="cs-CZ" dirty="0"/>
          </a:p>
          <a:p>
            <a:r>
              <a:rPr lang="cs-CZ" b="1" dirty="0"/>
              <a:t>Princ Kaspian</a:t>
            </a:r>
            <a:endParaRPr lang="cs-CZ" dirty="0"/>
          </a:p>
          <a:p>
            <a:r>
              <a:rPr lang="cs-CZ" b="1" dirty="0"/>
              <a:t>Plavba Jitřního poutníka</a:t>
            </a:r>
            <a:endParaRPr lang="cs-CZ" dirty="0"/>
          </a:p>
          <a:p>
            <a:r>
              <a:rPr lang="cs-CZ" b="1" dirty="0"/>
              <a:t>Stříbrná židle</a:t>
            </a:r>
            <a:endParaRPr lang="cs-CZ" dirty="0"/>
          </a:p>
          <a:p>
            <a:r>
              <a:rPr lang="cs-CZ" b="1" dirty="0"/>
              <a:t>Kůň a jeho chlapec</a:t>
            </a:r>
            <a:endParaRPr lang="cs-CZ" dirty="0"/>
          </a:p>
          <a:p>
            <a:r>
              <a:rPr lang="cs-CZ" b="1" dirty="0"/>
              <a:t>Čarodějův synovec</a:t>
            </a:r>
            <a:endParaRPr lang="cs-CZ" dirty="0"/>
          </a:p>
          <a:p>
            <a:r>
              <a:rPr lang="cs-CZ" b="1" dirty="0"/>
              <a:t>Poslední bitva</a:t>
            </a:r>
            <a:endParaRPr lang="cs-CZ" dirty="0"/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268760"/>
            <a:ext cx="1411982" cy="21538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22937" y="3829231"/>
            <a:ext cx="1445221" cy="18988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925556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0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5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48680"/>
            <a:ext cx="8229600" cy="52460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Joanne K. Rowlingová</a:t>
            </a:r>
            <a:r>
              <a:rPr lang="cs-CZ" dirty="0"/>
              <a:t> (31. 7. 1965)</a:t>
            </a:r>
          </a:p>
          <a:p>
            <a:r>
              <a:rPr lang="cs-CZ" b="1" dirty="0" smtClean="0"/>
              <a:t>Harry </a:t>
            </a:r>
            <a:r>
              <a:rPr lang="cs-CZ" b="1" dirty="0"/>
              <a:t>Potter a Tajemná komnata</a:t>
            </a:r>
            <a:endParaRPr lang="cs-CZ" dirty="0"/>
          </a:p>
          <a:p>
            <a:r>
              <a:rPr lang="cs-CZ" b="1" dirty="0"/>
              <a:t>Harry Potter a Vězeň z Azkabanu</a:t>
            </a:r>
            <a:endParaRPr lang="cs-CZ" dirty="0"/>
          </a:p>
          <a:p>
            <a:r>
              <a:rPr lang="cs-CZ" b="1" dirty="0"/>
              <a:t>Harry Potter a Ohnivý pohár</a:t>
            </a:r>
            <a:endParaRPr lang="cs-CZ" dirty="0"/>
          </a:p>
          <a:p>
            <a:r>
              <a:rPr lang="cs-CZ" b="1" dirty="0"/>
              <a:t>Harry Potter a Fénixův řád</a:t>
            </a:r>
            <a:endParaRPr lang="cs-CZ" dirty="0"/>
          </a:p>
          <a:p>
            <a:r>
              <a:rPr lang="cs-CZ" b="1" dirty="0"/>
              <a:t>Harry Potter a Princ dvojí krve</a:t>
            </a:r>
            <a:endParaRPr lang="cs-CZ" dirty="0"/>
          </a:p>
          <a:p>
            <a:r>
              <a:rPr lang="cs-CZ" b="1" dirty="0"/>
              <a:t>Harry Potter a Relikvie smrti</a:t>
            </a:r>
            <a:endParaRPr lang="cs-CZ" dirty="0"/>
          </a:p>
          <a:p>
            <a:endParaRPr lang="cs-CZ" dirty="0"/>
          </a:p>
        </p:txBody>
      </p:sp>
      <p:pic>
        <p:nvPicPr>
          <p:cNvPr id="1026" name="Picture 2" descr="C:\Users\Marcela\Desktop\IMG_6208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364" t="12512" r="19232" b="8049"/>
          <a:stretch/>
        </p:blipFill>
        <p:spPr bwMode="auto">
          <a:xfrm>
            <a:off x="6711966" y="566318"/>
            <a:ext cx="1661258" cy="2775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cela\Desktop\IMG_6209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104" t="3064" r="9796" b="3757"/>
          <a:stretch/>
        </p:blipFill>
        <p:spPr bwMode="auto">
          <a:xfrm>
            <a:off x="6714037" y="3573016"/>
            <a:ext cx="1736910" cy="2912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9492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1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Thomas Brezina  Přízraky bez tváře, 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 Škola hrůzy</a:t>
            </a:r>
            <a:endParaRPr lang="cs-CZ" b="1" dirty="0"/>
          </a:p>
        </p:txBody>
      </p:sp>
      <p:pic>
        <p:nvPicPr>
          <p:cNvPr id="9218" name="Picture 2" descr="E:\DCIM\100CANON\IMG_6025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871" t="5742" r="12823" b="16054"/>
          <a:stretch/>
        </p:blipFill>
        <p:spPr bwMode="auto">
          <a:xfrm>
            <a:off x="2647465" y="2435415"/>
            <a:ext cx="2160240" cy="3115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E:\DCIM\100CANON\IMG_6026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706" t="3368" r="13448" b="9561"/>
          <a:stretch/>
        </p:blipFill>
        <p:spPr bwMode="auto">
          <a:xfrm>
            <a:off x="5436096" y="2435415"/>
            <a:ext cx="2161735" cy="3223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04704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Tvorba českých autorů</a:t>
            </a:r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r>
              <a:rPr lang="cs-CZ" b="1" dirty="0" smtClean="0"/>
              <a:t>Jan Matzal Troska</a:t>
            </a:r>
            <a:r>
              <a:rPr lang="cs-CZ" dirty="0" smtClean="0"/>
              <a:t>, </a:t>
            </a:r>
            <a:r>
              <a:rPr lang="cs-CZ" dirty="0"/>
              <a:t>autor mnoha vědeckofantastických </a:t>
            </a:r>
            <a:r>
              <a:rPr lang="cs-CZ" dirty="0" smtClean="0"/>
              <a:t>románů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Jan </a:t>
            </a:r>
            <a:r>
              <a:rPr lang="cs-CZ" b="1" dirty="0"/>
              <a:t>Weiss</a:t>
            </a:r>
            <a:r>
              <a:rPr lang="cs-CZ" dirty="0"/>
              <a:t>, autor mnoha vědeckofantastických povídek a románů, z nichž nejslavnější je </a:t>
            </a:r>
            <a:r>
              <a:rPr lang="cs-CZ" b="1" dirty="0"/>
              <a:t>Dům o tisíci patrech</a:t>
            </a:r>
            <a:r>
              <a:rPr lang="cs-CZ" dirty="0"/>
              <a:t> </a:t>
            </a:r>
            <a:r>
              <a:rPr lang="cs-CZ" dirty="0" smtClean="0"/>
              <a:t>(1929)</a:t>
            </a:r>
            <a:endParaRPr lang="cs-CZ" dirty="0"/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764704"/>
            <a:ext cx="1571625" cy="171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5075" y="4437112"/>
            <a:ext cx="1520949" cy="19983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555497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lvl="0" indent="0">
              <a:buNone/>
            </a:pPr>
            <a:r>
              <a:rPr lang="cs-CZ" b="1" dirty="0"/>
              <a:t>František Běhounek</a:t>
            </a:r>
            <a:r>
              <a:rPr lang="cs-CZ" dirty="0"/>
              <a:t>, cestovatel a autor mnoha dobrodružných i vědeckofantastických knih, , např. </a:t>
            </a:r>
            <a:r>
              <a:rPr lang="cs-CZ" b="1" dirty="0"/>
              <a:t>Akce L</a:t>
            </a:r>
            <a:r>
              <a:rPr lang="cs-CZ" dirty="0"/>
              <a:t> (1956), </a:t>
            </a:r>
            <a:r>
              <a:rPr lang="cs-CZ" b="1" dirty="0"/>
              <a:t>Robinsoni vesmíru</a:t>
            </a:r>
            <a:r>
              <a:rPr lang="cs-CZ" dirty="0"/>
              <a:t> (1958), </a:t>
            </a:r>
            <a:r>
              <a:rPr lang="cs-CZ" b="1" dirty="0"/>
              <a:t>Projekt</a:t>
            </a:r>
            <a:r>
              <a:rPr lang="cs-CZ" dirty="0"/>
              <a:t> </a:t>
            </a:r>
            <a:r>
              <a:rPr lang="cs-CZ" b="1" dirty="0"/>
              <a:t>Scavenger</a:t>
            </a:r>
            <a:r>
              <a:rPr lang="cs-CZ" dirty="0"/>
              <a:t> (1961), v nichž ústrojně spojuje dobrodružnou tematiku s naučnými prvky.</a:t>
            </a:r>
          </a:p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77593" y="3429000"/>
            <a:ext cx="1394073" cy="2484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5882"/>
          <a:stretch/>
        </p:blipFill>
        <p:spPr bwMode="auto">
          <a:xfrm>
            <a:off x="4283968" y="3555119"/>
            <a:ext cx="1656184" cy="2232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628305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Jaroslav Foglar</a:t>
            </a:r>
            <a:r>
              <a:rPr lang="cs-CZ" dirty="0"/>
              <a:t>, autor chlapeckých </a:t>
            </a:r>
            <a:r>
              <a:rPr lang="cs-CZ" dirty="0" smtClean="0"/>
              <a:t>příběhů,                   z </a:t>
            </a:r>
            <a:r>
              <a:rPr lang="cs-CZ" dirty="0"/>
              <a:t>nichž nejslavnější je cyklus týkající se fiktivního klubu </a:t>
            </a:r>
            <a:r>
              <a:rPr lang="cs-CZ" b="1" dirty="0"/>
              <a:t>Rychlé šípy,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Ludvík </a:t>
            </a:r>
            <a:r>
              <a:rPr lang="cs-CZ" b="1" dirty="0"/>
              <a:t>Souček, Josef Nesvadba, Ondřej Neff a Jaroslav Veis</a:t>
            </a:r>
            <a:r>
              <a:rPr lang="cs-CZ" dirty="0"/>
              <a:t>, představitelé české </a:t>
            </a:r>
            <a:r>
              <a:rPr lang="cs-CZ" dirty="0" smtClean="0"/>
              <a:t>science-fiction </a:t>
            </a:r>
            <a:r>
              <a:rPr lang="cs-CZ" dirty="0"/>
              <a:t>známí i v </a:t>
            </a:r>
            <a:r>
              <a:rPr lang="cs-CZ" dirty="0" smtClean="0"/>
              <a:t>zahraničí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412776"/>
            <a:ext cx="1918097" cy="25959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517332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představitelé nové generace českých spisovatelů science-fiction a </a:t>
            </a:r>
            <a:r>
              <a:rPr lang="cs-CZ" dirty="0" smtClean="0"/>
              <a:t>fantasy:</a:t>
            </a:r>
          </a:p>
          <a:p>
            <a:pPr marL="0" indent="0">
              <a:buNone/>
            </a:pPr>
            <a:r>
              <a:rPr lang="cs-CZ" b="1" dirty="0"/>
              <a:t>Vlado Ríša, Vladimír Šlechta, Jaroslav Mostecký, Jiří Kulhánek, Robert Fabian, Miroslav Žamboch a Jiří Walker Procházka, 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14949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340768"/>
            <a:ext cx="8229600" cy="5400600"/>
          </a:xfrm>
        </p:spPr>
        <p:txBody>
          <a:bodyPr>
            <a:normAutofit fontScale="250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sz="7200" dirty="0"/>
              <a:t>http://cs.wikipedia.org/wiki/Dobrodru%C5%BEn%C3%A1_literatura</a:t>
            </a:r>
          </a:p>
          <a:p>
            <a:pPr>
              <a:buFont typeface="Wingdings" pitchFamily="2" charset="2"/>
              <a:buChar char="v"/>
            </a:pPr>
            <a:endParaRPr lang="cs-CZ" sz="7200" dirty="0" smtClean="0"/>
          </a:p>
          <a:p>
            <a:pPr>
              <a:buFont typeface="Wingdings" pitchFamily="2" charset="2"/>
              <a:buChar char="v"/>
            </a:pPr>
            <a:r>
              <a:rPr lang="cs-CZ" sz="7200" dirty="0">
                <a:solidFill>
                  <a:prstClr val="black"/>
                </a:solidFill>
              </a:rPr>
              <a:t>vlastní fotografie</a:t>
            </a:r>
          </a:p>
          <a:p>
            <a:pPr>
              <a:buFont typeface="Wingdings" pitchFamily="2" charset="2"/>
              <a:buChar char="v"/>
            </a:pPr>
            <a:endParaRPr lang="cs-CZ" sz="7200" dirty="0" smtClean="0"/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Verne, J.: Dva roky prázdnin</a:t>
            </a:r>
          </a:p>
          <a:p>
            <a:pPr>
              <a:buFont typeface="Wingdings" pitchFamily="2" charset="2"/>
              <a:buChar char="v"/>
            </a:pPr>
            <a:r>
              <a:rPr lang="cs-CZ" sz="7200" dirty="0"/>
              <a:t>Verne, J</a:t>
            </a:r>
            <a:r>
              <a:rPr lang="cs-CZ" sz="7200" dirty="0" smtClean="0"/>
              <a:t>.: Tajuplný ostrov</a:t>
            </a:r>
            <a:endParaRPr lang="cs-CZ" sz="7200" dirty="0"/>
          </a:p>
          <a:p>
            <a:pPr>
              <a:buFont typeface="Wingdings" pitchFamily="2" charset="2"/>
              <a:buChar char="v"/>
            </a:pPr>
            <a:r>
              <a:rPr lang="cs-CZ" sz="7200" dirty="0"/>
              <a:t>Verne, J</a:t>
            </a:r>
            <a:r>
              <a:rPr lang="cs-CZ" sz="7200" dirty="0" smtClean="0"/>
              <a:t>.: Děti kapitána Granta</a:t>
            </a:r>
            <a:endParaRPr lang="cs-CZ" sz="7200" dirty="0"/>
          </a:p>
          <a:p>
            <a:pPr>
              <a:buFont typeface="Wingdings" pitchFamily="2" charset="2"/>
              <a:buChar char="v"/>
            </a:pPr>
            <a:r>
              <a:rPr lang="cs-CZ" sz="7200" dirty="0"/>
              <a:t>Verne, J</a:t>
            </a:r>
            <a:r>
              <a:rPr lang="cs-CZ" sz="7200" dirty="0" smtClean="0"/>
              <a:t>.: </a:t>
            </a:r>
            <a:r>
              <a:rPr lang="cs-CZ" sz="7200" dirty="0"/>
              <a:t>V</a:t>
            </a:r>
            <a:r>
              <a:rPr lang="cs-CZ" sz="7200" dirty="0" smtClean="0"/>
              <a:t>ynález zkázy</a:t>
            </a:r>
            <a:endParaRPr lang="cs-CZ" sz="7200" dirty="0"/>
          </a:p>
          <a:p>
            <a:pPr>
              <a:buFont typeface="Wingdings" pitchFamily="2" charset="2"/>
              <a:buChar char="v"/>
            </a:pPr>
            <a:r>
              <a:rPr lang="cs-CZ" sz="7200" dirty="0"/>
              <a:t>Verne, J</a:t>
            </a:r>
            <a:r>
              <a:rPr lang="cs-CZ" sz="7200" dirty="0" smtClean="0"/>
              <a:t>.:  Ocelové město</a:t>
            </a:r>
            <a:endParaRPr lang="cs-CZ" sz="7200" dirty="0"/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Wells, H.G.: První lidé na Měsíci</a:t>
            </a:r>
            <a:endParaRPr lang="cs-CZ" sz="7200" dirty="0"/>
          </a:p>
          <a:p>
            <a:pPr>
              <a:buFont typeface="Wingdings" pitchFamily="2" charset="2"/>
              <a:buChar char="v"/>
            </a:pPr>
            <a:r>
              <a:rPr lang="cs-CZ" sz="7200" dirty="0"/>
              <a:t>Wells, H.G.: </a:t>
            </a:r>
            <a:r>
              <a:rPr lang="cs-CZ" sz="7200" dirty="0" smtClean="0"/>
              <a:t>Válka světů</a:t>
            </a:r>
            <a:endParaRPr lang="cs-CZ" sz="7200" dirty="0"/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Tolkien, J.R.R.: Pán prstenů, návrat krále</a:t>
            </a:r>
          </a:p>
          <a:p>
            <a:pPr>
              <a:buFont typeface="Wingdings" pitchFamily="2" charset="2"/>
              <a:buChar char="v"/>
            </a:pPr>
            <a:r>
              <a:rPr lang="cs-CZ" sz="7200" dirty="0"/>
              <a:t> Tolkien, J.R.R</a:t>
            </a:r>
            <a:r>
              <a:rPr lang="cs-CZ" sz="7200" dirty="0" smtClean="0"/>
              <a:t>.: Hobbit aneb cesta tam a zase zpátky </a:t>
            </a:r>
            <a:endParaRPr lang="cs-CZ" sz="7200" dirty="0"/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Lewis, C.S.: Letopisy Narnie, Lev, čarodějnice a skříň</a:t>
            </a:r>
          </a:p>
          <a:p>
            <a:pPr>
              <a:buFont typeface="Wingdings" pitchFamily="2" charset="2"/>
              <a:buChar char="v"/>
            </a:pPr>
            <a:r>
              <a:rPr lang="cs-CZ" sz="7200" dirty="0"/>
              <a:t>Lewis, C.S.: Letopisy </a:t>
            </a:r>
            <a:r>
              <a:rPr lang="cs-CZ" sz="7200" dirty="0" smtClean="0"/>
              <a:t>Narnie, Kůň a jeho chlapec</a:t>
            </a:r>
            <a:endParaRPr lang="cs-CZ" sz="7200" dirty="0"/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Rowlingová, J.K.: Harry Potter a princ dvojí krve</a:t>
            </a:r>
          </a:p>
          <a:p>
            <a:pPr>
              <a:buFont typeface="Wingdings" pitchFamily="2" charset="2"/>
              <a:buChar char="v"/>
            </a:pPr>
            <a:r>
              <a:rPr lang="cs-CZ" sz="7200" dirty="0"/>
              <a:t>Rowlingová, J.K.: Harry Potter a </a:t>
            </a:r>
            <a:r>
              <a:rPr lang="cs-CZ" sz="7200" dirty="0" smtClean="0"/>
              <a:t>relikvie smrti</a:t>
            </a:r>
            <a:endParaRPr lang="cs-CZ" sz="7200" dirty="0"/>
          </a:p>
          <a:p>
            <a:pPr>
              <a:buFont typeface="Wingdings" pitchFamily="2" charset="2"/>
              <a:buChar char="v"/>
            </a:pPr>
            <a:endParaRPr lang="cs-CZ" sz="7200" dirty="0" smtClean="0"/>
          </a:p>
          <a:p>
            <a:pPr marL="0" indent="0">
              <a:buNone/>
            </a:pPr>
            <a:r>
              <a:rPr lang="cs-CZ" sz="7200" dirty="0" smtClean="0"/>
              <a:t> </a:t>
            </a:r>
            <a:endParaRPr lang="cs-CZ" sz="72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1871326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764704"/>
            <a:ext cx="8229600" cy="547260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endParaRPr lang="cs-CZ" sz="2000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000" dirty="0" smtClean="0"/>
              <a:t>Brezina</a:t>
            </a:r>
            <a:r>
              <a:rPr lang="cs-CZ" sz="2000" dirty="0"/>
              <a:t>,</a:t>
            </a:r>
            <a:r>
              <a:rPr lang="cs-CZ" sz="2000" dirty="0" smtClean="0"/>
              <a:t> T.: Přízraky bez tváře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/>
              <a:t>Brezina, </a:t>
            </a:r>
            <a:r>
              <a:rPr lang="cs-CZ" sz="2000" dirty="0"/>
              <a:t>T.: </a:t>
            </a:r>
            <a:r>
              <a:rPr lang="cs-CZ" sz="2000" dirty="0" smtClean="0"/>
              <a:t>Škola hrůzy</a:t>
            </a:r>
            <a:endParaRPr lang="cs-CZ" sz="2000" dirty="0"/>
          </a:p>
          <a:p>
            <a:pPr>
              <a:buFont typeface="Wingdings" pitchFamily="2" charset="2"/>
              <a:buChar char="v"/>
            </a:pPr>
            <a:r>
              <a:rPr lang="cs-CZ" sz="2000" dirty="0" smtClean="0"/>
              <a:t>Troska, J.M.: Zápas s nebem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/>
              <a:t>Weis, J.: Dům o tisíci patrech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/>
              <a:t>Běhounek, F.: Akce L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/>
              <a:t>Běhounek, F</a:t>
            </a:r>
            <a:r>
              <a:rPr lang="cs-CZ" sz="2000" dirty="0" smtClean="0"/>
              <a:t>.: Robinsoni vesmíru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 smtClean="0"/>
              <a:t>Foglar, J.: Rychlé šípy</a:t>
            </a:r>
          </a:p>
          <a:p>
            <a:pPr>
              <a:buFont typeface="Wingdings" pitchFamily="2" charset="2"/>
              <a:buChar char="v"/>
            </a:pPr>
            <a:endParaRPr lang="cs-CZ" sz="2000" dirty="0"/>
          </a:p>
          <a:p>
            <a:pPr>
              <a:buFont typeface="Wingdings" pitchFamily="2" charset="2"/>
              <a:buChar char="v"/>
            </a:pPr>
            <a:r>
              <a:rPr lang="cs-CZ" sz="2000" dirty="0"/>
              <a:t>[cit. </a:t>
            </a:r>
            <a:r>
              <a:rPr lang="cs-CZ" sz="2000" dirty="0" smtClean="0"/>
              <a:t>2013-05-05].</a:t>
            </a:r>
            <a:endParaRPr lang="cs-CZ" sz="20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67428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825</TotalTime>
  <Words>591</Words>
  <Application>Microsoft Office PowerPoint</Application>
  <PresentationFormat>Předvádění na obrazovce (4:3)</PresentationFormat>
  <Paragraphs>103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Použité zdroje: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Dum</cp:lastModifiedBy>
  <cp:revision>33</cp:revision>
  <dcterms:created xsi:type="dcterms:W3CDTF">2012-08-20T19:24:43Z</dcterms:created>
  <dcterms:modified xsi:type="dcterms:W3CDTF">2013-06-19T05:55:39Z</dcterms:modified>
</cp:coreProperties>
</file>