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88" r:id="rId3"/>
    <p:sldId id="258" r:id="rId4"/>
    <p:sldId id="259" r:id="rId5"/>
    <p:sldId id="260" r:id="rId6"/>
    <p:sldId id="264" r:id="rId7"/>
    <p:sldId id="267" r:id="rId8"/>
    <p:sldId id="269" r:id="rId9"/>
    <p:sldId id="271" r:id="rId10"/>
    <p:sldId id="275" r:id="rId11"/>
    <p:sldId id="277" r:id="rId12"/>
    <p:sldId id="279" r:id="rId13"/>
    <p:sldId id="283" r:id="rId14"/>
    <p:sldId id="285" r:id="rId15"/>
    <p:sldId id="28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46" d="100"/>
          <a:sy n="4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C86905-88D0-4ED7-9B2A-BD257E002FB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8898D-258C-441B-BC67-94B473139A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1389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uM83oK9qN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/>
              <a:t>T</a:t>
            </a:r>
            <a:r>
              <a:rPr lang="cs-CZ" sz="7200" smtClean="0"/>
              <a:t>.G.M</a:t>
            </a:r>
            <a:r>
              <a:rPr lang="cs-CZ" sz="7200" dirty="0" smtClean="0"/>
              <a:t>.</a:t>
            </a:r>
            <a:endParaRPr lang="cs-CZ" sz="72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90550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8603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Bibliografie: </a:t>
            </a:r>
          </a:p>
          <a:p>
            <a:r>
              <a:rPr lang="cs-CZ" dirty="0" smtClean="0"/>
              <a:t>AUTOR NEUVEDEN. ihned.</a:t>
            </a:r>
            <a:r>
              <a:rPr lang="cs-CZ" dirty="0" err="1" smtClean="0"/>
              <a:t>cz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http://img.ihned.cz/attachment.php/670/22417670/ApgGkqnOBfce9vM5K3VbNRzTaC2dh6Sy/14_mor</a:t>
            </a:r>
          </a:p>
          <a:p>
            <a:r>
              <a:rPr lang="cs-CZ" dirty="0" smtClean="0"/>
              <a:t>ava5.jpg</a:t>
            </a:r>
          </a:p>
          <a:p>
            <a:r>
              <a:rPr lang="cs-CZ" dirty="0" smtClean="0"/>
              <a:t>AUTOR NEUVEDEN. novinky.</a:t>
            </a:r>
            <a:r>
              <a:rPr lang="cs-CZ" dirty="0" err="1" smtClean="0"/>
              <a:t>cz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http://im.novinky.cz/737/247378-top_foto1-qv2ln.jpg</a:t>
            </a:r>
          </a:p>
          <a:p>
            <a:r>
              <a:rPr lang="cs-CZ" dirty="0" smtClean="0"/>
              <a:t>AUTOR NEUVEDEN. </a:t>
            </a:r>
            <a:r>
              <a:rPr lang="cs-CZ" dirty="0" err="1" smtClean="0"/>
              <a:t>chronosapiens.wikidot.com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http://chronosapiens.wikidot.com/local--files/blacksmith/blacksmith.jpg</a:t>
            </a:r>
          </a:p>
          <a:p>
            <a:r>
              <a:rPr lang="cs-CZ" dirty="0" smtClean="0"/>
              <a:t>AUTOR NEUVEDEN. </a:t>
            </a:r>
            <a:r>
              <a:rPr lang="cs-CZ" dirty="0" err="1" smtClean="0"/>
              <a:t>cuni.cz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cuni.cz</a:t>
            </a:r>
            <a:r>
              <a:rPr lang="cs-CZ" dirty="0" smtClean="0"/>
              <a:t>/</a:t>
            </a:r>
            <a:r>
              <a:rPr lang="cs-CZ" dirty="0" err="1" smtClean="0"/>
              <a:t>uknew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/historie.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dirty="0" err="1" smtClean="0"/>
              <a:t>harvardsquarelibrary.org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harvardsquarelibrary.org</a:t>
            </a:r>
            <a:r>
              <a:rPr lang="cs-CZ" dirty="0" smtClean="0"/>
              <a:t>/365_</a:t>
            </a:r>
            <a:r>
              <a:rPr lang="cs-CZ" dirty="0" err="1" smtClean="0"/>
              <a:t>this</a:t>
            </a:r>
            <a:r>
              <a:rPr lang="cs-CZ" dirty="0" smtClean="0"/>
              <a:t>_</a:t>
            </a:r>
            <a:r>
              <a:rPr lang="cs-CZ" dirty="0" err="1" smtClean="0"/>
              <a:t>day</a:t>
            </a:r>
            <a:r>
              <a:rPr lang="cs-CZ" dirty="0" smtClean="0"/>
              <a:t>/11-</a:t>
            </a:r>
            <a:r>
              <a:rPr lang="cs-CZ" dirty="0" err="1" smtClean="0"/>
              <a:t>November</a:t>
            </a:r>
            <a:r>
              <a:rPr lang="cs-CZ" dirty="0" smtClean="0"/>
              <a:t>/11_20_</a:t>
            </a:r>
            <a:r>
              <a:rPr lang="cs-CZ" dirty="0" err="1" smtClean="0"/>
              <a:t>masaryk.jpg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dirty="0" err="1" smtClean="0"/>
              <a:t>wikipedia.org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http://upload.wikimedia.org/wikipedia/commons/4/43/Rk14p.jpg</a:t>
            </a:r>
          </a:p>
          <a:p>
            <a:r>
              <a:rPr lang="cs-CZ" dirty="0" smtClean="0"/>
              <a:t>AUTOR NEUVEDEN. volny.</a:t>
            </a:r>
            <a:r>
              <a:rPr lang="cs-CZ" dirty="0" err="1" smtClean="0"/>
              <a:t>cz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http://www.volny.</a:t>
            </a:r>
            <a:r>
              <a:rPr lang="cs-CZ" dirty="0" err="1" smtClean="0"/>
              <a:t>cz</a:t>
            </a:r>
            <a:r>
              <a:rPr lang="cs-CZ" dirty="0" smtClean="0"/>
              <a:t>/harmonia-bohemia/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masaryk</a:t>
            </a:r>
            <a:r>
              <a:rPr lang="cs-CZ" dirty="0" smtClean="0"/>
              <a:t>-kun.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dirty="0" err="1" smtClean="0"/>
              <a:t>youtube.com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?v=iuM83oK9qNE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13338" y="5157192"/>
            <a:ext cx="67322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TOMÁŠ GARRIGUE MASARYK</a:t>
            </a:r>
          </a:p>
          <a:p>
            <a:pPr algn="ctr"/>
            <a:r>
              <a:rPr lang="cs-CZ" sz="4000" dirty="0" smtClean="0"/>
              <a:t>(1850 – 1937) </a:t>
            </a:r>
            <a:endParaRPr lang="cs-CZ" sz="4000" dirty="0"/>
          </a:p>
        </p:txBody>
      </p:sp>
      <p:pic>
        <p:nvPicPr>
          <p:cNvPr id="3" name="Picture 2" descr="C:\DUM LADA\doplňky\masaryk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8916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9157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-34249" y="3789040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Narodil se 7</a:t>
            </a:r>
            <a:r>
              <a:rPr lang="cs-CZ" sz="4000" dirty="0"/>
              <a:t>. </a:t>
            </a:r>
            <a:r>
              <a:rPr lang="cs-CZ" sz="4000" dirty="0" smtClean="0"/>
              <a:t>března 1950 v chudé rodině. Otec, </a:t>
            </a:r>
            <a:r>
              <a:rPr lang="cs-CZ" sz="4000" dirty="0"/>
              <a:t>S</a:t>
            </a:r>
            <a:r>
              <a:rPr lang="cs-CZ" sz="4000" dirty="0" smtClean="0"/>
              <a:t>lovák, byl panský kočí a matka, Moravanka, ženou v domácnosti. </a:t>
            </a:r>
            <a:endParaRPr lang="cs-CZ" sz="4000" dirty="0"/>
          </a:p>
        </p:txBody>
      </p:sp>
      <p:pic>
        <p:nvPicPr>
          <p:cNvPr id="2" name="Picture 2" descr="C:\DUM LADA\doplňky\masaryk\dům tg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1467" y="487782"/>
            <a:ext cx="5112568" cy="330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8426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4365104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Po ukončení školní docházky se vyučil a pracoval jako KOVÁŘ a proto měl úctu a chápal starosti chudých lidí.</a:t>
            </a:r>
            <a:endParaRPr lang="cs-CZ" sz="4000" dirty="0"/>
          </a:p>
        </p:txBody>
      </p:sp>
      <p:pic>
        <p:nvPicPr>
          <p:cNvPr id="2" name="Picture 2" descr="C:\DUM LADA\doplňky\masaryk\blacksmit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9687" y="836712"/>
            <a:ext cx="272462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5960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3687901"/>
            <a:ext cx="9144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Studoval nejdříve vysokou školu ve Vídní a poté se v Lipsku seznámil se svou budoucí ženou amerického původu – Charlotta Garrigue. Její příjmení si Masaryk podle amerického zvyku připojil ke svému jménu.</a:t>
            </a:r>
            <a:endParaRPr lang="cs-CZ" sz="4000" dirty="0"/>
          </a:p>
        </p:txBody>
      </p:sp>
      <p:pic>
        <p:nvPicPr>
          <p:cNvPr id="2" name="Picture 2" descr="C:\DUM LADA\doplňky\masaryk\charlott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5634" y="2908"/>
            <a:ext cx="2932732" cy="371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9687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4077072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Roku 1882 Masaryk přichází do Prahy, aby učil na Karlově univerzitě.</a:t>
            </a:r>
            <a:endParaRPr lang="cs-CZ" sz="4000" dirty="0"/>
          </a:p>
        </p:txBody>
      </p:sp>
      <p:pic>
        <p:nvPicPr>
          <p:cNvPr id="2" name="Picture 2" descr="C:\DUM LADA\doplňky\masaryk\histori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7740" y="1988840"/>
            <a:ext cx="9339479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9832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3318570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Vždy bojoval za PRAVDU.</a:t>
            </a:r>
          </a:p>
          <a:p>
            <a:pPr algn="ctr"/>
            <a:r>
              <a:rPr lang="cs-CZ" sz="3600" dirty="0" smtClean="0"/>
              <a:t>Prokázal, že velmi uznávané rukopisy Zelenohorský a Královédvorský jsou padělky.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sz="4000" i="1" dirty="0" smtClean="0"/>
              <a:t>„Nepříjemná pravda je důležitější, než dobře míněná lež.“</a:t>
            </a:r>
            <a:endParaRPr lang="cs-CZ" sz="4000" i="1" dirty="0"/>
          </a:p>
        </p:txBody>
      </p:sp>
      <p:pic>
        <p:nvPicPr>
          <p:cNvPr id="2" name="Picture 2" descr="C:\DUM LADA\doplňky\masaryk\Rukopis_Zelenohorsk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2480" y="7818"/>
            <a:ext cx="4455063" cy="331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UM LADA\doplňky\masaryk\Rk14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6583" y="34815"/>
            <a:ext cx="2721018" cy="3283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1892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4077072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Masaryk přísně dodržoval životosprávu, rád jezdil na koni, cvičil a udržoval fyzickou kondici.</a:t>
            </a:r>
            <a:endParaRPr lang="cs-CZ" sz="4000" dirty="0"/>
          </a:p>
        </p:txBody>
      </p:sp>
      <p:pic>
        <p:nvPicPr>
          <p:cNvPr id="2" name="Picture 2" descr="C:\DUM LADA\doplňky\masaryk\masaryk-ku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2792" y="150125"/>
            <a:ext cx="2798415" cy="392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8454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772816"/>
            <a:ext cx="9144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Antisemitismus = nenávist vůči židům</a:t>
            </a:r>
          </a:p>
          <a:p>
            <a:pPr algn="ctr"/>
            <a:r>
              <a:rPr lang="cs-CZ" sz="4000" dirty="0" smtClean="0"/>
              <a:t>Masaryk odmítal antisemitismus, dosáhl obnovení soudního procesu s mladým židem Leopoldem </a:t>
            </a:r>
            <a:r>
              <a:rPr lang="cs-CZ" sz="4000" dirty="0" err="1" smtClean="0"/>
              <a:t>Hilsnerem</a:t>
            </a:r>
            <a:r>
              <a:rPr lang="cs-CZ" sz="4000" dirty="0" smtClean="0"/>
              <a:t>, který byl neprávem obviněn z vraždy mladé dívky.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242295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0"/>
            <a:ext cx="91440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Oblíbená píseň Tomáše Garrigue Masaryka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4000" dirty="0" smtClean="0">
                <a:hlinkClick r:id="rId2"/>
              </a:rPr>
              <a:t>„Ach synku, synku“</a:t>
            </a:r>
            <a:endParaRPr lang="cs-CZ" sz="4000" dirty="0" smtClean="0"/>
          </a:p>
          <a:p>
            <a:pPr algn="ctr"/>
            <a:r>
              <a:rPr lang="cs-CZ" sz="2400" dirty="0"/>
              <a:t>Ach, synku, synku, doma-</a:t>
            </a:r>
            <a:r>
              <a:rPr lang="cs-CZ" sz="2400" dirty="0" err="1"/>
              <a:t>li</a:t>
            </a:r>
            <a:r>
              <a:rPr lang="cs-CZ" sz="2400" dirty="0"/>
              <a:t> jsi?</a:t>
            </a:r>
            <a:br>
              <a:rPr lang="cs-CZ" sz="2400" dirty="0"/>
            </a:br>
            <a:r>
              <a:rPr lang="cs-CZ" sz="2400" dirty="0"/>
              <a:t>Ach synku, synku, doma-</a:t>
            </a:r>
            <a:r>
              <a:rPr lang="cs-CZ" sz="2400" dirty="0" err="1"/>
              <a:t>li</a:t>
            </a:r>
            <a:r>
              <a:rPr lang="cs-CZ" sz="2400" dirty="0"/>
              <a:t> jsi,</a:t>
            </a:r>
            <a:br>
              <a:rPr lang="cs-CZ" sz="2400" dirty="0"/>
            </a:br>
            <a:r>
              <a:rPr lang="cs-CZ" sz="2400" dirty="0"/>
              <a:t>tatíček se ptá, oral-li jsi,</a:t>
            </a:r>
            <a:br>
              <a:rPr lang="cs-CZ" sz="2400" dirty="0"/>
            </a:br>
            <a:r>
              <a:rPr lang="cs-CZ" sz="2400" dirty="0"/>
              <a:t>tatíček se ptá, oral-li jsi?</a:t>
            </a:r>
          </a:p>
          <a:p>
            <a:pPr algn="ctr"/>
            <a:r>
              <a:rPr lang="cs-CZ" sz="2400" dirty="0"/>
              <a:t>Oral jsem, oral, ale málo,</a:t>
            </a:r>
            <a:br>
              <a:rPr lang="cs-CZ" sz="2400" dirty="0"/>
            </a:br>
            <a:r>
              <a:rPr lang="cs-CZ" sz="2400" dirty="0"/>
              <a:t>oral jsem, oral, ale málo,</a:t>
            </a:r>
            <a:br>
              <a:rPr lang="cs-CZ" sz="2400" dirty="0"/>
            </a:br>
            <a:r>
              <a:rPr lang="cs-CZ" sz="2400" dirty="0"/>
              <a:t>kolečko se mi polámalo,</a:t>
            </a:r>
            <a:br>
              <a:rPr lang="cs-CZ" sz="2400" dirty="0"/>
            </a:br>
            <a:r>
              <a:rPr lang="cs-CZ" sz="2400" dirty="0"/>
              <a:t>kolečko se mi polámalo.</a:t>
            </a:r>
          </a:p>
          <a:p>
            <a:pPr algn="ctr"/>
            <a:r>
              <a:rPr lang="cs-CZ" sz="2400" dirty="0"/>
              <a:t>Když se ti zlámalo, dej ho spravit,</a:t>
            </a:r>
            <a:br>
              <a:rPr lang="cs-CZ" sz="2400" dirty="0"/>
            </a:br>
            <a:r>
              <a:rPr lang="cs-CZ" sz="2400" dirty="0"/>
              <a:t>když se ti zlámalo, dej ho spravit,</a:t>
            </a:r>
            <a:br>
              <a:rPr lang="cs-CZ" sz="2400" dirty="0"/>
            </a:br>
            <a:r>
              <a:rPr lang="cs-CZ" sz="2400" dirty="0"/>
              <a:t>nauč se, </a:t>
            </a:r>
            <a:r>
              <a:rPr lang="cs-CZ" sz="2400" dirty="0" err="1"/>
              <a:t>synečku</a:t>
            </a:r>
            <a:r>
              <a:rPr lang="cs-CZ" sz="2400" dirty="0"/>
              <a:t>, hospodařit,</a:t>
            </a:r>
            <a:br>
              <a:rPr lang="cs-CZ" sz="2400" dirty="0"/>
            </a:br>
            <a:r>
              <a:rPr lang="cs-CZ" sz="2400" dirty="0"/>
              <a:t>nauč se, </a:t>
            </a:r>
            <a:r>
              <a:rPr lang="cs-CZ" sz="2400" dirty="0" err="1"/>
              <a:t>synečku</a:t>
            </a:r>
            <a:r>
              <a:rPr lang="cs-CZ" sz="2400" dirty="0"/>
              <a:t>, hospodařit.</a:t>
            </a:r>
          </a:p>
          <a:p>
            <a:pPr algn="ctr"/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xmlns="" val="1953016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4303455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 průběhu 1. světové války založil v zahraničí Československé vojenské jednotky – </a:t>
            </a:r>
            <a:r>
              <a:rPr lang="cs-CZ" sz="4000" b="1" dirty="0" smtClean="0"/>
              <a:t>LEGIE</a:t>
            </a:r>
            <a:r>
              <a:rPr lang="cs-CZ" sz="4000" dirty="0" smtClean="0"/>
              <a:t>, které bojovaly proti Rakousku-Uhersku a Německu.</a:t>
            </a:r>
            <a:endParaRPr lang="cs-CZ" sz="4000" b="1" dirty="0"/>
          </a:p>
        </p:txBody>
      </p:sp>
      <p:pic>
        <p:nvPicPr>
          <p:cNvPr id="8194" name="Picture 2" descr="C:\DUM LADA\doplňky\masaryk\legi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8000" y="-37546"/>
            <a:ext cx="5788000" cy="434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8231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UM LADA\doplňky\masaryk\prezide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12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5534561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Roku 1918 se Masaryk stává prvním prezidentem Československa.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999138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5150922"/>
            <a:ext cx="9144000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Roku 1935 bohužel musel z funkce prezidenta odstoupit kvůli těžké nemoci.</a:t>
            </a:r>
            <a:endParaRPr lang="cs-CZ" sz="4000" b="1" dirty="0"/>
          </a:p>
        </p:txBody>
      </p:sp>
      <p:pic>
        <p:nvPicPr>
          <p:cNvPr id="10242" name="Picture 2" descr="C:\DUM LADA\doplňky\masaryk\nemo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5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8750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5150922"/>
            <a:ext cx="9144000" cy="31700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Roku 1937 Tomáš Garrigue Masaryk umírá. Pro své rozsáhlé vzdělání, státnickou moudrost, střídmý život a důstojné vystupování je dodnes nedosažitelným vzorem.</a:t>
            </a:r>
            <a:endParaRPr lang="cs-CZ" sz="4000" b="1" dirty="0"/>
          </a:p>
        </p:txBody>
      </p:sp>
      <p:pic>
        <p:nvPicPr>
          <p:cNvPr id="11266" name="Picture 2" descr="C:\DUM LADA\doplňky\masaryk\pohře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9856" y="188640"/>
            <a:ext cx="7164288" cy="4781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116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421</Words>
  <Application>Microsoft Office PowerPoint</Application>
  <PresentationFormat>Předvádění na obrazovce (4:3)</PresentationFormat>
  <Paragraphs>43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T.G.M.</vt:lpstr>
      <vt:lpstr>BIBLOGRAFIE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Vaše jméno</cp:lastModifiedBy>
  <cp:revision>46</cp:revision>
  <dcterms:created xsi:type="dcterms:W3CDTF">2012-09-18T00:23:20Z</dcterms:created>
  <dcterms:modified xsi:type="dcterms:W3CDTF">2013-06-19T04:06:24Z</dcterms:modified>
</cp:coreProperties>
</file>