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66" r:id="rId2"/>
    <p:sldId id="267" r:id="rId3"/>
    <p:sldId id="276" r:id="rId4"/>
    <p:sldId id="268" r:id="rId5"/>
    <p:sldId id="269" r:id="rId6"/>
    <p:sldId id="270" r:id="rId7"/>
    <p:sldId id="271" r:id="rId8"/>
    <p:sldId id="272" r:id="rId9"/>
    <p:sldId id="273" r:id="rId10"/>
    <p:sldId id="274" r:id="rId11"/>
    <p:sldId id="278" r:id="rId12"/>
    <p:sldId id="279" r:id="rId13"/>
    <p:sldId id="280" r:id="rId14"/>
    <p:sldId id="275" r:id="rId15"/>
    <p:sldId id="277" r:id="rId16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4211D1-9EB6-45B3-B9A2-7D738D591ABF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F9F9FC-E572-46B8-9171-63F0465171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10421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VY_32_Inovace_D&#283;jepis%20pro%20sedmou%20t&#345;&#237;du_01-Spravedlnost.pptx" TargetMode="External"/><Relationship Id="rId3" Type="http://schemas.openxmlformats.org/officeDocument/2006/relationships/hyperlink" Target="http://cs.wikipedia.org/wiki/Ob%C4%9B%C5%A1en%C3%AD" TargetMode="External"/><Relationship Id="rId7" Type="http://schemas.openxmlformats.org/officeDocument/2006/relationships/hyperlink" Target="http://cs.wikipedia.org/wiki/Soubor:Templars_Burning.jpg" TargetMode="External"/><Relationship Id="rId2" Type="http://schemas.openxmlformats.org/officeDocument/2006/relationships/hyperlink" Target="http://upload.wikimedia.org/wikipedia/commons/c/ce/Johan_amos_comenius_1592-167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Dieric_Bouts_013.jpg" TargetMode="External"/><Relationship Id="rId5" Type="http://schemas.openxmlformats.org/officeDocument/2006/relationships/hyperlink" Target="http://cs.wikipedia.org/wiki/Soubor:Breaking_Wheel.jpg" TargetMode="External"/><Relationship Id="rId4" Type="http://schemas.openxmlformats.org/officeDocument/2006/relationships/hyperlink" Target="http://cs.wikipedia.org/wiki/Sekera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treckbett.jpg" TargetMode="External"/><Relationship Id="rId2" Type="http://schemas.openxmlformats.org/officeDocument/2006/relationships/hyperlink" Target="http://cs.wikipedia.org/wiki/Soubor:Schwaebisch_Hall_pillory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Theresiana-Beinschrauben2.jpg" TargetMode="External"/><Relationship Id="rId5" Type="http://schemas.openxmlformats.org/officeDocument/2006/relationships/hyperlink" Target="http://cs.wikipedia.org/wiki/Soubor:Theresiana-Hochziehen.jpg" TargetMode="External"/><Relationship Id="rId4" Type="http://schemas.openxmlformats.org/officeDocument/2006/relationships/hyperlink" Target="http://cs.wikipedia.org/wiki/Soubor:Klad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9540581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Hana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Műllerová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VY_32_INOVACE_5A_01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Hrdelní</a:t>
                      </a:r>
                      <a:r>
                        <a:rPr lang="cs-CZ" baseline="0" dirty="0" smtClean="0"/>
                        <a:t> a útrpné právo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                       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132856"/>
            <a:ext cx="8219256" cy="4344144"/>
          </a:xfrm>
        </p:spPr>
        <p:txBody>
          <a:bodyPr>
            <a:normAutofit/>
          </a:bodyPr>
          <a:lstStyle/>
          <a:p>
            <a:r>
              <a:rPr lang="cs-CZ" dirty="0" smtClean="0"/>
              <a:t>Prezentace se věnuje hrdelnímu právu ve středověku.</a:t>
            </a:r>
          </a:p>
          <a:p>
            <a:r>
              <a:rPr lang="cs-CZ" dirty="0" smtClean="0"/>
              <a:t>Žáci se seznámí s pojmem útrpné právo.</a:t>
            </a:r>
          </a:p>
          <a:p>
            <a:r>
              <a:rPr lang="cs-CZ" dirty="0" smtClean="0"/>
              <a:t>Poznají, kdo byl vykonavatelem spravedlnosti v období středověku.</a:t>
            </a:r>
          </a:p>
          <a:p>
            <a:r>
              <a:rPr lang="cs-CZ" dirty="0" smtClean="0"/>
              <a:t>Seznámí se s druhy poprav a mučení.</a:t>
            </a:r>
          </a:p>
          <a:p>
            <a:r>
              <a:rPr lang="cs-CZ" dirty="0" smtClean="0"/>
              <a:t>Mohou srovnat středověké trestání prohřešků a zločinů se současností.</a:t>
            </a:r>
          </a:p>
          <a:p>
            <a:r>
              <a:rPr lang="cs-CZ" dirty="0"/>
              <a:t>Autorem materiálu a všech jeho částí, není-li uvedeno jinak, je Mgr. Hana </a:t>
            </a:r>
            <a:r>
              <a:rPr lang="cs-CZ" dirty="0" err="1" smtClean="0"/>
              <a:t>Műllerová</a:t>
            </a:r>
            <a:r>
              <a:rPr lang="cs-CZ" dirty="0" smtClean="0"/>
              <a:t>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197035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                    Spravedlnost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Bývá zpodobňována jako žena.</a:t>
            </a:r>
          </a:p>
          <a:p>
            <a:r>
              <a:rPr lang="cs-CZ" dirty="0" smtClean="0"/>
              <a:t>Ženského rodu je i latinsky.</a:t>
            </a:r>
          </a:p>
          <a:p>
            <a:r>
              <a:rPr lang="cs-CZ" dirty="0" smtClean="0"/>
              <a:t>V antickém Řecku nad ní bděly krásné bohyně, ve starém Římě bohyně Minerva.</a:t>
            </a:r>
          </a:p>
          <a:p>
            <a:r>
              <a:rPr lang="cs-CZ" dirty="0" smtClean="0"/>
              <a:t>Z pozdějšího období je známé pojetí spravedlnosti od Jana Ámose Komenského v díle Orbis </a:t>
            </a:r>
            <a:r>
              <a:rPr lang="cs-CZ" dirty="0" err="1" smtClean="0"/>
              <a:t>sensualiun</a:t>
            </a:r>
            <a:r>
              <a:rPr lang="cs-CZ" dirty="0" smtClean="0"/>
              <a:t> pictus.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21788" y="4088356"/>
            <a:ext cx="2448272" cy="2769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8337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                  O spravedlnosti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„Spravedlnost se vypodobňuje sedíc na úhelníku (kameni čtverhranném), protože musí býti nepohnutelná,               s ovázanýma očima, aby neohlížela se na osoby, </a:t>
            </a:r>
            <a:r>
              <a:rPr lang="cs-CZ" dirty="0" err="1" smtClean="0"/>
              <a:t>zacpávájíc</a:t>
            </a:r>
            <a:r>
              <a:rPr lang="cs-CZ" dirty="0" smtClean="0"/>
              <a:t> levé ucho, by zachováno bylo pro druhou </a:t>
            </a:r>
            <a:r>
              <a:rPr lang="cs-CZ" dirty="0" smtClean="0"/>
              <a:t>stranu, v </a:t>
            </a:r>
            <a:r>
              <a:rPr lang="cs-CZ" dirty="0" smtClean="0"/>
              <a:t>pravici držíc meč a uzdu na potrestání                a zkrocení zlých, nadto váhy, kdežto na pravou vážku zásluhy, na levou </a:t>
            </a:r>
            <a:r>
              <a:rPr lang="cs-CZ" dirty="0" smtClean="0"/>
              <a:t>odsluhy (</a:t>
            </a:r>
            <a:r>
              <a:rPr lang="cs-CZ" dirty="0" smtClean="0"/>
              <a:t>odplaty, odměny) daně vespolek </a:t>
            </a:r>
            <a:r>
              <a:rPr lang="cs-CZ" dirty="0" smtClean="0"/>
              <a:t>rovnají (váží) se</a:t>
            </a:r>
            <a:r>
              <a:rPr lang="cs-CZ" dirty="0" smtClean="0"/>
              <a:t>, a tak dobří ku ctnosti jako ostruhami se povzbuzují. Ve smlouvách upřímně jednáno buď, v úmluvách a slibech každý stůj, </a:t>
            </a:r>
            <a:r>
              <a:rPr lang="cs-CZ" dirty="0" smtClean="0"/>
              <a:t>složené (</a:t>
            </a:r>
            <a:r>
              <a:rPr lang="cs-CZ" dirty="0" smtClean="0"/>
              <a:t>schované) a půjčené vraceno buď, nikdo </a:t>
            </a:r>
            <a:r>
              <a:rPr lang="cs-CZ" dirty="0" err="1" smtClean="0"/>
              <a:t>nebudiž</a:t>
            </a:r>
            <a:r>
              <a:rPr lang="cs-CZ" dirty="0" smtClean="0"/>
              <a:t> oloupen neb uražen, každému, což jeho jest, dáno buď. Toto jsou zákony spravedlnosti.“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0465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                      Soudnictví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132856"/>
            <a:ext cx="8219256" cy="4344144"/>
          </a:xfrm>
        </p:spPr>
        <p:txBody>
          <a:bodyPr/>
          <a:lstStyle/>
          <a:p>
            <a:r>
              <a:rPr lang="cs-CZ" dirty="0" smtClean="0"/>
              <a:t>Ve středověku se soudnictví zpočátku provozovalo na panovníkově dvoře. </a:t>
            </a:r>
            <a:endParaRPr lang="cs-CZ" dirty="0"/>
          </a:p>
          <a:p>
            <a:r>
              <a:rPr lang="cs-CZ" dirty="0" smtClean="0"/>
              <a:t>Později se vytvořily dvorské soudy a zemské soudy.</a:t>
            </a:r>
          </a:p>
          <a:p>
            <a:r>
              <a:rPr lang="cs-CZ" dirty="0" smtClean="0"/>
              <a:t>Feudální právo se dalo rozdělit na šlechtické a na jemu podřízené právo zvláštní – církevní, horní, městské.</a:t>
            </a:r>
          </a:p>
          <a:p>
            <a:r>
              <a:rPr lang="cs-CZ" dirty="0" smtClean="0"/>
              <a:t>Představitelem hrdelního práva ve městech byl rychtář     a později městská rada v čele s purkmistrem.</a:t>
            </a:r>
          </a:p>
          <a:p>
            <a:r>
              <a:rPr lang="cs-CZ" dirty="0" smtClean="0"/>
              <a:t>Vykonavatelem hrdelního práva byl pak KAT.</a:t>
            </a:r>
            <a:endParaRPr lang="cs-CZ" dirty="0"/>
          </a:p>
        </p:txBody>
      </p:sp>
      <p:pic>
        <p:nvPicPr>
          <p:cNvPr id="1026" name="Picture 2" descr="C:\Users\admin\AppData\Local\Microsoft\Windows\Temporary Internet Files\Content.IE5\UE730D81\MC9003081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7" y="4869160"/>
            <a:ext cx="1317279" cy="1827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2068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                            Kat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Vymahatel hrdelního práva</a:t>
            </a:r>
          </a:p>
          <a:p>
            <a:r>
              <a:rPr lang="cs-CZ" dirty="0" smtClean="0"/>
              <a:t>Popravčí, mistr ostrého meče</a:t>
            </a:r>
          </a:p>
          <a:p>
            <a:r>
              <a:rPr lang="cs-CZ" dirty="0"/>
              <a:t>V</a:t>
            </a:r>
            <a:r>
              <a:rPr lang="cs-CZ" dirty="0" smtClean="0"/>
              <a:t>ykonává popravy odsouzených k smrti</a:t>
            </a:r>
          </a:p>
          <a:p>
            <a:r>
              <a:rPr lang="cs-CZ" dirty="0" smtClean="0"/>
              <a:t>Vykonává mučení, vymáhá přiznání</a:t>
            </a:r>
          </a:p>
          <a:p>
            <a:r>
              <a:rPr lang="cs-CZ" dirty="0" smtClean="0"/>
              <a:t>Pomocníci – katovi pacholci</a:t>
            </a:r>
          </a:p>
          <a:p>
            <a:r>
              <a:rPr lang="cs-CZ" dirty="0" smtClean="0"/>
              <a:t>Kontakt s krví, vykonávání dalších , nečistých prací – </a:t>
            </a:r>
          </a:p>
          <a:p>
            <a:pPr marL="0" indent="0">
              <a:buNone/>
            </a:pPr>
            <a:r>
              <a:rPr lang="cs-CZ" dirty="0" smtClean="0"/>
              <a:t>                         „snížení lidé“</a:t>
            </a:r>
          </a:p>
          <a:p>
            <a:r>
              <a:rPr lang="cs-CZ" dirty="0" smtClean="0"/>
              <a:t>Omezení – vyhrazená místa k bydlení, vyhrazená místa   v  kostele, v hostincích</a:t>
            </a:r>
          </a:p>
          <a:p>
            <a:r>
              <a:rPr lang="cs-CZ" dirty="0" smtClean="0"/>
              <a:t>Město bez svého kata – vypůjčení ze sousedních měst</a:t>
            </a:r>
          </a:p>
          <a:p>
            <a:r>
              <a:rPr lang="cs-CZ" dirty="0" smtClean="0"/>
              <a:t>Popraviště – mimo městské hradby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2280" y="1772816"/>
            <a:ext cx="1325893" cy="1988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6450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     Poprava – akt vykonání trestu smrti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1879" y="1484784"/>
            <a:ext cx="8229600" cy="48768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Oběšení</a:t>
            </a:r>
            <a:r>
              <a:rPr lang="cs-CZ" dirty="0" smtClean="0"/>
              <a:t> – patřilo k nejpotupnějšímu způsobu, těla visí až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do shnití, ženy věšeny jen </a:t>
            </a:r>
            <a:r>
              <a:rPr lang="cs-CZ" dirty="0" smtClean="0"/>
              <a:t>výjimečně.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Stínání</a:t>
            </a:r>
            <a:r>
              <a:rPr lang="cs-CZ" dirty="0" smtClean="0"/>
              <a:t> – mečem (pokleknutí, zavázané oči proti uhranutí,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pokud odsouzený vázán královskou </a:t>
            </a:r>
            <a:r>
              <a:rPr lang="cs-CZ" dirty="0" smtClean="0"/>
              <a:t>přísahou - 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useknutí pravice</a:t>
            </a:r>
            <a:r>
              <a:rPr lang="cs-CZ" dirty="0" smtClean="0"/>
              <a:t>) nebo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sekyrou (hlava na špalek</a:t>
            </a:r>
            <a:r>
              <a:rPr lang="cs-CZ" dirty="0" smtClean="0"/>
              <a:t>).</a:t>
            </a:r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3861048"/>
            <a:ext cx="2206104" cy="259217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4221088"/>
            <a:ext cx="1901056" cy="2531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9286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33400"/>
            <a:ext cx="8291264" cy="8728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836712"/>
            <a:ext cx="8291264" cy="5640288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Lámání kolem </a:t>
            </a:r>
            <a:r>
              <a:rPr lang="cs-CZ" dirty="0" smtClean="0"/>
              <a:t>– pod klouby v těle polínka, kat těžkým </a:t>
            </a:r>
          </a:p>
          <a:p>
            <a:pPr marL="0" indent="0">
              <a:buNone/>
            </a:pPr>
            <a:r>
              <a:rPr lang="cs-CZ" dirty="0" smtClean="0"/>
              <a:t>                             vozovým kolem láme kosti, polámané tělo</a:t>
            </a:r>
          </a:p>
          <a:p>
            <a:pPr marL="0" indent="0">
              <a:buNone/>
            </a:pPr>
            <a:r>
              <a:rPr lang="cs-CZ" dirty="0" smtClean="0"/>
              <a:t>                             vpleteno do kola mezi loukotě, kolo </a:t>
            </a:r>
          </a:p>
          <a:p>
            <a:pPr marL="0" indent="0">
              <a:buNone/>
            </a:pPr>
            <a:r>
              <a:rPr lang="cs-CZ" dirty="0" smtClean="0"/>
              <a:t>                             připevněno na </a:t>
            </a:r>
            <a:r>
              <a:rPr lang="cs-CZ" dirty="0" smtClean="0"/>
              <a:t>kůl.</a:t>
            </a:r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Zazdění za živa </a:t>
            </a:r>
            <a:r>
              <a:rPr lang="cs-CZ" dirty="0" smtClean="0"/>
              <a:t>– týkalo se žen, jiná varianta –  zahrabání </a:t>
            </a:r>
          </a:p>
          <a:p>
            <a:pPr marL="0" indent="0">
              <a:buNone/>
            </a:pPr>
            <a:r>
              <a:rPr lang="cs-CZ" dirty="0" smtClean="0"/>
              <a:t>                               za živa do hrobu vystlaného trním</a:t>
            </a:r>
            <a:r>
              <a:rPr lang="cs-CZ" dirty="0" smtClean="0"/>
              <a:t>, </a:t>
            </a:r>
            <a:r>
              <a:rPr lang="cs-CZ" dirty="0" smtClean="0"/>
              <a:t>po </a:t>
            </a:r>
          </a:p>
          <a:p>
            <a:pPr marL="0" indent="0">
              <a:buNone/>
            </a:pPr>
            <a:r>
              <a:rPr lang="cs-CZ" dirty="0" smtClean="0"/>
              <a:t>                               zasypání hrobu kat zatluče kůl do </a:t>
            </a:r>
            <a:r>
              <a:rPr lang="cs-CZ" dirty="0" smtClean="0"/>
              <a:t>srdce.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3933056"/>
            <a:ext cx="5040560" cy="2791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1096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33400"/>
            <a:ext cx="8219256" cy="8728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19256" cy="556828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Čtvrcení</a:t>
            </a:r>
            <a:r>
              <a:rPr lang="cs-CZ" dirty="0" smtClean="0"/>
              <a:t> – koňmi, sekyrou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Pálení</a:t>
            </a:r>
            <a:r>
              <a:rPr lang="cs-CZ" dirty="0" smtClean="0"/>
              <a:t> – lití olova, síry, smůly do ran na těle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Upálení</a:t>
            </a:r>
            <a:r>
              <a:rPr lang="cs-CZ" dirty="0" smtClean="0"/>
              <a:t> – hranice s kůlem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Uvaření, upečení na rožni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852936"/>
            <a:ext cx="3745855" cy="373341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40254" y="2420888"/>
            <a:ext cx="4152225" cy="4173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3645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33400"/>
            <a:ext cx="8291264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5740896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Naražení na kůl</a:t>
            </a:r>
            <a:r>
              <a:rPr lang="cs-CZ" dirty="0" smtClean="0"/>
              <a:t> – kůl zatlučen do řitního otvoru </a:t>
            </a:r>
          </a:p>
          <a:p>
            <a:pPr marL="0" indent="0">
              <a:buNone/>
            </a:pPr>
            <a:r>
              <a:rPr lang="cs-CZ" dirty="0" smtClean="0"/>
              <a:t>                               odsouzeného, kůl i s tělem </a:t>
            </a:r>
            <a:r>
              <a:rPr lang="cs-CZ" dirty="0" smtClean="0"/>
              <a:t>vztyčen.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844824"/>
            <a:ext cx="6696744" cy="4771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6384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               Zahanbující tresty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Pranýřování</a:t>
            </a:r>
            <a:r>
              <a:rPr lang="cs-CZ" dirty="0" smtClean="0"/>
              <a:t> – pranýř bylo místo hanby, ponížení, utrpení</a:t>
            </a:r>
          </a:p>
          <a:p>
            <a:pPr marL="0" indent="0">
              <a:buNone/>
            </a:pPr>
            <a:r>
              <a:rPr lang="cs-CZ" dirty="0" smtClean="0"/>
              <a:t>                          </a:t>
            </a:r>
            <a:r>
              <a:rPr lang="cs-CZ" dirty="0" smtClean="0"/>
              <a:t>- železný </a:t>
            </a:r>
            <a:r>
              <a:rPr lang="cs-CZ" dirty="0" smtClean="0"/>
              <a:t>obojek u zdi radnice, dřevěný kůl,         </a:t>
            </a:r>
          </a:p>
          <a:p>
            <a:pPr marL="0" indent="0">
              <a:buNone/>
            </a:pPr>
            <a:r>
              <a:rPr lang="cs-CZ" dirty="0" smtClean="0"/>
              <a:t>                         </a:t>
            </a:r>
            <a:r>
              <a:rPr lang="cs-CZ" dirty="0" smtClean="0"/>
              <a:t>   </a:t>
            </a:r>
            <a:r>
              <a:rPr lang="cs-CZ" dirty="0" smtClean="0"/>
              <a:t>kamenný sloup, klece (lešení hanby)</a:t>
            </a:r>
          </a:p>
          <a:p>
            <a:pPr marL="0" indent="0">
              <a:buNone/>
            </a:pPr>
            <a:r>
              <a:rPr lang="cs-CZ" dirty="0" smtClean="0"/>
              <a:t>                         </a:t>
            </a:r>
            <a:r>
              <a:rPr lang="cs-CZ" dirty="0" smtClean="0"/>
              <a:t>   </a:t>
            </a:r>
            <a:r>
              <a:rPr lang="cs-CZ" dirty="0" smtClean="0"/>
              <a:t>odsouzený hanoben okolím (posměch,</a:t>
            </a:r>
          </a:p>
          <a:p>
            <a:pPr marL="0" indent="0">
              <a:buNone/>
            </a:pPr>
            <a:r>
              <a:rPr lang="cs-CZ" dirty="0" smtClean="0"/>
              <a:t>                         </a:t>
            </a:r>
            <a:r>
              <a:rPr lang="cs-CZ" dirty="0" smtClean="0"/>
              <a:t>   </a:t>
            </a:r>
            <a:r>
              <a:rPr lang="cs-CZ" dirty="0" smtClean="0"/>
              <a:t>urážky, </a:t>
            </a:r>
            <a:r>
              <a:rPr lang="cs-CZ" dirty="0" smtClean="0"/>
              <a:t>plivání, rány).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</a:t>
            </a:r>
            <a:r>
              <a:rPr lang="cs-CZ" dirty="0" smtClean="0"/>
              <a:t>- hádavé </a:t>
            </a:r>
            <a:r>
              <a:rPr lang="cs-CZ" dirty="0" smtClean="0"/>
              <a:t>ženy, drobní zloději, </a:t>
            </a:r>
            <a:r>
              <a:rPr lang="cs-CZ" dirty="0" err="1" smtClean="0"/>
              <a:t>nactiutrhači</a:t>
            </a:r>
            <a:r>
              <a:rPr lang="cs-CZ" dirty="0" smtClean="0"/>
              <a:t>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</a:t>
            </a:r>
            <a:r>
              <a:rPr lang="cs-CZ" dirty="0" smtClean="0"/>
              <a:t>  překupníci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140968"/>
            <a:ext cx="2387789" cy="3185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0370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            Mučení – právo útrpné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Tortura</a:t>
            </a:r>
            <a:r>
              <a:rPr lang="cs-CZ" dirty="0" smtClean="0"/>
              <a:t>, z latinského </a:t>
            </a:r>
            <a:r>
              <a:rPr lang="cs-CZ" dirty="0" err="1" smtClean="0"/>
              <a:t>torquere</a:t>
            </a:r>
            <a:r>
              <a:rPr lang="cs-CZ" dirty="0" smtClean="0"/>
              <a:t> (torze), jednání s úmyslem způsobit bolest</a:t>
            </a:r>
          </a:p>
          <a:p>
            <a:r>
              <a:rPr lang="cs-CZ" dirty="0" smtClean="0"/>
              <a:t>Ve středověku legitimní prostředek pro získání přiznání, metoda výslechu</a:t>
            </a:r>
          </a:p>
          <a:p>
            <a:r>
              <a:rPr lang="cs-CZ" dirty="0" smtClean="0"/>
              <a:t>Mučírna</a:t>
            </a:r>
          </a:p>
          <a:p>
            <a:r>
              <a:rPr lang="cs-CZ" dirty="0" smtClean="0"/>
              <a:t>Typy středověkého mučení – šněrování rukou, palečnice, drtiče kloubů, španělská bota, žebřík (skřipec), kláda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4581128"/>
            <a:ext cx="4824536" cy="2058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103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908720"/>
            <a:ext cx="2564112" cy="2402979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1124744"/>
            <a:ext cx="3312368" cy="525220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80295"/>
            <a:ext cx="2359152" cy="3651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4379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                  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l-PL" i="1" dirty="0"/>
              <a:t>Obrázky</a:t>
            </a:r>
            <a:r>
              <a:rPr lang="pl-PL" dirty="0"/>
              <a:t> [online]. [cit. 2013-04-08]. Dostupné z:</a:t>
            </a:r>
            <a:endParaRPr lang="cs-CZ" dirty="0" smtClean="0">
              <a:hlinkClick r:id="rId2"/>
            </a:endParaRP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upload.wikimedia.org/wikipedia/commons/c/ce/Johan_amos_comenius_1592-1671.jpg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cs.wikipedia.org/wiki/Ob%C4%9B%C5%A1en%C3%AD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cs.wikipedia.org/wiki/Sekera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cs.wikipedia.org/wiki/Soubor:Breaking_Wheel.jpg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cs.wikipedia.org/wiki/Soubor:Dieric_Bouts_013.jpg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cs.wikipedia.org/wiki/Soubor:Templars_Burning.jpg</a:t>
            </a:r>
            <a:endParaRPr lang="cs-CZ" dirty="0" smtClean="0"/>
          </a:p>
          <a:p>
            <a:r>
              <a:rPr lang="cs-CZ" dirty="0">
                <a:hlinkClick r:id="rId8" action="ppaction://hlinkpres?slideindex=1&amp;slidetitle="/>
              </a:rPr>
              <a:t>http://cs.wikipedia.org/wiki/Soubor:Hinrichtung_auf_dem_Altst%C3%A4dter_Ring.JPG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726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                  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cs.wikipedia.org/wiki/Soubor:Schwaebisch_Hall_pillory.jpg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cs.wikipedia.org/wiki/Soubor:Streckbett.jpg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cs.wikipedia.org/wiki/Soubor:Klada.jpg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cs.wikipedia.org/wiki/Soubor:Theresiana-Hochziehen.jpg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cs.wikipedia.org/wiki/Soubor:Theresiana-Beinschrauben2.jpg</a:t>
            </a:r>
            <a:endParaRPr lang="cs-CZ" dirty="0" smtClean="0"/>
          </a:p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Otevřená galerie MS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0551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310</TotalTime>
  <Words>713</Words>
  <Application>Microsoft Office PowerPoint</Application>
  <PresentationFormat>Předvádění na obrazovce (4:3)</PresentationFormat>
  <Paragraphs>90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Přehlednost</vt:lpstr>
      <vt:lpstr>Prezentace aplikace PowerPoint</vt:lpstr>
      <vt:lpstr>                       Anotace</vt:lpstr>
      <vt:lpstr>                    Spravedlnost</vt:lpstr>
      <vt:lpstr>                  O spravedlnosti</vt:lpstr>
      <vt:lpstr>                      Soudnictví</vt:lpstr>
      <vt:lpstr>                            Kat</vt:lpstr>
      <vt:lpstr>     Poprava – akt vykonání trestu smrti</vt:lpstr>
      <vt:lpstr>Prezentace aplikace PowerPoint</vt:lpstr>
      <vt:lpstr>Prezentace aplikace PowerPoint</vt:lpstr>
      <vt:lpstr>Prezentace aplikace PowerPoint</vt:lpstr>
      <vt:lpstr>               Zahanbující tresty</vt:lpstr>
      <vt:lpstr>            Mučení – právo útrpné</vt:lpstr>
      <vt:lpstr>Prezentace aplikace PowerPoint</vt:lpstr>
      <vt:lpstr>                  Použité zdroje</vt:lpstr>
      <vt:lpstr>                  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root</cp:lastModifiedBy>
  <cp:revision>76</cp:revision>
  <cp:lastPrinted>2013-04-08T08:19:20Z</cp:lastPrinted>
  <dcterms:created xsi:type="dcterms:W3CDTF">2012-03-17T07:31:03Z</dcterms:created>
  <dcterms:modified xsi:type="dcterms:W3CDTF">2013-06-19T06:14:36Z</dcterms:modified>
</cp:coreProperties>
</file>