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224" y="13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4099390D-F08C-473B-90E9-BABB14ABB27D}" type="datetimeFigureOut">
              <a:rPr lang="cs-CZ" smtClean="0"/>
              <a:pPr/>
              <a:t>19.6.2013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B6AE8450-A642-4724-A28D-81A0533D4E4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4099390D-F08C-473B-90E9-BABB14ABB27D}" type="datetimeFigureOut">
              <a:rPr lang="cs-CZ" smtClean="0"/>
              <a:pPr/>
              <a:t>19.6.2013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B6AE8450-A642-4724-A28D-81A0533D4E4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4099390D-F08C-473B-90E9-BABB14ABB27D}" type="datetimeFigureOut">
              <a:rPr lang="cs-CZ" smtClean="0"/>
              <a:pPr/>
              <a:t>19.6.2013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B6AE8450-A642-4724-A28D-81A0533D4E4A}" type="slidenum">
              <a:rPr lang="cs-CZ" smtClean="0"/>
              <a:pPr/>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4099390D-F08C-473B-90E9-BABB14ABB27D}" type="datetimeFigureOut">
              <a:rPr lang="cs-CZ" smtClean="0"/>
              <a:pPr/>
              <a:t>19.6.2013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B6AE8450-A642-4724-A28D-81A0533D4E4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4099390D-F08C-473B-90E9-BABB14ABB27D}" type="datetimeFigureOut">
              <a:rPr lang="cs-CZ" smtClean="0"/>
              <a:pPr/>
              <a:t>19.6.2013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B6AE8450-A642-4724-A28D-81A0533D4E4A}" type="slidenum">
              <a:rPr lang="cs-CZ" smtClean="0"/>
              <a:pPr/>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4099390D-F08C-473B-90E9-BABB14ABB27D}" type="datetimeFigureOut">
              <a:rPr lang="cs-CZ" smtClean="0"/>
              <a:pPr/>
              <a:t>19.6.2013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6AE8450-A642-4724-A28D-81A0533D4E4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4099390D-F08C-473B-90E9-BABB14ABB27D}" type="datetimeFigureOut">
              <a:rPr lang="cs-CZ" smtClean="0"/>
              <a:pPr/>
              <a:t>19.6.2013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6AE8450-A642-4724-A28D-81A0533D4E4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4099390D-F08C-473B-90E9-BABB14ABB27D}" type="datetimeFigureOut">
              <a:rPr lang="cs-CZ" smtClean="0"/>
              <a:pPr/>
              <a:t>19.6.2013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6AE8450-A642-4724-A28D-81A0533D4E4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4099390D-F08C-473B-90E9-BABB14ABB27D}" type="datetimeFigureOut">
              <a:rPr lang="cs-CZ" smtClean="0"/>
              <a:pPr/>
              <a:t>19.6.2013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B6AE8450-A642-4724-A28D-81A0533D4E4A}" type="slidenum">
              <a:rPr lang="cs-CZ" smtClean="0"/>
              <a:pPr/>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099390D-F08C-473B-90E9-BABB14ABB27D}" type="datetimeFigureOut">
              <a:rPr lang="cs-CZ" smtClean="0"/>
              <a:pPr/>
              <a:t>19.6.2013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6AE8450-A642-4724-A28D-81A0533D4E4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099390D-F08C-473B-90E9-BABB14ABB27D}" type="datetimeFigureOut">
              <a:rPr lang="cs-CZ" smtClean="0"/>
              <a:pPr/>
              <a:t>19.6.2013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6AE8450-A642-4724-A28D-81A0533D4E4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4099390D-F08C-473B-90E9-BABB14ABB27D}" type="datetimeFigureOut">
              <a:rPr lang="cs-CZ" smtClean="0"/>
              <a:pPr/>
              <a:t>19.6.2013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B6AE8450-A642-4724-A28D-81A0533D4E4A}" type="slidenum">
              <a:rPr lang="cs-CZ" smtClean="0"/>
              <a:pPr/>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26304" b="6725"/>
          <a:stretch/>
        </p:blipFill>
        <p:spPr bwMode="auto">
          <a:xfrm>
            <a:off x="1835696" y="332656"/>
            <a:ext cx="5472608" cy="125431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aphicFrame>
        <p:nvGraphicFramePr>
          <p:cNvPr id="5" name="Tabulka 4"/>
          <p:cNvGraphicFramePr>
            <a:graphicFrameLocks noGrp="1"/>
          </p:cNvGraphicFramePr>
          <p:nvPr>
            <p:extLst>
              <p:ext uri="{D42A27DB-BD31-4B8C-83A1-F6EECF244321}">
                <p14:modId xmlns:p14="http://schemas.microsoft.com/office/powerpoint/2010/main" xmlns="" val="1463157690"/>
              </p:ext>
            </p:extLst>
          </p:nvPr>
        </p:nvGraphicFramePr>
        <p:xfrm>
          <a:off x="1151620" y="4508634"/>
          <a:ext cx="6840760" cy="2232735"/>
        </p:xfrm>
        <a:graphic>
          <a:graphicData uri="http://schemas.openxmlformats.org/drawingml/2006/table">
            <a:tbl>
              <a:tblPr firstRow="1" bandRow="1">
                <a:tableStyleId>{0E3FDE45-AF77-4B5C-9715-49D594BDF05E}</a:tableStyleId>
              </a:tblPr>
              <a:tblGrid>
                <a:gridCol w="6840760"/>
              </a:tblGrid>
              <a:tr h="441469">
                <a:tc>
                  <a:txBody>
                    <a:bodyPr/>
                    <a:lstStyle/>
                    <a:p>
                      <a:r>
                        <a:rPr lang="cs-CZ" sz="1800" dirty="0" smtClean="0"/>
                        <a:t>Základní škola a Mateřská škola generála Pattona Dýšina,    příspěvková organizace</a:t>
                      </a:r>
                      <a:endParaRPr lang="cs-CZ" sz="18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AUTOR:      Mgr. Hana</a:t>
                      </a:r>
                      <a:r>
                        <a:rPr lang="cs-CZ" baseline="0" dirty="0" smtClean="0"/>
                        <a:t> Müllerová</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NÁZEV:      VY_32_INOVACE_5A_04</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965">
                <a:tc>
                  <a:txBody>
                    <a:bodyPr/>
                    <a:lstStyle/>
                    <a:p>
                      <a:r>
                        <a:rPr lang="cs-CZ" dirty="0" smtClean="0"/>
                        <a:t>TÉMA:       Frankové  - 2. </a:t>
                      </a:r>
                      <a:r>
                        <a:rPr lang="cs-CZ" smtClean="0"/>
                        <a:t>část</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221257">
                <a:tc>
                  <a:txBody>
                    <a:bodyPr/>
                    <a:lstStyle/>
                    <a:p>
                      <a:r>
                        <a:rPr lang="cs-CZ" dirty="0" smtClean="0"/>
                        <a:t>ČÍSLO PROJEKTU:  </a:t>
                      </a:r>
                      <a:r>
                        <a:rPr lang="cs-CZ" i="1" dirty="0" smtClean="0"/>
                        <a:t>CZ.</a:t>
                      </a:r>
                      <a:r>
                        <a:rPr lang="cs-CZ" i="1" baseline="0" dirty="0" smtClean="0"/>
                        <a:t> 1. 07/ 1. 4. 00/ 21. 1843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pic>
        <p:nvPicPr>
          <p:cNvPr id="2" name="Picture 4" descr="C:\Users\jitka\Desktop\DSC_0935.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123728" y="1586971"/>
            <a:ext cx="4626171" cy="291715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7401113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r>
              <a:rPr lang="cs-CZ" dirty="0" smtClean="0"/>
              <a:t>Cílem prezentace je upevnění učiva o raně středověké společnosti a Franské říši.</a:t>
            </a:r>
          </a:p>
          <a:p>
            <a:r>
              <a:rPr lang="cs-CZ" dirty="0"/>
              <a:t>Autorem materiálu a všech jeho částí, není-li uvedeno jinak, je Mgr. Hana </a:t>
            </a:r>
            <a:r>
              <a:rPr lang="cs-CZ" dirty="0" err="1" smtClean="0"/>
              <a:t>Műllerová</a:t>
            </a:r>
            <a:r>
              <a:rPr lang="cs-CZ" dirty="0" smtClean="0"/>
              <a:t>.</a:t>
            </a:r>
            <a:endParaRPr lang="cs-CZ" dirty="0"/>
          </a:p>
          <a:p>
            <a:endParaRPr lang="cs-CZ" dirty="0"/>
          </a:p>
        </p:txBody>
      </p:sp>
    </p:spTree>
    <p:extLst>
      <p:ext uri="{BB962C8B-B14F-4D97-AF65-F5344CB8AC3E}">
        <p14:creationId xmlns:p14="http://schemas.microsoft.com/office/powerpoint/2010/main" xmlns="" val="194790607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Frankové</a:t>
            </a:r>
            <a:endParaRPr lang="cs-CZ" dirty="0"/>
          </a:p>
        </p:txBody>
      </p:sp>
      <p:sp>
        <p:nvSpPr>
          <p:cNvPr id="3" name="Zástupný symbol pro obsah 2"/>
          <p:cNvSpPr>
            <a:spLocks noGrp="1"/>
          </p:cNvSpPr>
          <p:nvPr>
            <p:ph idx="1"/>
          </p:nvPr>
        </p:nvSpPr>
        <p:spPr>
          <a:xfrm>
            <a:off x="304800" y="1554162"/>
            <a:ext cx="8686800" cy="5303838"/>
          </a:xfrm>
        </p:spPr>
        <p:txBody>
          <a:bodyPr>
            <a:normAutofit fontScale="85000" lnSpcReduction="20000"/>
          </a:bodyPr>
          <a:lstStyle/>
          <a:p>
            <a:r>
              <a:rPr lang="cs-CZ" dirty="0" smtClean="0"/>
              <a:t>Na počátku středověku se změnilo složení společnosti. </a:t>
            </a:r>
          </a:p>
          <a:p>
            <a:r>
              <a:rPr lang="cs-CZ" dirty="0" smtClean="0"/>
              <a:t>Do pyramidy vepiš vrstvy v germánském království.</a:t>
            </a:r>
          </a:p>
          <a:p>
            <a:endParaRPr lang="cs-CZ" dirty="0"/>
          </a:p>
          <a:p>
            <a:endParaRPr lang="cs-CZ" dirty="0" smtClean="0"/>
          </a:p>
          <a:p>
            <a:endParaRPr lang="cs-CZ" dirty="0"/>
          </a:p>
          <a:p>
            <a:endParaRPr lang="cs-CZ" dirty="0" smtClean="0"/>
          </a:p>
          <a:p>
            <a:endParaRPr lang="cs-CZ" dirty="0"/>
          </a:p>
          <a:p>
            <a:endParaRPr lang="cs-CZ" dirty="0"/>
          </a:p>
          <a:p>
            <a:endParaRPr lang="cs-CZ" dirty="0" smtClean="0"/>
          </a:p>
          <a:p>
            <a:r>
              <a:rPr lang="cs-CZ" dirty="0" smtClean="0"/>
              <a:t>Nabídka – náčelník – král</a:t>
            </a:r>
          </a:p>
          <a:p>
            <a:pPr marL="0" indent="0">
              <a:buNone/>
            </a:pPr>
            <a:r>
              <a:rPr lang="cs-CZ" dirty="0" smtClean="0"/>
              <a:t>                      družina – šlechta</a:t>
            </a:r>
          </a:p>
          <a:p>
            <a:pPr marL="0" indent="0">
              <a:buNone/>
            </a:pPr>
            <a:r>
              <a:rPr lang="cs-CZ" dirty="0"/>
              <a:t> </a:t>
            </a:r>
            <a:r>
              <a:rPr lang="cs-CZ" dirty="0" smtClean="0"/>
              <a:t>                     rolníci </a:t>
            </a:r>
            <a:r>
              <a:rPr lang="cs-CZ" dirty="0" smtClean="0"/>
              <a:t>– </a:t>
            </a:r>
            <a:r>
              <a:rPr lang="cs-CZ" dirty="0" smtClean="0"/>
              <a:t>poddaní</a:t>
            </a:r>
            <a:endParaRPr lang="cs-CZ" dirty="0"/>
          </a:p>
        </p:txBody>
      </p:sp>
      <p:sp>
        <p:nvSpPr>
          <p:cNvPr id="4" name="Rovnoramenný trojúhelník 3"/>
          <p:cNvSpPr/>
          <p:nvPr/>
        </p:nvSpPr>
        <p:spPr>
          <a:xfrm>
            <a:off x="1089452" y="2600908"/>
            <a:ext cx="2376264" cy="252028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 name="Přímá spojnice 5"/>
          <p:cNvCxnSpPr/>
          <p:nvPr/>
        </p:nvCxnSpPr>
        <p:spPr>
          <a:xfrm>
            <a:off x="2915816" y="3140968"/>
            <a:ext cx="338437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3203848" y="3861048"/>
            <a:ext cx="30963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Přímá spojnice 9"/>
          <p:cNvCxnSpPr/>
          <p:nvPr/>
        </p:nvCxnSpPr>
        <p:spPr>
          <a:xfrm>
            <a:off x="3275856" y="4509120"/>
            <a:ext cx="30243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23780172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Doplňovačka</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smtClean="0"/>
              <a:t>Doplň schéma </a:t>
            </a:r>
          </a:p>
          <a:p>
            <a:r>
              <a:rPr lang="cs-CZ" dirty="0" smtClean="0"/>
              <a:t>Panovník propůjčil družiníkům ………….</a:t>
            </a:r>
          </a:p>
          <a:p>
            <a:endParaRPr lang="cs-CZ" dirty="0" smtClean="0"/>
          </a:p>
          <a:p>
            <a:endParaRPr lang="cs-CZ" dirty="0" smtClean="0"/>
          </a:p>
          <a:p>
            <a:r>
              <a:rPr lang="cs-CZ" dirty="0" smtClean="0"/>
              <a:t>Ti se stali panovníkovým ………………...</a:t>
            </a:r>
          </a:p>
          <a:p>
            <a:endParaRPr lang="cs-CZ" dirty="0" smtClean="0"/>
          </a:p>
          <a:p>
            <a:endParaRPr lang="cs-CZ" dirty="0"/>
          </a:p>
          <a:p>
            <a:r>
              <a:rPr lang="cs-CZ" dirty="0" smtClean="0"/>
              <a:t>Šlechtickou půdu obdělávali……………..</a:t>
            </a:r>
          </a:p>
          <a:p>
            <a:endParaRPr lang="cs-CZ" dirty="0" smtClean="0"/>
          </a:p>
          <a:p>
            <a:endParaRPr lang="cs-CZ" dirty="0" smtClean="0"/>
          </a:p>
          <a:p>
            <a:r>
              <a:rPr lang="cs-CZ" dirty="0" smtClean="0"/>
              <a:t>Odváděli daně ……. a …….  (desátky).</a:t>
            </a:r>
          </a:p>
          <a:p>
            <a:endParaRPr lang="cs-CZ" dirty="0"/>
          </a:p>
          <a:p>
            <a:endParaRPr lang="cs-CZ" dirty="0" smtClean="0"/>
          </a:p>
        </p:txBody>
      </p:sp>
      <p:sp>
        <p:nvSpPr>
          <p:cNvPr id="4" name="Šipka dolů 3"/>
          <p:cNvSpPr/>
          <p:nvPr/>
        </p:nvSpPr>
        <p:spPr>
          <a:xfrm>
            <a:off x="1139441" y="2420888"/>
            <a:ext cx="340616"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Šipka dolů 4"/>
          <p:cNvSpPr/>
          <p:nvPr/>
        </p:nvSpPr>
        <p:spPr>
          <a:xfrm>
            <a:off x="1125860" y="3429000"/>
            <a:ext cx="352869"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Šipka dolů 5"/>
          <p:cNvSpPr/>
          <p:nvPr/>
        </p:nvSpPr>
        <p:spPr>
          <a:xfrm>
            <a:off x="1104689" y="4725144"/>
            <a:ext cx="375368"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2118769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r>
              <a:rPr lang="cs-CZ" dirty="0" smtClean="0"/>
              <a:t>Panovník propůjčil družiníkům </a:t>
            </a:r>
            <a:r>
              <a:rPr lang="cs-CZ" dirty="0" smtClean="0">
                <a:solidFill>
                  <a:srgbClr val="92D050"/>
                </a:solidFill>
              </a:rPr>
              <a:t>půdu</a:t>
            </a:r>
            <a:r>
              <a:rPr lang="cs-CZ" dirty="0"/>
              <a:t> </a:t>
            </a:r>
            <a:r>
              <a:rPr lang="cs-CZ" dirty="0" smtClean="0"/>
              <a:t>(léno).</a:t>
            </a:r>
          </a:p>
          <a:p>
            <a:r>
              <a:rPr lang="cs-CZ" dirty="0" smtClean="0"/>
              <a:t>Ti se stali panovníkovými </a:t>
            </a:r>
            <a:r>
              <a:rPr lang="cs-CZ" dirty="0" smtClean="0">
                <a:solidFill>
                  <a:srgbClr val="92D050"/>
                </a:solidFill>
              </a:rPr>
              <a:t>vazaly</a:t>
            </a:r>
            <a:r>
              <a:rPr lang="cs-CZ" dirty="0" smtClean="0"/>
              <a:t>.</a:t>
            </a:r>
          </a:p>
          <a:p>
            <a:r>
              <a:rPr lang="cs-CZ" dirty="0" smtClean="0"/>
              <a:t>Šlechtickou půdu obdělávali </a:t>
            </a:r>
            <a:r>
              <a:rPr lang="cs-CZ" dirty="0" smtClean="0">
                <a:solidFill>
                  <a:srgbClr val="92D050"/>
                </a:solidFill>
              </a:rPr>
              <a:t>rolníci</a:t>
            </a:r>
            <a:r>
              <a:rPr lang="cs-CZ" dirty="0" smtClean="0"/>
              <a:t>.</a:t>
            </a:r>
          </a:p>
          <a:p>
            <a:r>
              <a:rPr lang="cs-CZ" dirty="0" smtClean="0"/>
              <a:t>Odváděli daně </a:t>
            </a:r>
            <a:r>
              <a:rPr lang="cs-CZ" dirty="0" smtClean="0">
                <a:solidFill>
                  <a:srgbClr val="92D050"/>
                </a:solidFill>
              </a:rPr>
              <a:t>šlechtě</a:t>
            </a:r>
            <a:r>
              <a:rPr lang="cs-CZ" dirty="0" smtClean="0"/>
              <a:t> a </a:t>
            </a:r>
            <a:r>
              <a:rPr lang="cs-CZ" dirty="0" smtClean="0">
                <a:solidFill>
                  <a:srgbClr val="92D050"/>
                </a:solidFill>
              </a:rPr>
              <a:t>církvi</a:t>
            </a:r>
            <a:r>
              <a:rPr lang="cs-CZ" dirty="0" smtClean="0"/>
              <a:t> (desátky).</a:t>
            </a:r>
          </a:p>
          <a:p>
            <a:endParaRPr lang="cs-CZ" dirty="0"/>
          </a:p>
        </p:txBody>
      </p:sp>
    </p:spTree>
    <p:extLst>
      <p:ext uri="{BB962C8B-B14F-4D97-AF65-F5344CB8AC3E}">
        <p14:creationId xmlns:p14="http://schemas.microsoft.com/office/powerpoint/2010/main" xmlns="" val="19381906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Najdi chyby v textu</a:t>
            </a:r>
            <a:endParaRPr lang="cs-CZ" dirty="0"/>
          </a:p>
        </p:txBody>
      </p:sp>
      <p:sp>
        <p:nvSpPr>
          <p:cNvPr id="3" name="Zástupný symbol pro obsah 2"/>
          <p:cNvSpPr>
            <a:spLocks noGrp="1"/>
          </p:cNvSpPr>
          <p:nvPr>
            <p:ph idx="1"/>
          </p:nvPr>
        </p:nvSpPr>
        <p:spPr/>
        <p:txBody>
          <a:bodyPr/>
          <a:lstStyle/>
          <a:p>
            <a:r>
              <a:rPr lang="cs-CZ" dirty="0" smtClean="0"/>
              <a:t>V roce 481 se stal prvním fr. králem Pipin Krátký. Jádrem říše byla Itálie. Neoficiálním hlavním městem byl Řím. Karel Veliký byl prvním císařem, ke korunovaci došlo roku 805. Karel Veliký připojil jižní Itálii. V roce 843 se říši rozdělila dohodou z Cách na východofranskou  a západofranskou část. Východní část se stala základem pro pozdější Francii.</a:t>
            </a:r>
            <a:endParaRPr lang="cs-CZ" dirty="0"/>
          </a:p>
        </p:txBody>
      </p:sp>
    </p:spTree>
    <p:extLst>
      <p:ext uri="{BB962C8B-B14F-4D97-AF65-F5344CB8AC3E}">
        <p14:creationId xmlns:p14="http://schemas.microsoft.com/office/powerpoint/2010/main" xmlns="" val="11340965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Opravený text</a:t>
            </a:r>
            <a:endParaRPr lang="cs-CZ" dirty="0"/>
          </a:p>
        </p:txBody>
      </p:sp>
      <p:sp>
        <p:nvSpPr>
          <p:cNvPr id="3" name="Zástupný symbol pro obsah 2"/>
          <p:cNvSpPr>
            <a:spLocks noGrp="1"/>
          </p:cNvSpPr>
          <p:nvPr>
            <p:ph idx="1"/>
          </p:nvPr>
        </p:nvSpPr>
        <p:spPr/>
        <p:txBody>
          <a:bodyPr>
            <a:normAutofit/>
          </a:bodyPr>
          <a:lstStyle/>
          <a:p>
            <a:r>
              <a:rPr lang="cs-CZ" dirty="0" smtClean="0"/>
              <a:t>V roce 481 se stal prvním fr. králem </a:t>
            </a:r>
            <a:r>
              <a:rPr lang="cs-CZ" dirty="0" err="1" smtClean="0">
                <a:solidFill>
                  <a:srgbClr val="92D050"/>
                </a:solidFill>
              </a:rPr>
              <a:t>Chlodovík</a:t>
            </a:r>
            <a:r>
              <a:rPr lang="cs-CZ" dirty="0" smtClean="0"/>
              <a:t>. Jádrem říše byla </a:t>
            </a:r>
            <a:r>
              <a:rPr lang="cs-CZ" dirty="0" smtClean="0">
                <a:solidFill>
                  <a:srgbClr val="92D050"/>
                </a:solidFill>
              </a:rPr>
              <a:t>západní Evropa</a:t>
            </a:r>
            <a:r>
              <a:rPr lang="cs-CZ" dirty="0" smtClean="0"/>
              <a:t>. Neoficiálním hlavním městem byly </a:t>
            </a:r>
            <a:r>
              <a:rPr lang="cs-CZ" dirty="0" smtClean="0">
                <a:solidFill>
                  <a:srgbClr val="92D050"/>
                </a:solidFill>
              </a:rPr>
              <a:t>Cáchy</a:t>
            </a:r>
            <a:r>
              <a:rPr lang="cs-CZ" dirty="0" smtClean="0"/>
              <a:t>. Karel Veliký </a:t>
            </a:r>
            <a:r>
              <a:rPr lang="cs-CZ" dirty="0" smtClean="0"/>
              <a:t>byl 1</a:t>
            </a:r>
            <a:r>
              <a:rPr lang="cs-CZ" dirty="0" smtClean="0"/>
              <a:t>. císařem, ke korunovaci došlo </a:t>
            </a:r>
            <a:r>
              <a:rPr lang="cs-CZ" dirty="0" smtClean="0">
                <a:solidFill>
                  <a:srgbClr val="92D050"/>
                </a:solidFill>
              </a:rPr>
              <a:t>roku 800</a:t>
            </a:r>
            <a:r>
              <a:rPr lang="cs-CZ" dirty="0" smtClean="0"/>
              <a:t>. Karel Veliký připojil </a:t>
            </a:r>
            <a:r>
              <a:rPr lang="cs-CZ" dirty="0" smtClean="0">
                <a:solidFill>
                  <a:srgbClr val="92D050"/>
                </a:solidFill>
              </a:rPr>
              <a:t>severní</a:t>
            </a:r>
            <a:r>
              <a:rPr lang="cs-CZ" dirty="0" smtClean="0"/>
              <a:t> </a:t>
            </a:r>
            <a:r>
              <a:rPr lang="cs-CZ" dirty="0" smtClean="0">
                <a:solidFill>
                  <a:srgbClr val="92D050"/>
                </a:solidFill>
              </a:rPr>
              <a:t>Itálii.</a:t>
            </a:r>
            <a:r>
              <a:rPr lang="cs-CZ" dirty="0" smtClean="0"/>
              <a:t> V roce 843 se říše rozdělila </a:t>
            </a:r>
            <a:r>
              <a:rPr lang="cs-CZ" dirty="0" err="1" smtClean="0">
                <a:solidFill>
                  <a:srgbClr val="92D050"/>
                </a:solidFill>
              </a:rPr>
              <a:t>Verdunskou</a:t>
            </a:r>
            <a:r>
              <a:rPr lang="cs-CZ" dirty="0" smtClean="0">
                <a:solidFill>
                  <a:srgbClr val="92D050"/>
                </a:solidFill>
              </a:rPr>
              <a:t> </a:t>
            </a:r>
            <a:r>
              <a:rPr lang="cs-CZ" dirty="0" smtClean="0">
                <a:solidFill>
                  <a:srgbClr val="92D050"/>
                </a:solidFill>
              </a:rPr>
              <a:t>dohodou </a:t>
            </a:r>
            <a:r>
              <a:rPr lang="cs-CZ" dirty="0" smtClean="0"/>
              <a:t>na </a:t>
            </a:r>
            <a:r>
              <a:rPr lang="cs-CZ" dirty="0" smtClean="0"/>
              <a:t>východofranskou a západofranskou část. Východní část se stala základem pozdějšího </a:t>
            </a:r>
            <a:r>
              <a:rPr lang="cs-CZ" dirty="0" smtClean="0">
                <a:solidFill>
                  <a:srgbClr val="92D050"/>
                </a:solidFill>
              </a:rPr>
              <a:t>Německa</a:t>
            </a:r>
            <a:r>
              <a:rPr lang="cs-CZ" dirty="0" smtClean="0"/>
              <a:t>.</a:t>
            </a:r>
            <a:endParaRPr lang="cs-CZ" dirty="0"/>
          </a:p>
        </p:txBody>
      </p:sp>
    </p:spTree>
    <p:extLst>
      <p:ext uri="{BB962C8B-B14F-4D97-AF65-F5344CB8AC3E}">
        <p14:creationId xmlns:p14="http://schemas.microsoft.com/office/powerpoint/2010/main" xmlns="" val="44228708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Časová osa</a:t>
            </a:r>
            <a:endParaRPr lang="cs-CZ" dirty="0"/>
          </a:p>
        </p:txBody>
      </p:sp>
      <p:sp>
        <p:nvSpPr>
          <p:cNvPr id="3" name="Zástupný symbol pro obsah 2"/>
          <p:cNvSpPr>
            <a:spLocks noGrp="1"/>
          </p:cNvSpPr>
          <p:nvPr>
            <p:ph idx="1"/>
          </p:nvPr>
        </p:nvSpPr>
        <p:spPr/>
        <p:txBody>
          <a:bodyPr/>
          <a:lstStyle/>
          <a:p>
            <a:r>
              <a:rPr lang="cs-CZ" dirty="0" smtClean="0"/>
              <a:t>Chronologicky seřaď události na časovou osu:</a:t>
            </a:r>
          </a:p>
          <a:p>
            <a:pPr marL="0" indent="0">
              <a:buNone/>
            </a:pPr>
            <a:r>
              <a:rPr lang="cs-CZ" dirty="0" smtClean="0"/>
              <a:t>- Verdunská smlouva</a:t>
            </a:r>
          </a:p>
          <a:p>
            <a:pPr marL="0" indent="0">
              <a:buNone/>
            </a:pPr>
            <a:r>
              <a:rPr lang="cs-CZ" dirty="0" smtClean="0"/>
              <a:t>- Pipin Krátký králem</a:t>
            </a:r>
          </a:p>
          <a:p>
            <a:pPr marL="0" indent="0">
              <a:buNone/>
            </a:pPr>
            <a:r>
              <a:rPr lang="cs-CZ" dirty="0" smtClean="0"/>
              <a:t>- Karel </a:t>
            </a:r>
            <a:r>
              <a:rPr lang="cs-CZ" dirty="0" err="1" smtClean="0"/>
              <a:t>Martel</a:t>
            </a:r>
            <a:r>
              <a:rPr lang="cs-CZ" dirty="0" smtClean="0"/>
              <a:t> </a:t>
            </a:r>
            <a:r>
              <a:rPr lang="cs-CZ" dirty="0" smtClean="0"/>
              <a:t>– </a:t>
            </a:r>
            <a:r>
              <a:rPr lang="cs-CZ" dirty="0" smtClean="0"/>
              <a:t>zastavení </a:t>
            </a:r>
            <a:r>
              <a:rPr lang="cs-CZ" dirty="0" smtClean="0"/>
              <a:t>Arabů</a:t>
            </a:r>
          </a:p>
          <a:p>
            <a:pPr marL="0" indent="0">
              <a:buNone/>
            </a:pPr>
            <a:r>
              <a:rPr lang="cs-CZ" dirty="0" smtClean="0"/>
              <a:t>- Korunovace Karla Velikého císařem</a:t>
            </a:r>
            <a:endParaRPr lang="cs-CZ" dirty="0"/>
          </a:p>
        </p:txBody>
      </p:sp>
      <p:cxnSp>
        <p:nvCxnSpPr>
          <p:cNvPr id="5" name="Přímá spojnice 4"/>
          <p:cNvCxnSpPr/>
          <p:nvPr/>
        </p:nvCxnSpPr>
        <p:spPr>
          <a:xfrm>
            <a:off x="539552" y="6021288"/>
            <a:ext cx="7632848"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Vývojový diagram: řazení 6"/>
          <p:cNvSpPr/>
          <p:nvPr/>
        </p:nvSpPr>
        <p:spPr>
          <a:xfrm>
            <a:off x="1115616" y="5564088"/>
            <a:ext cx="457200" cy="914400"/>
          </a:xfrm>
          <a:prstGeom prst="flowChartSo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ývojový diagram: řazení 7"/>
          <p:cNvSpPr/>
          <p:nvPr/>
        </p:nvSpPr>
        <p:spPr>
          <a:xfrm>
            <a:off x="2699792" y="5564088"/>
            <a:ext cx="457200" cy="914400"/>
          </a:xfrm>
          <a:prstGeom prst="flowChartSo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Vývojový diagram: řazení 8"/>
          <p:cNvSpPr/>
          <p:nvPr/>
        </p:nvSpPr>
        <p:spPr>
          <a:xfrm>
            <a:off x="4127376" y="5564088"/>
            <a:ext cx="457200" cy="914400"/>
          </a:xfrm>
          <a:prstGeom prst="flowChartSo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Vývojový diagram: řazení 9"/>
          <p:cNvSpPr/>
          <p:nvPr/>
        </p:nvSpPr>
        <p:spPr>
          <a:xfrm>
            <a:off x="5724128" y="5575775"/>
            <a:ext cx="457200" cy="914400"/>
          </a:xfrm>
          <a:prstGeom prst="flowChartSo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71001694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ŘEŠENí</a:t>
            </a:r>
            <a:endParaRPr lang="cs-CZ" dirty="0"/>
          </a:p>
        </p:txBody>
      </p:sp>
      <p:sp>
        <p:nvSpPr>
          <p:cNvPr id="3" name="Zástupný symbol pro obsah 2"/>
          <p:cNvSpPr>
            <a:spLocks noGrp="1"/>
          </p:cNvSpPr>
          <p:nvPr>
            <p:ph idx="1"/>
          </p:nvPr>
        </p:nvSpPr>
        <p:spPr/>
        <p:txBody>
          <a:bodyPr/>
          <a:lstStyle/>
          <a:p>
            <a:r>
              <a:rPr lang="cs-CZ" dirty="0" smtClean="0">
                <a:solidFill>
                  <a:srgbClr val="92D050"/>
                </a:solidFill>
              </a:rPr>
              <a:t>Rok 732 </a:t>
            </a:r>
            <a:r>
              <a:rPr lang="cs-CZ" dirty="0" smtClean="0"/>
              <a:t>– Karel </a:t>
            </a:r>
            <a:r>
              <a:rPr lang="cs-CZ" dirty="0" err="1" smtClean="0"/>
              <a:t>Martel</a:t>
            </a:r>
            <a:r>
              <a:rPr lang="cs-CZ" smtClean="0"/>
              <a:t> </a:t>
            </a:r>
            <a:r>
              <a:rPr lang="cs-CZ" smtClean="0"/>
              <a:t>– </a:t>
            </a:r>
            <a:r>
              <a:rPr lang="cs-CZ" dirty="0" smtClean="0"/>
              <a:t>zastavení Arabů</a:t>
            </a:r>
          </a:p>
          <a:p>
            <a:r>
              <a:rPr lang="cs-CZ" dirty="0" smtClean="0">
                <a:solidFill>
                  <a:srgbClr val="92D050"/>
                </a:solidFill>
              </a:rPr>
              <a:t>Rok 751 </a:t>
            </a:r>
            <a:r>
              <a:rPr lang="cs-CZ" dirty="0" smtClean="0"/>
              <a:t>– Pipin Krátký králem</a:t>
            </a:r>
          </a:p>
          <a:p>
            <a:r>
              <a:rPr lang="cs-CZ" dirty="0" smtClean="0">
                <a:solidFill>
                  <a:srgbClr val="92D050"/>
                </a:solidFill>
              </a:rPr>
              <a:t>Rok 800 </a:t>
            </a:r>
            <a:r>
              <a:rPr lang="cs-CZ" dirty="0" smtClean="0"/>
              <a:t>– korunovace Karla Velikého na císaře</a:t>
            </a:r>
          </a:p>
          <a:p>
            <a:r>
              <a:rPr lang="cs-CZ" dirty="0" smtClean="0">
                <a:solidFill>
                  <a:srgbClr val="92D050"/>
                </a:solidFill>
              </a:rPr>
              <a:t>Rok 843 </a:t>
            </a:r>
            <a:r>
              <a:rPr lang="cs-CZ" dirty="0" smtClean="0"/>
              <a:t>– Verdunská smlouva</a:t>
            </a:r>
            <a:endParaRPr lang="cs-CZ" dirty="0"/>
          </a:p>
        </p:txBody>
      </p:sp>
    </p:spTree>
    <p:extLst>
      <p:ext uri="{BB962C8B-B14F-4D97-AF65-F5344CB8AC3E}">
        <p14:creationId xmlns:p14="http://schemas.microsoft.com/office/powerpoint/2010/main" xmlns="" val="102039200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Použité zdroje</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a:t>Dějepis pro 7. ročník základní školy a 2. ročník osmiletého gymnázia (80-723-5192-3)</a:t>
            </a:r>
          </a:p>
          <a:p>
            <a:r>
              <a:rPr lang="cs-CZ" dirty="0"/>
              <a:t>Parkan František; Monografie; </a:t>
            </a:r>
            <a:r>
              <a:rPr lang="cs-CZ" dirty="0" smtClean="0"/>
              <a:t>Dějiny </a:t>
            </a:r>
            <a:r>
              <a:rPr lang="cs-CZ"/>
              <a:t>středověku </a:t>
            </a:r>
            <a:r>
              <a:rPr lang="cs-CZ" smtClean="0"/>
              <a:t>  a </a:t>
            </a:r>
            <a:r>
              <a:rPr lang="cs-CZ" dirty="0"/>
              <a:t>raného novověku</a:t>
            </a:r>
            <a:r>
              <a:rPr lang="cs-CZ" sz="2800" dirty="0"/>
              <a:t> (80-208-0334-3)</a:t>
            </a:r>
          </a:p>
          <a:p>
            <a:r>
              <a:rPr lang="cs-CZ" dirty="0" smtClean="0"/>
              <a:t>PICKOVÁ</a:t>
            </a:r>
            <a:r>
              <a:rPr lang="cs-CZ" dirty="0"/>
              <a:t>, Dana a Naděžda KUBŮ. </a:t>
            </a:r>
            <a:r>
              <a:rPr lang="cs-CZ" i="1" dirty="0"/>
              <a:t>Dějiny středověku a raného novověku</a:t>
            </a:r>
            <a:r>
              <a:rPr lang="cs-CZ" dirty="0"/>
              <a:t>. 2. vyd. Ilustrace Dagmar Ježková, Jiří Petráček. Úvaly: </a:t>
            </a:r>
            <a:r>
              <a:rPr lang="cs-CZ" dirty="0" err="1"/>
              <a:t>Albra</a:t>
            </a:r>
            <a:r>
              <a:rPr lang="cs-CZ" dirty="0"/>
              <a:t>, 2005c1995, 63 s. Učebnice pro základní školy (</a:t>
            </a:r>
            <a:r>
              <a:rPr lang="cs-CZ" dirty="0" err="1"/>
              <a:t>Albra</a:t>
            </a:r>
            <a:r>
              <a:rPr lang="cs-CZ" dirty="0"/>
              <a:t>). ISBN 80-736-1006-X. </a:t>
            </a:r>
            <a:endParaRPr lang="cs-CZ" dirty="0" smtClean="0"/>
          </a:p>
          <a:p>
            <a:endParaRPr lang="cs-CZ" dirty="0"/>
          </a:p>
          <a:p>
            <a:r>
              <a:rPr lang="cs-CZ" dirty="0" smtClean="0"/>
              <a:t>Vlastní zdroje</a:t>
            </a:r>
            <a:endParaRPr lang="cs-CZ" dirty="0"/>
          </a:p>
        </p:txBody>
      </p:sp>
    </p:spTree>
    <p:extLst>
      <p:ext uri="{BB962C8B-B14F-4D97-AF65-F5344CB8AC3E}">
        <p14:creationId xmlns:p14="http://schemas.microsoft.com/office/powerpoint/2010/main" xmlns="" val="153928887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174</TotalTime>
  <Words>423</Words>
  <Application>Microsoft Office PowerPoint</Application>
  <PresentationFormat>Předvádění na obrazovce (4:3)</PresentationFormat>
  <Paragraphs>59</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Cesta</vt:lpstr>
      <vt:lpstr>Snímek 1</vt:lpstr>
      <vt:lpstr>Anotace</vt:lpstr>
      <vt:lpstr>Frankové</vt:lpstr>
      <vt:lpstr>Doplňovačka</vt:lpstr>
      <vt:lpstr>Řešení</vt:lpstr>
      <vt:lpstr>Najdi chyby v textu</vt:lpstr>
      <vt:lpstr>Opravený text</vt:lpstr>
      <vt:lpstr>Časová osa</vt:lpstr>
      <vt:lpstr>ŘEŠENí</vt:lpstr>
      <vt:lpstr>Použité zdroje</vt:lpstr>
    </vt:vector>
  </TitlesOfParts>
  <Company>Windows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Windows</dc:creator>
  <cp:lastModifiedBy>U1</cp:lastModifiedBy>
  <cp:revision>27</cp:revision>
  <dcterms:created xsi:type="dcterms:W3CDTF">2012-07-04T07:06:37Z</dcterms:created>
  <dcterms:modified xsi:type="dcterms:W3CDTF">2013-06-19T19:43:39Z</dcterms:modified>
</cp:coreProperties>
</file>