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7"/>
  </p:notesMasterIdLst>
  <p:sldIdLst>
    <p:sldId id="26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6" r:id="rId10"/>
    <p:sldId id="277" r:id="rId11"/>
    <p:sldId id="278" r:id="rId12"/>
    <p:sldId id="279" r:id="rId13"/>
    <p:sldId id="275" r:id="rId14"/>
    <p:sldId id="274" r:id="rId15"/>
    <p:sldId id="28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8/89/Meister_von_San_Vitale_in_Ravenna.jpg" TargetMode="External"/><Relationship Id="rId2" Type="http://schemas.openxmlformats.org/officeDocument/2006/relationships/hyperlink" Target="http://cs.wikipedia.org/wiki/Soubor:Justinien_527-565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Hagia-Sophia-Laengsschnitt.jpg" TargetMode="External"/><Relationship Id="rId5" Type="http://schemas.openxmlformats.org/officeDocument/2006/relationships/hyperlink" Target="http://cs.wikipedia.org/wiki/Soubor:Byzantinischer_Mosaizist_des_5._Jahrhunderts_002.jpg" TargetMode="External"/><Relationship Id="rId4" Type="http://schemas.openxmlformats.org/officeDocument/2006/relationships/hyperlink" Target="http://cs.wikipedia.org/wiki/Soubor:Aya_sofya.jpg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34703335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VY_32_INOVACE_5A_05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Byzantská</a:t>
                      </a:r>
                      <a:r>
                        <a:rPr lang="cs-CZ" baseline="0" dirty="0" smtClean="0"/>
                        <a:t> říše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Cílem prezentace je žáky naučit, kdy Byzantská říše vznikla, jaké bylo její hlavní město.</a:t>
            </a:r>
          </a:p>
          <a:p>
            <a:r>
              <a:rPr lang="cs-CZ" dirty="0" smtClean="0"/>
              <a:t>Kdo patřil k nejvýznamnějším panovníkům.</a:t>
            </a:r>
          </a:p>
          <a:p>
            <a:r>
              <a:rPr lang="cs-CZ" dirty="0" smtClean="0"/>
              <a:t>Vysvětlit pojem byzantský sloh.</a:t>
            </a:r>
          </a:p>
          <a:p>
            <a:r>
              <a:rPr lang="cs-CZ" dirty="0"/>
              <a:t>Autorem materiálu a všech jeho částí, není-li uvedeno jinak, je Mgr. Hana </a:t>
            </a:r>
            <a:r>
              <a:rPr lang="cs-CZ" dirty="0" err="1" smtClean="0"/>
              <a:t>Műllerová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7035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toho, co už známe.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Římské impérium nezůstalo celistvé.</a:t>
            </a:r>
          </a:p>
          <a:p>
            <a:r>
              <a:rPr lang="cs-CZ" dirty="0" smtClean="0"/>
              <a:t>Nahraď slovo impérium českým synonymem.</a:t>
            </a:r>
          </a:p>
          <a:p>
            <a:r>
              <a:rPr lang="cs-CZ" dirty="0" smtClean="0"/>
              <a:t>Na které celky se impérium rozdělilo?</a:t>
            </a:r>
          </a:p>
          <a:p>
            <a:r>
              <a:rPr lang="cs-CZ" dirty="0" smtClean="0"/>
              <a:t>Jaký osud čekal na západní část?</a:t>
            </a:r>
          </a:p>
          <a:p>
            <a:r>
              <a:rPr lang="cs-CZ" dirty="0" smtClean="0"/>
              <a:t>Vzpomeň si na datum.</a:t>
            </a:r>
          </a:p>
          <a:p>
            <a:r>
              <a:rPr lang="cs-CZ" dirty="0" smtClean="0"/>
              <a:t>Odolala východní část tlaku barbarů?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04658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jsi měl vymyslet?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Říše</a:t>
            </a:r>
          </a:p>
          <a:p>
            <a:r>
              <a:rPr lang="cs-CZ" dirty="0" smtClean="0"/>
              <a:t>Západořímská a východořímská</a:t>
            </a:r>
          </a:p>
          <a:p>
            <a:r>
              <a:rPr lang="cs-CZ" dirty="0" smtClean="0"/>
              <a:t>Zánik</a:t>
            </a:r>
          </a:p>
          <a:p>
            <a:r>
              <a:rPr lang="cs-CZ" dirty="0" smtClean="0"/>
              <a:t>Rok 476</a:t>
            </a:r>
          </a:p>
          <a:p>
            <a:r>
              <a:rPr lang="cs-CZ" dirty="0" smtClean="0"/>
              <a:t>Ano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2068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Mapa Byzantské říše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2000" y="2029619"/>
            <a:ext cx="7620000" cy="3667125"/>
          </a:xfrm>
        </p:spPr>
      </p:pic>
    </p:spTree>
    <p:extLst>
      <p:ext uri="{BB962C8B-B14F-4D97-AF65-F5344CB8AC3E}">
        <p14:creationId xmlns:p14="http://schemas.microsoft.com/office/powerpoint/2010/main" xmlns="" val="1856450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Hlavní město - KONSTANTINOPOLIS (původně řecká osada </a:t>
            </a:r>
            <a:r>
              <a:rPr lang="cs-CZ" dirty="0" err="1" smtClean="0"/>
              <a:t>Byzantion</a:t>
            </a:r>
            <a:r>
              <a:rPr lang="cs-CZ" dirty="0" smtClean="0"/>
              <a:t>, Cařihrad - nazýván Slovany, Istanbul - dnes).</a:t>
            </a:r>
          </a:p>
          <a:p>
            <a:endParaRPr lang="cs-CZ" dirty="0"/>
          </a:p>
          <a:p>
            <a:r>
              <a:rPr lang="cs-CZ" dirty="0" smtClean="0"/>
              <a:t>Umístění – průliv z Černého moře do moře Středozemního.</a:t>
            </a:r>
          </a:p>
          <a:p>
            <a:endParaRPr lang="cs-CZ" dirty="0"/>
          </a:p>
          <a:p>
            <a:r>
              <a:rPr lang="cs-CZ" dirty="0" smtClean="0"/>
              <a:t>Hospodářství - nepřerušen rozvoj starověkých řemesel.             a obchodu (drahé látky, sklo, šperky, nástroje z mosazi a jiných kovů).</a:t>
            </a:r>
          </a:p>
          <a:p>
            <a:r>
              <a:rPr lang="cs-CZ" dirty="0" smtClean="0"/>
              <a:t>V čele - císař (cíl - obnova slávy a moci bývalé římské říše, boje s Peršany, Avary, Slovany).</a:t>
            </a:r>
          </a:p>
          <a:p>
            <a:r>
              <a:rPr lang="cs-CZ" dirty="0" smtClean="0"/>
              <a:t>Nejvyšší představitel církve - patriarcha (pravoslaví).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39286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Největší rozmach říše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6. století - část Apeninského poloostrova, Balkán, Malá Asie, východní pobřeží Středozemního moře, část Afriky, cíp Pyrenejského poloostrova.</a:t>
            </a:r>
          </a:p>
          <a:p>
            <a:endParaRPr lang="cs-CZ" dirty="0"/>
          </a:p>
          <a:p>
            <a:r>
              <a:rPr lang="cs-CZ" dirty="0" smtClean="0"/>
              <a:t>Vládce  - JUSTINIÁN (vláda  </a:t>
            </a:r>
            <a:r>
              <a:rPr lang="cs-CZ" dirty="0" smtClean="0"/>
              <a:t>527–565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               -   vydání zákoníku - Soubor občanského práva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? Jaký zákoník už jsi poznal ?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Po roce 1000 postupné oslabování moci říše a její zmenšování-</a:t>
            </a:r>
          </a:p>
          <a:p>
            <a:pPr marL="0" indent="0">
              <a:buNone/>
            </a:pPr>
            <a:r>
              <a:rPr lang="cs-CZ" dirty="0" smtClean="0"/>
              <a:t> Boje s Araby a Turky.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Rok 1453 zánik </a:t>
            </a:r>
            <a:r>
              <a:rPr lang="cs-CZ" dirty="0" smtClean="0"/>
              <a:t>říše (</a:t>
            </a:r>
            <a:r>
              <a:rPr lang="cs-CZ" dirty="0" smtClean="0"/>
              <a:t>Turci dobyli hlavní město </a:t>
            </a:r>
            <a:r>
              <a:rPr lang="cs-CZ" dirty="0" err="1" smtClean="0"/>
              <a:t>Konstantinopolis</a:t>
            </a:r>
            <a:r>
              <a:rPr lang="cs-CZ" dirty="0" smtClean="0"/>
              <a:t>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1096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Justinián – detail portrétu v chrámu San </a:t>
            </a:r>
            <a:r>
              <a:rPr lang="cs-CZ" dirty="0" err="1" smtClean="0"/>
              <a:t>Vitale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52396" y="1600200"/>
            <a:ext cx="3439208" cy="4525963"/>
          </a:xfrm>
        </p:spPr>
      </p:pic>
    </p:spTree>
    <p:extLst>
      <p:ext uri="{BB962C8B-B14F-4D97-AF65-F5344CB8AC3E}">
        <p14:creationId xmlns:p14="http://schemas.microsoft.com/office/powerpoint/2010/main" xmlns="" val="7936451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Byzantský sloh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Rozvoj věd - hlavně matematika</a:t>
            </a:r>
          </a:p>
          <a:p>
            <a:r>
              <a:rPr lang="cs-CZ" dirty="0" smtClean="0"/>
              <a:t>Rozvoj kultury - literatura a dějepisectví</a:t>
            </a:r>
          </a:p>
          <a:p>
            <a:r>
              <a:rPr lang="cs-CZ" dirty="0" smtClean="0"/>
              <a:t>Rozvoj architektury  - velkolepé stavby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- kopule</a:t>
            </a:r>
          </a:p>
          <a:p>
            <a:pPr marL="0" indent="0">
              <a:buNone/>
            </a:pPr>
            <a:r>
              <a:rPr lang="cs-CZ" dirty="0" smtClean="0"/>
              <a:t>                                 - zdobené sloupy a jejich hlavice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</a:t>
            </a:r>
          </a:p>
          <a:p>
            <a:r>
              <a:rPr lang="cs-CZ" dirty="0" smtClean="0"/>
              <a:t>Výzdoba  - mozaika</a:t>
            </a:r>
          </a:p>
          <a:p>
            <a:r>
              <a:rPr lang="cs-CZ" dirty="0"/>
              <a:t> </a:t>
            </a:r>
            <a:r>
              <a:rPr lang="cs-CZ" dirty="0" smtClean="0"/>
              <a:t>              - obrazy - ikony</a:t>
            </a:r>
          </a:p>
          <a:p>
            <a:r>
              <a:rPr lang="cs-CZ" dirty="0" smtClean="0"/>
              <a:t>Slavná stavba - </a:t>
            </a:r>
            <a:r>
              <a:rPr lang="cs-CZ" dirty="0" err="1" smtClean="0"/>
              <a:t>Hagia</a:t>
            </a:r>
            <a:r>
              <a:rPr lang="cs-CZ" dirty="0" smtClean="0"/>
              <a:t> Sophia (chrám Boží moudrosti)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96697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Hagia</a:t>
            </a:r>
            <a:r>
              <a:rPr lang="cs-CZ" dirty="0" smtClean="0"/>
              <a:t> Sophia- dnešní podoba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6972" y="1600200"/>
            <a:ext cx="6730056" cy="4525963"/>
          </a:xfrm>
        </p:spPr>
      </p:pic>
    </p:spTree>
    <p:extLst>
      <p:ext uri="{BB962C8B-B14F-4D97-AF65-F5344CB8AC3E}">
        <p14:creationId xmlns:p14="http://schemas.microsoft.com/office/powerpoint/2010/main" xmlns="" val="10107996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Mozaika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13917" y="1600200"/>
            <a:ext cx="6116166" cy="4525963"/>
          </a:xfrm>
        </p:spPr>
      </p:pic>
    </p:spTree>
    <p:extLst>
      <p:ext uri="{BB962C8B-B14F-4D97-AF65-F5344CB8AC3E}">
        <p14:creationId xmlns:p14="http://schemas.microsoft.com/office/powerpoint/2010/main" xmlns="" val="38845772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Chrám San </a:t>
            </a:r>
            <a:r>
              <a:rPr lang="cs-CZ" dirty="0" err="1" smtClean="0"/>
              <a:t>Vitale</a:t>
            </a:r>
            <a:r>
              <a:rPr lang="cs-CZ" dirty="0" smtClean="0"/>
              <a:t> v Ravenně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2492896"/>
            <a:ext cx="5760640" cy="3672408"/>
          </a:xfrm>
        </p:spPr>
      </p:pic>
    </p:spTree>
    <p:extLst>
      <p:ext uri="{BB962C8B-B14F-4D97-AF65-F5344CB8AC3E}">
        <p14:creationId xmlns:p14="http://schemas.microsoft.com/office/powerpoint/2010/main" xmlns="" val="6566455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Průřez chrámem </a:t>
            </a:r>
            <a:r>
              <a:rPr lang="cs-CZ" dirty="0" err="1" smtClean="0"/>
              <a:t>Hagia</a:t>
            </a:r>
            <a:r>
              <a:rPr lang="cs-CZ" dirty="0" smtClean="0"/>
              <a:t> Sophia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893221"/>
            <a:ext cx="8229600" cy="3939921"/>
          </a:xfrm>
        </p:spPr>
      </p:pic>
    </p:spTree>
    <p:extLst>
      <p:ext uri="{BB962C8B-B14F-4D97-AF65-F5344CB8AC3E}">
        <p14:creationId xmlns:p14="http://schemas.microsoft.com/office/powerpoint/2010/main" xmlns="" val="1027262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Obrázky [online]. [cit. 2013-04-08]. </a:t>
            </a:r>
            <a:r>
              <a:rPr lang="cs-CZ"/>
              <a:t>Dostupné z:</a:t>
            </a:r>
          </a:p>
          <a:p>
            <a:r>
              <a:rPr lang="cs-CZ" smtClean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://cs.wikipedia.org/wiki/Soubor:Justinien_527-565.svg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upload.wikimedia.org/wikipedia/commons/8/89/Meister_von_San_Vitale_in_Ravenna.jpg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cs.wikipedia.org/wiki/Soubor:Aya_sofya.jpg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http://cs.wikipedia.org/wiki/Soubor:Bhttp://upload.wikimedia.org/wikipedia/commons/f/f6/San_Vitale_Ravenna.jpgyzantinischer_Mosaizist_des_5._</a:t>
            </a:r>
            <a:r>
              <a:rPr lang="cs-CZ" dirty="0" smtClean="0">
                <a:hlinkClick r:id="rId5"/>
              </a:rPr>
              <a:t>Jahrhunderts_002.jpg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cs.wikipedia.org/wiki/Soubor:Hagia-Sophia-Laengsschnitt.jpg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6384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PICKOVÁ, Dana a Naďa KUBŮ. </a:t>
            </a:r>
            <a:r>
              <a:rPr lang="cs-CZ" i="1" dirty="0"/>
              <a:t>Dějiny středověku a raného novověku</a:t>
            </a:r>
            <a:r>
              <a:rPr lang="cs-CZ" dirty="0"/>
              <a:t>: </a:t>
            </a:r>
            <a:r>
              <a:rPr lang="cs-CZ" i="1" dirty="0"/>
              <a:t>učebnice pro základní školy</a:t>
            </a:r>
            <a:r>
              <a:rPr lang="cs-CZ" dirty="0"/>
              <a:t>. 1. vyd. Ilustrace Lubomír </a:t>
            </a:r>
            <a:r>
              <a:rPr lang="cs-CZ" dirty="0" err="1"/>
              <a:t>Anlauf</a:t>
            </a:r>
            <a:r>
              <a:rPr lang="cs-CZ" dirty="0"/>
              <a:t>. Praha: Práce, 1995, 63 s. Učebnice pro základní školy (Práce). ISBN 80-208-0334-3. </a:t>
            </a:r>
            <a:endParaRPr lang="cs-CZ" dirty="0" smtClean="0"/>
          </a:p>
          <a:p>
            <a:r>
              <a:rPr lang="cs-CZ" dirty="0"/>
              <a:t>HROCH, Miroslav a Karel KUBŮ. </a:t>
            </a:r>
            <a:r>
              <a:rPr lang="cs-CZ" i="1" dirty="0"/>
              <a:t>Dějepis</a:t>
            </a:r>
            <a:r>
              <a:rPr lang="cs-CZ" dirty="0"/>
              <a:t>: </a:t>
            </a:r>
            <a:r>
              <a:rPr lang="cs-CZ" i="1" dirty="0"/>
              <a:t>učebnice pro základní školy</a:t>
            </a:r>
            <a:r>
              <a:rPr lang="cs-CZ" dirty="0"/>
              <a:t>. 1. vyd. Ilustrace Lubomír </a:t>
            </a:r>
            <a:r>
              <a:rPr lang="cs-CZ" dirty="0" err="1"/>
              <a:t>Anlauf</a:t>
            </a:r>
            <a:r>
              <a:rPr lang="cs-CZ" dirty="0"/>
              <a:t>. Praha: Práce, 1995, 63 s. Učebnice pro základní školy (Práce). ISBN 80-04-26439-5.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58110939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280</TotalTime>
  <Words>473</Words>
  <Application>Microsoft Office PowerPoint</Application>
  <PresentationFormat>Předvádění na obrazovce (4:3)</PresentationFormat>
  <Paragraphs>68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Došky</vt:lpstr>
      <vt:lpstr>Snímek 1</vt:lpstr>
      <vt:lpstr>Anotace</vt:lpstr>
      <vt:lpstr>Opakování toho, co už známe.</vt:lpstr>
      <vt:lpstr>Co jsi měl vymyslet?</vt:lpstr>
      <vt:lpstr>Mapa Byzantské říše</vt:lpstr>
      <vt:lpstr>Snímek 6</vt:lpstr>
      <vt:lpstr>Největší rozmach říše</vt:lpstr>
      <vt:lpstr>Justinián – detail portrétu v chrámu San Vitale</vt:lpstr>
      <vt:lpstr>Byzantský sloh</vt:lpstr>
      <vt:lpstr>Hagia Sophia- dnešní podoba</vt:lpstr>
      <vt:lpstr>Mozaika</vt:lpstr>
      <vt:lpstr>Chrám San Vitale v Ravenně</vt:lpstr>
      <vt:lpstr>Průřez chrámem Hagia Sophia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U1</cp:lastModifiedBy>
  <cp:revision>54</cp:revision>
  <dcterms:created xsi:type="dcterms:W3CDTF">2012-03-17T07:31:03Z</dcterms:created>
  <dcterms:modified xsi:type="dcterms:W3CDTF">2013-06-19T19:46:02Z</dcterms:modified>
</cp:coreProperties>
</file>