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1" r:id="rId5"/>
    <p:sldId id="262" r:id="rId6"/>
    <p:sldId id="260" r:id="rId7"/>
    <p:sldId id="263" r:id="rId8"/>
    <p:sldId id="265" r:id="rId9"/>
    <p:sldId id="264" r:id="rId10"/>
    <p:sldId id="266" r:id="rId11"/>
    <p:sldId id="270" r:id="rId12"/>
    <p:sldId id="267" r:id="rId13"/>
    <p:sldId id="268" r:id="rId14"/>
    <p:sldId id="269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21.4.2013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500596077"/>
              </p:ext>
            </p:extLst>
          </p:nvPr>
        </p:nvGraphicFramePr>
        <p:xfrm>
          <a:off x="539552" y="1844825"/>
          <a:ext cx="8208912" cy="46805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Škola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Katolické gymnázium Třebíč, Otmarova 22, Třebíč 674 01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</a:t>
                      </a:r>
                      <a:r>
                        <a:rPr lang="cs-CZ" sz="900" dirty="0" smtClean="0">
                          <a:effectLst/>
                        </a:rPr>
                        <a:t>projektu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Moderní škola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projektu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CZ.1.07/1.5.00/34.0464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Šablona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III/2 Inovace a zkvalitnění výuky prostřednictvím ICT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Autor DUM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Drahomír Havlíček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DUM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Sluha dvou pánů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9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9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1.3.4</a:t>
                      </a:r>
                      <a:endParaRPr lang="cs-CZ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10. 10. 2012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Předmět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Český jazyk a literatura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Tematická oblast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Interpretace literárního díla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Výstup ŠVP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Žák interpretuje literární text.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Anotace DUM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Prezentace</a:t>
                      </a:r>
                      <a:r>
                        <a:rPr lang="cs-CZ" sz="900" baseline="0" dirty="0" smtClean="0">
                          <a:effectLst/>
                        </a:rPr>
                        <a:t> obsahuje  základní informace o díle  Sluha dvou pánů a základní informace o jeho autorovi. 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Metodický popis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Prezentace </a:t>
                      </a:r>
                      <a:r>
                        <a:rPr lang="cs-CZ" sz="900" baseline="0" dirty="0" smtClean="0">
                          <a:effectLst/>
                        </a:rPr>
                        <a:t> podporující interpretaci díla Sluha dvou pánů. Východisko k analýze díla u ústní maturitní zkoušky.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Hodnocení</a:t>
                      </a:r>
                      <a:endParaRPr lang="cs-CZ" sz="9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r>
                        <a:rPr lang="cs-CZ" sz="900" dirty="0" smtClean="0">
                          <a:effectLst/>
                        </a:rPr>
                        <a:t>Prezentace se osvědčila. Žáci vycházeli při rozboru ze samostatné četby a vhodně reagovali na přednášené učivo.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9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Sluha dvou pánů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Carlo</a:t>
            </a:r>
            <a:r>
              <a:rPr lang="cs-CZ" dirty="0" smtClean="0"/>
              <a:t> Goldoni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6696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Okolnosti vzniku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divadelní hra napsána roku 1745</a:t>
            </a:r>
          </a:p>
          <a:p>
            <a:r>
              <a:rPr lang="cs-CZ" dirty="0" smtClean="0"/>
              <a:t>premiéra na divadle roku 1746</a:t>
            </a:r>
          </a:p>
          <a:p>
            <a:r>
              <a:rPr lang="cs-CZ" dirty="0" smtClean="0"/>
              <a:t>tiskem poprvé roku 1753, v prvním souboru </a:t>
            </a:r>
          </a:p>
          <a:p>
            <a:pPr>
              <a:buNone/>
            </a:pPr>
            <a:r>
              <a:rPr lang="cs-CZ" dirty="0" smtClean="0"/>
              <a:t>Goldoniho komedií</a:t>
            </a:r>
          </a:p>
          <a:p>
            <a:r>
              <a:rPr lang="cs-CZ" dirty="0" smtClean="0"/>
              <a:t>psána na přímou objednávku pro konkrétní </a:t>
            </a:r>
          </a:p>
          <a:p>
            <a:pPr>
              <a:buNone/>
            </a:pPr>
            <a:r>
              <a:rPr lang="cs-CZ" dirty="0" smtClean="0"/>
              <a:t>divadelní soubor</a:t>
            </a:r>
          </a:p>
          <a:p>
            <a:r>
              <a:rPr lang="cs-CZ" dirty="0" smtClean="0"/>
              <a:t>námět ze široké palety námětů commedie</a:t>
            </a:r>
          </a:p>
          <a:p>
            <a:pPr>
              <a:buNone/>
            </a:pPr>
            <a:r>
              <a:rPr lang="cs-CZ" dirty="0" err="1" smtClean="0"/>
              <a:t>dell</a:t>
            </a:r>
            <a:r>
              <a:rPr lang="cs-CZ" dirty="0" smtClean="0"/>
              <a:t>'</a:t>
            </a:r>
            <a:r>
              <a:rPr lang="cs-CZ" dirty="0" err="1" smtClean="0"/>
              <a:t>arte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 divadelní hry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nejprve text napsán jako pouhý scénář </a:t>
            </a:r>
          </a:p>
          <a:p>
            <a:pPr>
              <a:buNone/>
            </a:pPr>
            <a:r>
              <a:rPr lang="cs-CZ" dirty="0" smtClean="0"/>
              <a:t>commedie dell'</a:t>
            </a:r>
            <a:r>
              <a:rPr lang="cs-CZ" dirty="0" err="1" smtClean="0"/>
              <a:t>arte</a:t>
            </a:r>
            <a:r>
              <a:rPr lang="cs-CZ" dirty="0" smtClean="0"/>
              <a:t> </a:t>
            </a:r>
          </a:p>
          <a:p>
            <a:r>
              <a:rPr lang="cs-CZ" dirty="0" smtClean="0"/>
              <a:t>dialog vypracován jako promluva ve třech až </a:t>
            </a:r>
          </a:p>
          <a:p>
            <a:pPr>
              <a:buNone/>
            </a:pPr>
            <a:r>
              <a:rPr lang="cs-CZ" dirty="0" smtClean="0"/>
              <a:t>čtyřech scénách v každém aktu</a:t>
            </a:r>
          </a:p>
          <a:p>
            <a:r>
              <a:rPr lang="cs-CZ" dirty="0" smtClean="0"/>
              <a:t>pouze u vážnějších scén</a:t>
            </a:r>
          </a:p>
          <a:p>
            <a:r>
              <a:rPr lang="cs-CZ" dirty="0" smtClean="0"/>
              <a:t>zbytek dialogu výsledkem improvizace herců</a:t>
            </a:r>
          </a:p>
          <a:p>
            <a:pPr>
              <a:buNone/>
            </a:pPr>
            <a:r>
              <a:rPr lang="cs-CZ" dirty="0" smtClean="0"/>
              <a:t>→ běžné u tohoto typu divadla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 divadelní hry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celý text napsán pravděpodobně roku 1753 pro knižní vydání</a:t>
            </a:r>
          </a:p>
          <a:p>
            <a:r>
              <a:rPr lang="cs-CZ" dirty="0" smtClean="0"/>
              <a:t>použity i herecké improvizace z dřívějších provedení</a:t>
            </a:r>
          </a:p>
          <a:p>
            <a:r>
              <a:rPr lang="cs-CZ" dirty="0" smtClean="0"/>
              <a:t>C. Goldoni v předmluvě píše:</a:t>
            </a:r>
          </a:p>
          <a:p>
            <a:pPr>
              <a:buNone/>
            </a:pPr>
            <a:r>
              <a:rPr lang="cs-CZ" i="1" dirty="0" smtClean="0"/>
              <a:t>„Viděl jsem komedii později v podání jiných komiků. Zdá se mi, že ve </a:t>
            </a:r>
          </a:p>
          <a:p>
            <a:pPr>
              <a:buNone/>
            </a:pPr>
            <a:r>
              <a:rPr lang="cs-CZ" i="1" dirty="0" smtClean="0"/>
              <a:t>srovnání s prvním uvedením hodně upadla. Důvodem toho nebude ani </a:t>
            </a:r>
          </a:p>
          <a:p>
            <a:pPr>
              <a:buNone/>
            </a:pPr>
            <a:r>
              <a:rPr lang="cs-CZ" i="1" dirty="0" smtClean="0"/>
              <a:t>nedostatek hereckých schopností, nýbrž ta okolnost, že těmto hercům </a:t>
            </a:r>
          </a:p>
          <a:p>
            <a:pPr>
              <a:buNone/>
            </a:pPr>
            <a:r>
              <a:rPr lang="cs-CZ" i="1" dirty="0" smtClean="0"/>
              <a:t>chyběly připomínky, které ovšem z pouhého </a:t>
            </a:r>
            <a:r>
              <a:rPr lang="cs-CZ" i="1" dirty="0" err="1" smtClean="0"/>
              <a:t>scenaria</a:t>
            </a:r>
            <a:r>
              <a:rPr lang="cs-CZ" i="1" dirty="0" smtClean="0"/>
              <a:t> nevyčtou. </a:t>
            </a:r>
          </a:p>
          <a:p>
            <a:pPr>
              <a:buNone/>
            </a:pPr>
            <a:r>
              <a:rPr lang="cs-CZ" i="1" dirty="0" smtClean="0"/>
              <a:t>Rozhodl jsem se proto napsat komedii zcela: ne abych vázal ruce </a:t>
            </a:r>
          </a:p>
          <a:p>
            <a:pPr>
              <a:buNone/>
            </a:pPr>
            <a:r>
              <a:rPr lang="cs-CZ" i="1" dirty="0" smtClean="0"/>
              <a:t>představitelům </a:t>
            </a:r>
            <a:r>
              <a:rPr lang="cs-CZ" i="1" dirty="0" err="1" smtClean="0"/>
              <a:t>Truffaldina</a:t>
            </a:r>
            <a:r>
              <a:rPr lang="cs-CZ" i="1" dirty="0" smtClean="0"/>
              <a:t>, aby opakovali do puntíku má slova tam, kde</a:t>
            </a:r>
          </a:p>
          <a:p>
            <a:pPr>
              <a:buNone/>
            </a:pPr>
            <a:r>
              <a:rPr lang="cs-CZ" i="1" dirty="0" smtClean="0"/>
              <a:t>umí říci lepší promluvy, nýbrž abych dal jasně na srozuměnou svůj </a:t>
            </a:r>
          </a:p>
          <a:p>
            <a:pPr>
              <a:buNone/>
            </a:pPr>
            <a:r>
              <a:rPr lang="cs-CZ" i="1" dirty="0" smtClean="0"/>
              <a:t>záměr a abych tak dovedl představitele přímou cestou k cíli.“ (s. 118)</a:t>
            </a:r>
            <a:endParaRPr lang="cs-CZ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Přijetí divadelní hry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 premiéře ji převzaly další divadelní soubory</a:t>
            </a:r>
          </a:p>
          <a:p>
            <a:r>
              <a:rPr lang="cs-CZ" dirty="0" smtClean="0"/>
              <a:t>rychle rozšířena i za hranicemi</a:t>
            </a:r>
          </a:p>
          <a:p>
            <a:r>
              <a:rPr lang="cs-CZ" dirty="0" smtClean="0"/>
              <a:t>značný úspěch u diváků</a:t>
            </a:r>
          </a:p>
          <a:p>
            <a:r>
              <a:rPr lang="cs-CZ" dirty="0" smtClean="0"/>
              <a:t>příznivě přijímána teoretiky</a:t>
            </a:r>
          </a:p>
          <a:p>
            <a:r>
              <a:rPr lang="cs-CZ" dirty="0" smtClean="0"/>
              <a:t>do češtiny J. N. Štěpánek pod názvem </a:t>
            </a:r>
          </a:p>
          <a:p>
            <a:pPr>
              <a:buNone/>
            </a:pPr>
            <a:r>
              <a:rPr lang="cs-CZ" b="1" dirty="0" err="1" smtClean="0"/>
              <a:t>Trufaldyn</a:t>
            </a:r>
            <a:r>
              <a:rPr lang="cs-CZ" b="1" dirty="0" smtClean="0"/>
              <a:t>, sloužící dvou pánů</a:t>
            </a:r>
            <a:r>
              <a:rPr lang="cs-CZ" dirty="0" smtClean="0"/>
              <a:t>, r. 1840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literární forma: próza</a:t>
            </a:r>
          </a:p>
          <a:p>
            <a:r>
              <a:rPr lang="cs-CZ" dirty="0" smtClean="0"/>
              <a:t>literární druh</a:t>
            </a:r>
            <a:r>
              <a:rPr lang="cs-CZ" smtClean="0"/>
              <a:t>: drama </a:t>
            </a:r>
            <a:endParaRPr lang="cs-CZ" dirty="0" smtClean="0"/>
          </a:p>
          <a:p>
            <a:r>
              <a:rPr lang="cs-CZ" dirty="0" smtClean="0"/>
              <a:t>literární žánr: komedie, typický příklad </a:t>
            </a:r>
          </a:p>
          <a:p>
            <a:pPr>
              <a:buNone/>
            </a:pPr>
            <a:r>
              <a:rPr lang="cs-CZ" dirty="0" smtClean="0"/>
              <a:t>commedie dell'</a:t>
            </a:r>
            <a:r>
              <a:rPr lang="cs-CZ" dirty="0" err="1" smtClean="0"/>
              <a:t>arte</a:t>
            </a:r>
            <a:r>
              <a:rPr lang="cs-CZ" dirty="0" smtClean="0"/>
              <a:t> </a:t>
            </a:r>
          </a:p>
          <a:p>
            <a:r>
              <a:rPr lang="cs-CZ" dirty="0" smtClean="0"/>
              <a:t>příklad tzv. situační komiky postavené na</a:t>
            </a:r>
          </a:p>
          <a:p>
            <a:pPr>
              <a:buNone/>
            </a:pPr>
            <a:r>
              <a:rPr lang="cs-CZ" dirty="0" smtClean="0"/>
              <a:t>výkonu hlavní postavy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Děj knihy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romantická zápletka milenců</a:t>
            </a:r>
          </a:p>
          <a:p>
            <a:pPr>
              <a:buNone/>
            </a:pPr>
            <a:r>
              <a:rPr lang="cs-CZ" dirty="0" smtClean="0"/>
              <a:t>pronásledovaných zlým osudem</a:t>
            </a:r>
          </a:p>
          <a:p>
            <a:r>
              <a:rPr lang="cs-CZ" dirty="0" smtClean="0"/>
              <a:t>ustupuje do pozadí</a:t>
            </a:r>
          </a:p>
          <a:p>
            <a:r>
              <a:rPr lang="cs-CZ" dirty="0" smtClean="0"/>
              <a:t>zápletka (sluha sloužící dvěma pánům – </a:t>
            </a:r>
          </a:p>
          <a:p>
            <a:pPr>
              <a:buNone/>
            </a:pPr>
            <a:r>
              <a:rPr lang="cs-CZ" dirty="0" smtClean="0"/>
              <a:t>milencům) dohnána na samotnou mez </a:t>
            </a:r>
          </a:p>
          <a:p>
            <a:pPr>
              <a:buNone/>
            </a:pPr>
            <a:r>
              <a:rPr lang="cs-CZ" dirty="0" smtClean="0"/>
              <a:t>pravděpodobnosti → podstatná věrohodnost</a:t>
            </a:r>
          </a:p>
          <a:p>
            <a:pPr>
              <a:buNone/>
            </a:pPr>
            <a:r>
              <a:rPr lang="cs-CZ" dirty="0" smtClean="0"/>
              <a:t>představitele hlavního hrdiny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 smtClean="0"/>
              <a:t>Pantalone</a:t>
            </a:r>
            <a:r>
              <a:rPr lang="cs-CZ" dirty="0" smtClean="0"/>
              <a:t> </a:t>
            </a:r>
            <a:r>
              <a:rPr lang="cs-CZ" dirty="0" err="1" smtClean="0"/>
              <a:t>Agnivorla</a:t>
            </a:r>
            <a:endParaRPr lang="cs-CZ" dirty="0" smtClean="0"/>
          </a:p>
          <a:p>
            <a:r>
              <a:rPr lang="cs-CZ" dirty="0" smtClean="0"/>
              <a:t>Klárka, </a:t>
            </a:r>
            <a:r>
              <a:rPr lang="cs-CZ" i="1" dirty="0" smtClean="0"/>
              <a:t>jeho dcera</a:t>
            </a:r>
          </a:p>
          <a:p>
            <a:r>
              <a:rPr lang="cs-CZ" dirty="0" err="1" smtClean="0"/>
              <a:t>Palmiro</a:t>
            </a:r>
            <a:r>
              <a:rPr lang="cs-CZ" dirty="0" smtClean="0"/>
              <a:t> </a:t>
            </a:r>
            <a:r>
              <a:rPr lang="cs-CZ" dirty="0" err="1" smtClean="0"/>
              <a:t>Palmare</a:t>
            </a:r>
            <a:r>
              <a:rPr lang="cs-CZ" dirty="0" smtClean="0"/>
              <a:t>, </a:t>
            </a:r>
            <a:r>
              <a:rPr lang="cs-CZ" i="1" dirty="0" smtClean="0"/>
              <a:t>doktor</a:t>
            </a:r>
          </a:p>
          <a:p>
            <a:r>
              <a:rPr lang="cs-CZ" dirty="0" err="1" smtClean="0"/>
              <a:t>Silvio</a:t>
            </a:r>
            <a:r>
              <a:rPr lang="cs-CZ" dirty="0" smtClean="0"/>
              <a:t>, </a:t>
            </a:r>
            <a:r>
              <a:rPr lang="cs-CZ" i="1" dirty="0" smtClean="0"/>
              <a:t>jeho syn</a:t>
            </a:r>
          </a:p>
          <a:p>
            <a:r>
              <a:rPr lang="cs-CZ" dirty="0" smtClean="0"/>
              <a:t>Beatrice </a:t>
            </a:r>
            <a:r>
              <a:rPr lang="cs-CZ" dirty="0" err="1" smtClean="0"/>
              <a:t>Rasponiová</a:t>
            </a:r>
            <a:r>
              <a:rPr lang="cs-CZ" dirty="0" smtClean="0"/>
              <a:t> z Turína</a:t>
            </a:r>
          </a:p>
          <a:p>
            <a:r>
              <a:rPr lang="cs-CZ" dirty="0" err="1" smtClean="0"/>
              <a:t>Florindo</a:t>
            </a:r>
            <a:r>
              <a:rPr lang="cs-CZ" dirty="0" smtClean="0"/>
              <a:t> </a:t>
            </a:r>
            <a:r>
              <a:rPr lang="cs-CZ" dirty="0" err="1" smtClean="0"/>
              <a:t>Aretusi</a:t>
            </a:r>
            <a:endParaRPr lang="cs-CZ" dirty="0" smtClean="0"/>
          </a:p>
          <a:p>
            <a:r>
              <a:rPr lang="cs-CZ" dirty="0" err="1" smtClean="0"/>
              <a:t>Brighella</a:t>
            </a:r>
            <a:r>
              <a:rPr lang="cs-CZ" dirty="0" smtClean="0"/>
              <a:t>, </a:t>
            </a:r>
            <a:r>
              <a:rPr lang="cs-CZ" i="1" dirty="0" smtClean="0"/>
              <a:t>hostinský</a:t>
            </a:r>
          </a:p>
          <a:p>
            <a:r>
              <a:rPr lang="cs-CZ" dirty="0" err="1" smtClean="0"/>
              <a:t>Smeraldina</a:t>
            </a:r>
            <a:r>
              <a:rPr lang="cs-CZ" dirty="0" smtClean="0"/>
              <a:t>, </a:t>
            </a:r>
            <a:r>
              <a:rPr lang="cs-CZ" i="1" dirty="0" smtClean="0"/>
              <a:t>Klárčina služebná</a:t>
            </a:r>
          </a:p>
          <a:p>
            <a:r>
              <a:rPr lang="cs-CZ" dirty="0" err="1" smtClean="0"/>
              <a:t>Truffaldino</a:t>
            </a:r>
            <a:r>
              <a:rPr lang="cs-CZ" dirty="0" smtClean="0"/>
              <a:t>, </a:t>
            </a:r>
            <a:r>
              <a:rPr lang="cs-CZ" i="1" dirty="0" smtClean="0"/>
              <a:t>sluha </a:t>
            </a:r>
            <a:r>
              <a:rPr lang="cs-CZ" i="1" dirty="0" err="1" smtClean="0"/>
              <a:t>Beatricin</a:t>
            </a:r>
            <a:r>
              <a:rPr lang="cs-CZ" i="1" dirty="0" smtClean="0"/>
              <a:t>, pak </a:t>
            </a:r>
            <a:r>
              <a:rPr lang="cs-CZ" i="1" dirty="0" err="1" smtClean="0"/>
              <a:t>Florindův</a:t>
            </a:r>
            <a:endParaRPr lang="cs-CZ" i="1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Prostor a 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dějiště Benátky</a:t>
            </a:r>
          </a:p>
          <a:p>
            <a:r>
              <a:rPr lang="cs-CZ" dirty="0" smtClean="0"/>
              <a:t>čas neupřesněn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Trojí jednota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duchu zásad klasicismu zachována jednota </a:t>
            </a:r>
          </a:p>
          <a:p>
            <a:pPr>
              <a:buNone/>
            </a:pPr>
            <a:r>
              <a:rPr lang="cs-CZ" dirty="0" smtClean="0"/>
              <a:t>místa, času a děje</a:t>
            </a:r>
          </a:p>
          <a:p>
            <a:r>
              <a:rPr lang="cs-CZ" dirty="0" smtClean="0"/>
              <a:t>inspirace antickým dramatem 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Jazykové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převážně spisovný jazyk</a:t>
            </a:r>
          </a:p>
          <a:p>
            <a:r>
              <a:rPr lang="cs-CZ" dirty="0" smtClean="0"/>
              <a:t>místy nespisovný</a:t>
            </a:r>
          </a:p>
          <a:p>
            <a:r>
              <a:rPr lang="cs-CZ" dirty="0" smtClean="0"/>
              <a:t>lidová mluva, frazeologismy: Zbořte se kamna! </a:t>
            </a:r>
          </a:p>
          <a:p>
            <a:pPr>
              <a:buNone/>
            </a:pPr>
            <a:r>
              <a:rPr lang="cs-CZ" dirty="0" smtClean="0"/>
              <a:t>Já bych taky brala všema čtyřma! Dejte pokoj, </a:t>
            </a:r>
          </a:p>
          <a:p>
            <a:pPr>
              <a:buNone/>
            </a:pPr>
            <a:r>
              <a:rPr lang="cs-CZ" dirty="0" smtClean="0"/>
              <a:t>sousede!</a:t>
            </a:r>
          </a:p>
          <a:p>
            <a:r>
              <a:rPr lang="cs-CZ" dirty="0" smtClean="0"/>
              <a:t>zdrobněliny: tatíčku, </a:t>
            </a:r>
            <a:r>
              <a:rPr lang="cs-CZ" dirty="0" err="1" smtClean="0"/>
              <a:t>Silvínku</a:t>
            </a:r>
            <a:r>
              <a:rPr lang="cs-CZ" dirty="0" smtClean="0"/>
              <a:t>, slečinko</a:t>
            </a:r>
          </a:p>
          <a:p>
            <a:r>
              <a:rPr lang="cs-CZ" dirty="0" smtClean="0"/>
              <a:t>vulgarismy: zejména nadávky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Aktuálnost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dodnes hrané na mnohých jevištích</a:t>
            </a:r>
          </a:p>
          <a:p>
            <a:r>
              <a:rPr lang="cs-CZ" dirty="0" smtClean="0"/>
              <a:t>u nás nejznámější provedení v Národním</a:t>
            </a:r>
          </a:p>
          <a:p>
            <a:pPr>
              <a:buNone/>
            </a:pPr>
            <a:r>
              <a:rPr lang="cs-CZ" dirty="0" smtClean="0"/>
              <a:t>divadle s Miroslavem Donutilem v hlavní roli</a:t>
            </a:r>
          </a:p>
          <a:p>
            <a:r>
              <a:rPr lang="cs-CZ" dirty="0" smtClean="0"/>
              <a:t>též jako televizní inscenace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Carlo</a:t>
            </a:r>
            <a:r>
              <a:rPr lang="cs-CZ" dirty="0" smtClean="0"/>
              <a:t> Goldoni (1707 – 1793)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italský dramatik</a:t>
            </a:r>
          </a:p>
          <a:p>
            <a:r>
              <a:rPr lang="cs-CZ" dirty="0" smtClean="0"/>
              <a:t>představitel klasicismu</a:t>
            </a:r>
          </a:p>
          <a:p>
            <a:r>
              <a:rPr lang="cs-CZ" dirty="0" smtClean="0"/>
              <a:t>považován za reformátora italského dramatu: zavedení </a:t>
            </a:r>
          </a:p>
          <a:p>
            <a:pPr>
              <a:buNone/>
            </a:pPr>
            <a:r>
              <a:rPr lang="cs-CZ" dirty="0" smtClean="0"/>
              <a:t>závazného textu, psychologicky a sociálně propracované</a:t>
            </a:r>
          </a:p>
          <a:p>
            <a:pPr>
              <a:buNone/>
            </a:pPr>
            <a:r>
              <a:rPr lang="cs-CZ" dirty="0" smtClean="0"/>
              <a:t>charaktery postav</a:t>
            </a:r>
          </a:p>
          <a:p>
            <a:r>
              <a:rPr lang="cs-CZ" dirty="0" smtClean="0"/>
              <a:t>autor komedií</a:t>
            </a:r>
          </a:p>
          <a:p>
            <a:r>
              <a:rPr lang="cs-CZ" dirty="0" smtClean="0"/>
              <a:t>vystudoval práva</a:t>
            </a:r>
          </a:p>
          <a:p>
            <a:r>
              <a:rPr lang="cs-CZ" dirty="0" smtClean="0"/>
              <a:t>vedl kočovný život</a:t>
            </a:r>
          </a:p>
          <a:p>
            <a:r>
              <a:rPr lang="cs-CZ" dirty="0" smtClean="0"/>
              <a:t>od roku 1763 trvale usazen ve Francii, zde </a:t>
            </a:r>
          </a:p>
          <a:p>
            <a:pPr>
              <a:buNone/>
            </a:pPr>
            <a:r>
              <a:rPr lang="cs-CZ" dirty="0" smtClean="0"/>
              <a:t>zemřel</a:t>
            </a:r>
          </a:p>
          <a:p>
            <a:r>
              <a:rPr lang="cs-CZ" dirty="0" smtClean="0"/>
              <a:t>další komedie: Poprask na laguně, Lhář, Zdravá nemocná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i="1" dirty="0" smtClean="0"/>
              <a:t>Odmaturuj! z literatury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3. </a:t>
            </a:r>
            <a:r>
              <a:rPr lang="cs-CZ" sz="2000" dirty="0" err="1" smtClean="0"/>
              <a:t>rozš</a:t>
            </a:r>
            <a:r>
              <a:rPr lang="cs-CZ" sz="2000" dirty="0" smtClean="0"/>
              <a:t>., dotisk. Editor Eva Hánová. Brno: </a:t>
            </a:r>
            <a:r>
              <a:rPr lang="cs-CZ" sz="2000" dirty="0" err="1" smtClean="0"/>
              <a:t>Didaktis</a:t>
            </a:r>
            <a:r>
              <a:rPr lang="cs-CZ" sz="2000" dirty="0" smtClean="0"/>
              <a:t>, c2004, 208 s. Odmaturuj!. ISBN 80-735-8016-0.</a:t>
            </a:r>
          </a:p>
          <a:p>
            <a:r>
              <a:rPr lang="cs-CZ" sz="2000" dirty="0" smtClean="0"/>
              <a:t>GOLDONI, </a:t>
            </a:r>
            <a:r>
              <a:rPr lang="cs-CZ" sz="2000" dirty="0" err="1" smtClean="0"/>
              <a:t>Carlo</a:t>
            </a:r>
            <a:r>
              <a:rPr lang="cs-CZ" sz="2000" dirty="0" smtClean="0"/>
              <a:t>. </a:t>
            </a:r>
            <a:r>
              <a:rPr lang="cs-CZ" sz="2000" i="1" dirty="0" smtClean="0"/>
              <a:t>Sluha dvou pánů: [komedie o 3 dějstvích]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2., </a:t>
            </a:r>
            <a:r>
              <a:rPr lang="cs-CZ" sz="2000" dirty="0" err="1" smtClean="0"/>
              <a:t>Samost</a:t>
            </a:r>
            <a:r>
              <a:rPr lang="cs-CZ" sz="2000" dirty="0" smtClean="0"/>
              <a:t>. v </a:t>
            </a:r>
            <a:r>
              <a:rPr lang="cs-CZ" sz="2000" dirty="0" err="1" smtClean="0"/>
              <a:t>nakl</a:t>
            </a:r>
            <a:r>
              <a:rPr lang="cs-CZ" sz="2000" dirty="0" smtClean="0"/>
              <a:t>. Artur </a:t>
            </a:r>
            <a:r>
              <a:rPr lang="cs-CZ" sz="2000" dirty="0" err="1" smtClean="0"/>
              <a:t>vyd</a:t>
            </a:r>
            <a:r>
              <a:rPr lang="cs-CZ" sz="2000" dirty="0" smtClean="0"/>
              <a:t>. 1. Překlad Jaroslav Pokorný. Praha: Artur, 2009, 125 s. D (Artur). </a:t>
            </a:r>
            <a:r>
              <a:rPr lang="cs-CZ" sz="2000" smtClean="0"/>
              <a:t>ISBN 978-80-87128-27-5.</a:t>
            </a:r>
            <a:endParaRPr lang="cs-CZ" sz="2000" dirty="0"/>
          </a:p>
        </p:txBody>
      </p:sp>
    </p:spTree>
    <p:extLst>
      <p:ext uri="{BB962C8B-B14F-4D97-AF65-F5344CB8AC3E}">
        <p14:creationId xmlns="" xmlns:p14="http://schemas.microsoft.com/office/powerpoint/2010/main" val="14183039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587</Words>
  <Application>Microsoft Office PowerPoint</Application>
  <PresentationFormat>Předvádění na obrazovce (4:3)</PresentationFormat>
  <Paragraphs>127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Sluha dvou pánů</vt:lpstr>
      <vt:lpstr>Okolnosti vzniku</vt:lpstr>
      <vt:lpstr>Text divadelní hry</vt:lpstr>
      <vt:lpstr>Text divadelní hry</vt:lpstr>
      <vt:lpstr>Přijetí divadelní hry</vt:lpstr>
      <vt:lpstr>Charakteristika díla</vt:lpstr>
      <vt:lpstr>Děj knihy</vt:lpstr>
      <vt:lpstr>Postavy</vt:lpstr>
      <vt:lpstr>Prostor a čas</vt:lpstr>
      <vt:lpstr>Trojí jednota</vt:lpstr>
      <vt:lpstr>Jazykové prostředky</vt:lpstr>
      <vt:lpstr>Aktuálnost díla</vt:lpstr>
      <vt:lpstr>Carlo Goldoni (1707 – 1793)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18</cp:revision>
  <dcterms:created xsi:type="dcterms:W3CDTF">2012-12-23T08:55:19Z</dcterms:created>
  <dcterms:modified xsi:type="dcterms:W3CDTF">2013-04-21T04:29:14Z</dcterms:modified>
</cp:coreProperties>
</file>