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8" r:id="rId7"/>
    <p:sldId id="262" r:id="rId8"/>
    <p:sldId id="263" r:id="rId9"/>
    <p:sldId id="265" r:id="rId10"/>
    <p:sldId id="266" r:id="rId11"/>
    <p:sldId id="267" r:id="rId12"/>
    <p:sldId id="264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7997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err="1" smtClean="0">
                          <a:effectLst/>
                        </a:rPr>
                        <a:t>Commedia</a:t>
                      </a:r>
                      <a:r>
                        <a:rPr lang="cs-CZ" sz="900" dirty="0" smtClean="0">
                          <a:effectLst/>
                        </a:rPr>
                        <a:t> dell'</a:t>
                      </a:r>
                      <a:r>
                        <a:rPr lang="cs-CZ" sz="900" dirty="0" err="1" smtClean="0">
                          <a:effectLst/>
                        </a:rPr>
                        <a:t>arte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1.3.5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10. 10. 2012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Interpretace literárního díla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Žák interpretuje literární text.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obsahuje základní</a:t>
                      </a:r>
                      <a:r>
                        <a:rPr lang="cs-CZ" sz="900" baseline="0" dirty="0" smtClean="0">
                          <a:effectLst/>
                        </a:rPr>
                        <a:t> informace o </a:t>
                      </a:r>
                      <a:r>
                        <a:rPr lang="cs-CZ" sz="900" dirty="0" smtClean="0">
                          <a:effectLst/>
                        </a:rPr>
                        <a:t> </a:t>
                      </a:r>
                      <a:r>
                        <a:rPr lang="cs-CZ" sz="900" dirty="0" err="1" smtClean="0">
                          <a:effectLst/>
                        </a:rPr>
                        <a:t>commedii</a:t>
                      </a:r>
                      <a:r>
                        <a:rPr lang="cs-CZ" sz="900" dirty="0" smtClean="0">
                          <a:effectLst/>
                        </a:rPr>
                        <a:t> dell'</a:t>
                      </a:r>
                      <a:r>
                        <a:rPr lang="cs-CZ" sz="900" dirty="0" err="1" smtClean="0">
                          <a:effectLst/>
                        </a:rPr>
                        <a:t>arte</a:t>
                      </a:r>
                      <a:r>
                        <a:rPr lang="cs-CZ" sz="900" dirty="0" smtClean="0">
                          <a:effectLst/>
                        </a:rPr>
                        <a:t>.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určená jako podpůrný materiál při interpretaci díla Sluha dvou pánů a ostatních komedií tohoto typu.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se osvědčila. Žáci dokázali lépe interpretovat</a:t>
                      </a:r>
                      <a:r>
                        <a:rPr lang="cs-CZ" sz="900" baseline="0" dirty="0" smtClean="0">
                          <a:effectLst/>
                        </a:rPr>
                        <a:t> dílo Sluha dvou pánů. Obecné poznatky o  </a:t>
                      </a:r>
                      <a:r>
                        <a:rPr lang="cs-CZ" sz="900" dirty="0" err="1" smtClean="0">
                          <a:effectLst/>
                        </a:rPr>
                        <a:t>commedii</a:t>
                      </a:r>
                      <a:r>
                        <a:rPr lang="cs-CZ" sz="900" dirty="0" smtClean="0">
                          <a:effectLst/>
                        </a:rPr>
                        <a:t> dell'</a:t>
                      </a:r>
                      <a:r>
                        <a:rPr lang="cs-CZ" sz="900" dirty="0" err="1" smtClean="0">
                          <a:effectLst/>
                        </a:rPr>
                        <a:t>arte</a:t>
                      </a:r>
                      <a:r>
                        <a:rPr lang="cs-CZ" sz="900" baseline="0" dirty="0" smtClean="0">
                          <a:effectLst/>
                        </a:rPr>
                        <a:t> aplikovali na konkrétní dílo.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Commedia</a:t>
            </a:r>
            <a:r>
              <a:rPr lang="cs-CZ" dirty="0" smtClean="0"/>
              <a:t> dell'</a:t>
            </a:r>
            <a:r>
              <a:rPr lang="cs-CZ" dirty="0" err="1" smtClean="0"/>
              <a:t>arte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Commedia</a:t>
            </a:r>
            <a:r>
              <a:rPr lang="cs-CZ" dirty="0" smtClean="0"/>
              <a:t> dell'</a:t>
            </a:r>
            <a:r>
              <a:rPr lang="cs-CZ" dirty="0" err="1" smtClean="0"/>
              <a:t>arte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proslavená forma komedie</a:t>
            </a:r>
          </a:p>
          <a:p>
            <a:r>
              <a:rPr lang="cs-CZ" dirty="0" smtClean="0"/>
              <a:t>její předchůdkyní starověká italská </a:t>
            </a:r>
            <a:r>
              <a:rPr lang="cs-CZ" dirty="0" err="1" smtClean="0"/>
              <a:t>atellana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(improvizovaná starověká fraška, lidová a </a:t>
            </a:r>
          </a:p>
          <a:p>
            <a:pPr>
              <a:buNone/>
            </a:pPr>
            <a:r>
              <a:rPr lang="cs-CZ" dirty="0" smtClean="0"/>
              <a:t>ochotníky hraná bujná komedie s primitivní </a:t>
            </a:r>
          </a:p>
          <a:p>
            <a:pPr>
              <a:buNone/>
            </a:pPr>
            <a:r>
              <a:rPr lang="cs-CZ" dirty="0" smtClean="0"/>
              <a:t>karnevalově nevázanou komikou – hrubá </a:t>
            </a:r>
          </a:p>
          <a:p>
            <a:pPr>
              <a:buNone/>
            </a:pPr>
            <a:r>
              <a:rPr lang="cs-CZ" dirty="0" smtClean="0"/>
              <a:t>erotika, </a:t>
            </a:r>
            <a:r>
              <a:rPr lang="cs-CZ" dirty="0" err="1" smtClean="0"/>
              <a:t>obžérství</a:t>
            </a:r>
            <a:r>
              <a:rPr lang="cs-CZ" dirty="0" smtClean="0"/>
              <a:t>, rvačky, náměty z </a:t>
            </a:r>
          </a:p>
          <a:p>
            <a:pPr>
              <a:buNone/>
            </a:pPr>
            <a:r>
              <a:rPr lang="cs-CZ" dirty="0" smtClean="0"/>
              <a:t>každodenního života)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lidové, ale profesionální divadlo (</a:t>
            </a:r>
            <a:r>
              <a:rPr lang="cs-CZ" dirty="0" err="1" smtClean="0"/>
              <a:t>arte</a:t>
            </a:r>
            <a:r>
              <a:rPr lang="cs-CZ" dirty="0" smtClean="0"/>
              <a:t> = </a:t>
            </a:r>
          </a:p>
          <a:p>
            <a:pPr>
              <a:buNone/>
            </a:pPr>
            <a:r>
              <a:rPr lang="cs-CZ" dirty="0" smtClean="0"/>
              <a:t>řemeslo, povolání)</a:t>
            </a:r>
          </a:p>
          <a:p>
            <a:r>
              <a:rPr lang="cs-CZ" dirty="0" smtClean="0"/>
              <a:t>v Itálii</a:t>
            </a:r>
          </a:p>
          <a:p>
            <a:r>
              <a:rPr lang="cs-CZ" dirty="0" smtClean="0"/>
              <a:t>v 2. polovině 16. století</a:t>
            </a:r>
          </a:p>
          <a:p>
            <a:r>
              <a:rPr lang="cs-CZ" dirty="0" smtClean="0"/>
              <a:t>nejstarší známé představení r. 1568</a:t>
            </a:r>
          </a:p>
          <a:p>
            <a:r>
              <a:rPr lang="cs-CZ" dirty="0" smtClean="0"/>
              <a:t>největší rozmach v letech 1570 - 1650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masky</a:t>
            </a:r>
          </a:p>
          <a:p>
            <a:r>
              <a:rPr lang="cs-CZ" dirty="0" smtClean="0"/>
              <a:t>improvizace (též improvizovaná komedie)</a:t>
            </a:r>
          </a:p>
          <a:p>
            <a:r>
              <a:rPr lang="cs-CZ" dirty="0" smtClean="0"/>
              <a:t>komické výstupy</a:t>
            </a:r>
          </a:p>
          <a:p>
            <a:r>
              <a:rPr lang="cs-CZ" dirty="0" smtClean="0"/>
              <a:t>místo hry: ulice mezi domy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Komická </a:t>
            </a:r>
            <a:r>
              <a:rPr lang="cs-CZ" dirty="0" err="1" smtClean="0"/>
              <a:t>lazzi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jevištní vtipy</a:t>
            </a:r>
          </a:p>
          <a:p>
            <a:r>
              <a:rPr lang="cs-CZ" dirty="0" smtClean="0"/>
              <a:t>vymýšleny samotnými herci, podléhala </a:t>
            </a:r>
          </a:p>
          <a:p>
            <a:pPr>
              <a:buNone/>
            </a:pPr>
            <a:r>
              <a:rPr lang="cs-CZ" dirty="0" smtClean="0"/>
              <a:t>autorskému právu</a:t>
            </a:r>
          </a:p>
          <a:p>
            <a:r>
              <a:rPr lang="cs-CZ" dirty="0" smtClean="0"/>
              <a:t>mluvená </a:t>
            </a:r>
            <a:r>
              <a:rPr lang="cs-CZ" dirty="0" err="1" smtClean="0"/>
              <a:t>lazzi</a:t>
            </a:r>
            <a:r>
              <a:rPr lang="cs-CZ" dirty="0" smtClean="0"/>
              <a:t> – návody, jak se zachovat, když…</a:t>
            </a:r>
          </a:p>
          <a:p>
            <a:r>
              <a:rPr lang="cs-CZ" dirty="0" smtClean="0"/>
              <a:t>hraná </a:t>
            </a:r>
            <a:r>
              <a:rPr lang="cs-CZ" dirty="0" err="1" smtClean="0"/>
              <a:t>lazzi</a:t>
            </a:r>
            <a:r>
              <a:rPr lang="cs-CZ" dirty="0" smtClean="0"/>
              <a:t> – nejznámější výstup </a:t>
            </a:r>
            <a:r>
              <a:rPr lang="cs-CZ" dirty="0" err="1" smtClean="0"/>
              <a:t>duopapato</a:t>
            </a:r>
            <a:r>
              <a:rPr lang="cs-CZ" dirty="0" smtClean="0"/>
              <a:t> = </a:t>
            </a:r>
          </a:p>
          <a:p>
            <a:pPr>
              <a:buNone/>
            </a:pPr>
            <a:r>
              <a:rPr lang="cs-CZ" dirty="0" smtClean="0"/>
              <a:t>dva herci vytvořili čtyřrukou postavu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herci k dispozici pouze stručný scénář s </a:t>
            </a:r>
          </a:p>
          <a:p>
            <a:pPr>
              <a:buNone/>
            </a:pPr>
            <a:r>
              <a:rPr lang="cs-CZ" dirty="0" smtClean="0"/>
              <a:t>dějovou kostrou a seznamem postav</a:t>
            </a:r>
          </a:p>
          <a:p>
            <a:r>
              <a:rPr lang="cs-CZ" dirty="0" smtClean="0"/>
              <a:t>r. 1611 vydána sbírka 50 scénářů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ustálené typy dramatických postav</a:t>
            </a:r>
          </a:p>
          <a:p>
            <a:r>
              <a:rPr lang="cs-CZ" dirty="0" smtClean="0"/>
              <a:t>symboly různých společenských vrstev </a:t>
            </a:r>
          </a:p>
          <a:p>
            <a:r>
              <a:rPr lang="cs-CZ" dirty="0" smtClean="0"/>
              <a:t>v karikatuře určité lidské vlastnosti</a:t>
            </a:r>
          </a:p>
          <a:p>
            <a:r>
              <a:rPr lang="cs-CZ" dirty="0" smtClean="0"/>
              <a:t>kostým a nářečí evokovaly krajový původ</a:t>
            </a:r>
          </a:p>
          <a:p>
            <a:r>
              <a:rPr lang="cs-CZ" dirty="0" smtClean="0"/>
              <a:t>herec často celý život hrál jednu postavu – </a:t>
            </a:r>
          </a:p>
          <a:p>
            <a:pPr>
              <a:buNone/>
            </a:pPr>
            <a:r>
              <a:rPr lang="cs-CZ" dirty="0" smtClean="0"/>
              <a:t>dokonalá znalost replik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Kategorie postav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vecchi</a:t>
            </a:r>
            <a:r>
              <a:rPr lang="cs-CZ" dirty="0" smtClean="0"/>
              <a:t> – staří muži, páni, brání mladým v lásce,</a:t>
            </a:r>
          </a:p>
          <a:p>
            <a:pPr>
              <a:buNone/>
            </a:pPr>
            <a:r>
              <a:rPr lang="cs-CZ" dirty="0" smtClean="0"/>
              <a:t>služebnictvo jim provádí různé schválnosti</a:t>
            </a:r>
          </a:p>
          <a:p>
            <a:r>
              <a:rPr lang="cs-CZ" dirty="0" err="1" smtClean="0"/>
              <a:t>innamorati</a:t>
            </a:r>
            <a:r>
              <a:rPr lang="cs-CZ" dirty="0" smtClean="0"/>
              <a:t> – milenci, většinou dva páry, po </a:t>
            </a:r>
          </a:p>
          <a:p>
            <a:pPr>
              <a:buNone/>
            </a:pPr>
            <a:r>
              <a:rPr lang="cs-CZ" dirty="0" smtClean="0"/>
              <a:t>různých peripetiích se mohou vzít, většinou bez </a:t>
            </a:r>
          </a:p>
          <a:p>
            <a:pPr>
              <a:buNone/>
            </a:pPr>
            <a:r>
              <a:rPr lang="cs-CZ" dirty="0" smtClean="0"/>
              <a:t>masek, oblečeni podle poslední módy</a:t>
            </a:r>
          </a:p>
          <a:p>
            <a:r>
              <a:rPr lang="cs-CZ" dirty="0" err="1" smtClean="0"/>
              <a:t>zanni</a:t>
            </a:r>
            <a:r>
              <a:rPr lang="cs-CZ" dirty="0" smtClean="0"/>
              <a:t> – sluhové, různé typy (Harlekýn, </a:t>
            </a:r>
          </a:p>
          <a:p>
            <a:pPr>
              <a:buNone/>
            </a:pPr>
            <a:r>
              <a:rPr lang="cs-CZ" dirty="0" smtClean="0"/>
              <a:t>Kolombína, </a:t>
            </a:r>
            <a:r>
              <a:rPr lang="cs-CZ" dirty="0" err="1" smtClean="0"/>
              <a:t>Brighella</a:t>
            </a:r>
            <a:r>
              <a:rPr lang="cs-CZ" dirty="0" smtClean="0"/>
              <a:t>…)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postav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Harlekýn – komický sluha, zamilovaný do </a:t>
            </a:r>
          </a:p>
          <a:p>
            <a:pPr>
              <a:buNone/>
            </a:pPr>
            <a:r>
              <a:rPr lang="cs-CZ" dirty="0" smtClean="0"/>
              <a:t>Kolombíny, často myslí na sebe, má věčný hlad </a:t>
            </a:r>
          </a:p>
          <a:p>
            <a:pPr>
              <a:buNone/>
            </a:pPr>
            <a:r>
              <a:rPr lang="cs-CZ" dirty="0" smtClean="0"/>
              <a:t>a bojí se pána</a:t>
            </a:r>
          </a:p>
          <a:p>
            <a:r>
              <a:rPr lang="cs-CZ" dirty="0" smtClean="0"/>
              <a:t>Kolombína – služebná, slouží dceři pana </a:t>
            </a:r>
          </a:p>
          <a:p>
            <a:pPr>
              <a:buNone/>
            </a:pPr>
            <a:r>
              <a:rPr lang="cs-CZ" dirty="0" err="1" smtClean="0"/>
              <a:t>Pantalona</a:t>
            </a:r>
            <a:r>
              <a:rPr lang="cs-CZ" dirty="0" smtClean="0"/>
              <a:t>, pomáhá ji ve věcech lásky, velmi </a:t>
            </a:r>
          </a:p>
          <a:p>
            <a:pPr>
              <a:buNone/>
            </a:pPr>
            <a:r>
              <a:rPr lang="cs-CZ" dirty="0" smtClean="0"/>
              <a:t>chytrá, intrikuje a klame ostatní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postav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Pantalone</a:t>
            </a:r>
            <a:r>
              <a:rPr lang="cs-CZ" dirty="0" smtClean="0"/>
              <a:t> – starý, lakomý, dělá nemravné</a:t>
            </a:r>
          </a:p>
          <a:p>
            <a:pPr>
              <a:buNone/>
            </a:pPr>
            <a:r>
              <a:rPr lang="cs-CZ" dirty="0" smtClean="0"/>
              <a:t>návrhy Kolombíně, pochází z Benátek, mluví </a:t>
            </a:r>
          </a:p>
          <a:p>
            <a:pPr>
              <a:buNone/>
            </a:pPr>
            <a:r>
              <a:rPr lang="cs-CZ" dirty="0" smtClean="0"/>
              <a:t>nářečím, jeho sloužící ho často napálí</a:t>
            </a:r>
          </a:p>
          <a:p>
            <a:r>
              <a:rPr lang="cs-CZ" dirty="0" err="1" smtClean="0"/>
              <a:t>Dottore</a:t>
            </a:r>
            <a:r>
              <a:rPr lang="cs-CZ" dirty="0" smtClean="0"/>
              <a:t> - starý muž, lékař nebo právník, </a:t>
            </a:r>
          </a:p>
          <a:p>
            <a:pPr>
              <a:buNone/>
            </a:pPr>
            <a:r>
              <a:rPr lang="cs-CZ" dirty="0" smtClean="0"/>
              <a:t>pochází z Bologně, nebo tam studoval, rád dává </a:t>
            </a:r>
          </a:p>
          <a:p>
            <a:pPr>
              <a:buNone/>
            </a:pPr>
            <a:r>
              <a:rPr lang="cs-CZ" dirty="0" smtClean="0"/>
              <a:t>najevo svoje vzdělání – postrádá však logiku </a:t>
            </a:r>
          </a:p>
          <a:p>
            <a:pPr>
              <a:buFontTx/>
              <a:buChar char="-"/>
            </a:pPr>
            <a:r>
              <a:rPr lang="cs-CZ" dirty="0" smtClean="0"/>
              <a:t>mezi nimi vztahy (pracovní nebo osobní), časté</a:t>
            </a:r>
          </a:p>
          <a:p>
            <a:pPr>
              <a:buNone/>
            </a:pPr>
            <a:r>
              <a:rPr lang="cs-CZ" dirty="0" smtClean="0"/>
              <a:t>dialogy 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Popularita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profesionální kočovné kmeny po celé Evropě</a:t>
            </a:r>
          </a:p>
          <a:p>
            <a:r>
              <a:rPr lang="cs-CZ" dirty="0" smtClean="0"/>
              <a:t>největší popularita ve Francii</a:t>
            </a:r>
          </a:p>
          <a:p>
            <a:r>
              <a:rPr lang="cs-CZ" dirty="0" smtClean="0"/>
              <a:t>některé postavy ve francouzské pantomimě</a:t>
            </a:r>
          </a:p>
          <a:p>
            <a:r>
              <a:rPr lang="cs-CZ" dirty="0" smtClean="0"/>
              <a:t>zánik v polovině 18. století</a:t>
            </a:r>
          </a:p>
          <a:p>
            <a:r>
              <a:rPr lang="cs-CZ" dirty="0" smtClean="0"/>
              <a:t>dědictví v cirkuse, pantomimě, baletu, </a:t>
            </a:r>
          </a:p>
          <a:p>
            <a:pPr>
              <a:buNone/>
            </a:pPr>
            <a:r>
              <a:rPr lang="cs-CZ" dirty="0" smtClean="0"/>
              <a:t>dramatizacích avantgardních scén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 </a:t>
            </a:r>
            <a:endParaRPr lang="cs-CZ" sz="2000" dirty="0" smtClean="0">
              <a:latin typeface="Calibri" pitchFamily="34" charset="0"/>
            </a:endParaRPr>
          </a:p>
          <a:p>
            <a:r>
              <a:rPr lang="en-US" sz="2000" i="1" dirty="0" smtClean="0">
                <a:latin typeface="Calibri" pitchFamily="34" charset="0"/>
              </a:rPr>
              <a:t>Wikipedia: the free encyclopedia</a:t>
            </a:r>
            <a:r>
              <a:rPr lang="en-US" sz="2000" dirty="0" smtClean="0">
                <a:latin typeface="Calibri" pitchFamily="34" charset="0"/>
              </a:rPr>
              <a:t> [online]. San Francisco (CA): Wikimedia </a:t>
            </a:r>
            <a:r>
              <a:rPr lang="en-US" sz="2000" dirty="0" smtClean="0"/>
              <a:t>Foundation, 2001- [cit. 2013-04-07]. </a:t>
            </a:r>
            <a:r>
              <a:rPr lang="en-US" sz="2000" dirty="0" err="1" smtClean="0"/>
              <a:t>Dostupné</a:t>
            </a:r>
            <a:r>
              <a:rPr lang="en-US" sz="2000" dirty="0" smtClean="0"/>
              <a:t> z: http://cs.wikipedia.org/wiki/Commedia_dell'arte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475</Words>
  <Application>Microsoft Office PowerPoint</Application>
  <PresentationFormat>Předvádění na obrazovce (4:3)</PresentationFormat>
  <Paragraphs>102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Commedia dell'arte</vt:lpstr>
      <vt:lpstr>Commedia dell'arte</vt:lpstr>
      <vt:lpstr>Vznik</vt:lpstr>
      <vt:lpstr>Znaky</vt:lpstr>
      <vt:lpstr>Komická lazzi </vt:lpstr>
      <vt:lpstr>Text</vt:lpstr>
      <vt:lpstr>Postavy</vt:lpstr>
      <vt:lpstr>Kategorie postav</vt:lpstr>
      <vt:lpstr>Typy postav</vt:lpstr>
      <vt:lpstr>Typy postav</vt:lpstr>
      <vt:lpstr>Popularita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15</cp:revision>
  <dcterms:created xsi:type="dcterms:W3CDTF">2012-12-23T08:55:19Z</dcterms:created>
  <dcterms:modified xsi:type="dcterms:W3CDTF">2013-04-21T04:32:15Z</dcterms:modified>
</cp:coreProperties>
</file>