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6" r:id="rId11"/>
    <p:sldId id="277" r:id="rId12"/>
    <p:sldId id="278" r:id="rId13"/>
    <p:sldId id="279" r:id="rId14"/>
    <p:sldId id="27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11D1-9EB6-45B3-B9A2-7D738D591ABF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F9F9FC-E572-46B8-9171-63F0465171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104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2F6D659-FFA7-4AD6-A845-2748D70C07E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B95A0F6-EB24-43A0-821C-30D3647E12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1/1d/Illuminated.bible.closeup.arp.jpg" TargetMode="External"/><Relationship Id="rId2" Type="http://schemas.openxmlformats.org/officeDocument/2006/relationships/hyperlink" Target="http://upload.wikimedia.org/wikipedia/commons/2/2e/Mapspreadofxity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9/9" TargetMode="External"/><Relationship Id="rId4" Type="http://schemas.openxmlformats.org/officeDocument/2006/relationships/hyperlink" Target="http://cs.wikipedia.org/wiki/Soubor:K%C5%99es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4935816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Hana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Műllerová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VY_32_INOVACE_5A_08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Křesťanství</a:t>
                      </a:r>
                      <a:r>
                        <a:rPr lang="cs-CZ" baseline="0" dirty="0" smtClean="0"/>
                        <a:t> – 1. </a:t>
                      </a:r>
                      <a:r>
                        <a:rPr lang="cs-CZ" baseline="0" smtClean="0"/>
                        <a:t>část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789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Žáci se již seznámili  s různými druhy náboženství.</a:t>
            </a:r>
          </a:p>
          <a:p>
            <a:r>
              <a:rPr lang="cs-CZ" dirty="0" smtClean="0"/>
              <a:t>Prezentace je zaměřena na křesťanství v raném středověku.</a:t>
            </a:r>
          </a:p>
          <a:p>
            <a:r>
              <a:rPr lang="cs-CZ" dirty="0" smtClean="0"/>
              <a:t>Připomene,  kdy a kde křesťanství vzniklo.</a:t>
            </a:r>
          </a:p>
          <a:p>
            <a:r>
              <a:rPr lang="cs-CZ" dirty="0" smtClean="0"/>
              <a:t>Objasní, proč se šířilo.</a:t>
            </a:r>
          </a:p>
          <a:p>
            <a:r>
              <a:rPr lang="cs-CZ" dirty="0" smtClean="0"/>
              <a:t>Jaká byla organizace tohoto </a:t>
            </a:r>
            <a:r>
              <a:rPr lang="cs-CZ" dirty="0" smtClean="0"/>
              <a:t>náboženství, kde </a:t>
            </a:r>
            <a:r>
              <a:rPr lang="cs-CZ" dirty="0" smtClean="0"/>
              <a:t>bylo centrum, kdo byl její hlavou.</a:t>
            </a:r>
          </a:p>
          <a:p>
            <a:r>
              <a:rPr lang="cs-CZ" dirty="0" smtClean="0"/>
              <a:t>Porovná křesťanství s islámskou vírou.</a:t>
            </a:r>
          </a:p>
          <a:p>
            <a:r>
              <a:rPr lang="cs-CZ" dirty="0"/>
              <a:t>Autorem materiálu a všech jeho částí, není-li uvedeno jinak, je Mgr. Hana </a:t>
            </a:r>
            <a:r>
              <a:rPr lang="cs-CZ" dirty="0" err="1" smtClean="0"/>
              <a:t>Műllerová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9703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Co už bychom měli vědět.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Vznik křesťanství - 1. století (doba vrcholného rozmachu římské říše)</a:t>
            </a:r>
          </a:p>
          <a:p>
            <a:r>
              <a:rPr lang="cs-CZ" dirty="0" smtClean="0"/>
              <a:t>Zakladatel - Ježíš Kristus (Christos - Pomazaný,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ve smyslu požehnaný, posvěcený)</a:t>
            </a:r>
          </a:p>
          <a:p>
            <a:r>
              <a:rPr lang="cs-CZ" dirty="0" smtClean="0"/>
              <a:t>Místo - Palestina (země na východ. pobřeží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Středozemního moře)</a:t>
            </a:r>
          </a:p>
          <a:p>
            <a:r>
              <a:rPr lang="cs-CZ" dirty="0" smtClean="0"/>
              <a:t>Symbol - kříž (Ježíš ukřižován)</a:t>
            </a:r>
          </a:p>
          <a:p>
            <a:r>
              <a:rPr lang="cs-CZ" dirty="0" smtClean="0"/>
              <a:t>Kniha - Bible </a:t>
            </a:r>
            <a:r>
              <a:rPr lang="cs-CZ" dirty="0" smtClean="0"/>
              <a:t>(Starý </a:t>
            </a:r>
            <a:r>
              <a:rPr lang="cs-CZ" dirty="0" smtClean="0"/>
              <a:t>a Nový zákon)</a:t>
            </a:r>
          </a:p>
          <a:p>
            <a:r>
              <a:rPr lang="cs-CZ" dirty="0" smtClean="0"/>
              <a:t>První křesťané - pronásledováni (katakomby)</a:t>
            </a:r>
          </a:p>
          <a:p>
            <a:r>
              <a:rPr lang="cs-CZ" dirty="0" smtClean="0"/>
              <a:t>Rok 313 -  zrovnoprávnění křesťanství (Edikt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milánský, Konstantin)</a:t>
            </a:r>
          </a:p>
          <a:p>
            <a:r>
              <a:rPr lang="cs-CZ" dirty="0" smtClean="0"/>
              <a:t>Rok 380 </a:t>
            </a:r>
            <a:r>
              <a:rPr lang="cs-CZ" dirty="0" smtClean="0"/>
              <a:t>- </a:t>
            </a:r>
            <a:r>
              <a:rPr lang="cs-CZ" dirty="0" smtClean="0"/>
              <a:t>prohlášení křesťanství za jediné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náboženství (</a:t>
            </a:r>
            <a:r>
              <a:rPr lang="cs-CZ" dirty="0" err="1" smtClean="0"/>
              <a:t>Gratianus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8046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Šíření křesťanství – raný středověk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6602" y="1629854"/>
            <a:ext cx="6368796" cy="4814316"/>
          </a:xfrm>
        </p:spPr>
      </p:pic>
    </p:spTree>
    <p:extLst>
      <p:ext uri="{BB962C8B-B14F-4D97-AF65-F5344CB8AC3E}">
        <p14:creationId xmlns:p14="http://schemas.microsoft.com/office/powerpoint/2010/main" xmlns="" val="137206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Náboženská </a:t>
            </a:r>
            <a:r>
              <a:rPr lang="cs-CZ" dirty="0"/>
              <a:t>o</a:t>
            </a:r>
            <a:r>
              <a:rPr lang="cs-CZ" dirty="0" smtClean="0"/>
              <a:t>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Od  3. století nové náboženství </a:t>
            </a:r>
            <a:r>
              <a:rPr lang="cs-CZ" dirty="0" smtClean="0"/>
              <a:t>rozšiřováno.</a:t>
            </a:r>
            <a:endParaRPr lang="cs-CZ" dirty="0" smtClean="0"/>
          </a:p>
          <a:p>
            <a:r>
              <a:rPr lang="cs-CZ" dirty="0" smtClean="0"/>
              <a:t>Odlišné výklady Bible.</a:t>
            </a:r>
          </a:p>
          <a:p>
            <a:r>
              <a:rPr lang="cs-CZ" dirty="0" smtClean="0"/>
              <a:t>Vznik jednotné organizace - církev -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společenství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křesťanů (stejná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víra, obřady,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modlitby, přijímání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stejné svátosti)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356992"/>
            <a:ext cx="3398741" cy="287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645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Zásady nové víry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Vyzývá k životu v míru.</a:t>
            </a:r>
          </a:p>
          <a:p>
            <a:r>
              <a:rPr lang="cs-CZ" dirty="0" smtClean="0"/>
              <a:t>Vyzývá k lásce mezi  lidmi.</a:t>
            </a:r>
          </a:p>
          <a:p>
            <a:r>
              <a:rPr lang="cs-CZ" dirty="0" smtClean="0"/>
              <a:t>Vyzývá ke konání dobrých skutků.</a:t>
            </a:r>
          </a:p>
          <a:p>
            <a:r>
              <a:rPr lang="cs-CZ" dirty="0" smtClean="0"/>
              <a:t>Vyzývá k odpuštění lidem, kteří litují špatných činů.</a:t>
            </a:r>
          </a:p>
          <a:p>
            <a:r>
              <a:rPr lang="cs-CZ" dirty="0" smtClean="0"/>
              <a:t>Odsuzuje lež, násilí, pomstu, závist.</a:t>
            </a:r>
          </a:p>
          <a:p>
            <a:endParaRPr lang="cs-CZ" dirty="0"/>
          </a:p>
          <a:p>
            <a:r>
              <a:rPr lang="cs-CZ" dirty="0" smtClean="0"/>
              <a:t>Zásady - Desatero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928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Co křesťanství nabízelo?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Východisko z těžkého pozemského života.</a:t>
            </a:r>
          </a:p>
          <a:p>
            <a:r>
              <a:rPr lang="cs-CZ" dirty="0" smtClean="0"/>
              <a:t>Odměna - blaženost po smrti </a:t>
            </a:r>
            <a:r>
              <a:rPr lang="cs-CZ" dirty="0" smtClean="0"/>
              <a:t>(nebesa)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- podmínkou je dodržování přikázání)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Co by věřícího čekalo v případě nedodržení přikázání?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109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 Důležité události lidského života a církevní obřady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Křest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vstup člověka do křesťanské církve.</a:t>
            </a:r>
          </a:p>
          <a:p>
            <a:r>
              <a:rPr lang="cs-CZ" dirty="0" smtClean="0"/>
              <a:t>Biřmování -</a:t>
            </a:r>
            <a:r>
              <a:rPr lang="cs-CZ" dirty="0" smtClean="0"/>
              <a:t> </a:t>
            </a:r>
            <a:r>
              <a:rPr lang="cs-CZ" dirty="0" smtClean="0"/>
              <a:t>vstup </a:t>
            </a:r>
            <a:r>
              <a:rPr lang="cs-CZ" dirty="0" smtClean="0"/>
              <a:t>do církve potvrzuje.</a:t>
            </a:r>
            <a:endParaRPr lang="cs-CZ" dirty="0"/>
          </a:p>
          <a:p>
            <a:r>
              <a:rPr lang="cs-CZ" dirty="0" smtClean="0"/>
              <a:t>Přijímání těla a krve Kristovi </a:t>
            </a:r>
            <a:r>
              <a:rPr lang="cs-CZ" dirty="0" smtClean="0"/>
              <a:t>- </a:t>
            </a:r>
            <a:r>
              <a:rPr lang="cs-CZ" dirty="0" smtClean="0"/>
              <a:t>připomenutí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poslední večeře Ježíše s učedníky.</a:t>
            </a:r>
          </a:p>
          <a:p>
            <a:r>
              <a:rPr lang="cs-CZ" dirty="0" smtClean="0"/>
              <a:t>Pokání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slib nápravy </a:t>
            </a:r>
            <a:r>
              <a:rPr lang="cs-CZ" dirty="0" smtClean="0"/>
              <a:t>(po </a:t>
            </a:r>
            <a:r>
              <a:rPr lang="cs-CZ" dirty="0" smtClean="0"/>
              <a:t>zpovědi).</a:t>
            </a:r>
          </a:p>
          <a:p>
            <a:r>
              <a:rPr lang="cs-CZ" dirty="0" smtClean="0"/>
              <a:t>Poslední pomazání </a:t>
            </a:r>
            <a:r>
              <a:rPr lang="cs-CZ" dirty="0" smtClean="0"/>
              <a:t>-</a:t>
            </a:r>
            <a:r>
              <a:rPr lang="cs-CZ" dirty="0" smtClean="0"/>
              <a:t> </a:t>
            </a:r>
            <a:r>
              <a:rPr lang="cs-CZ" dirty="0" smtClean="0"/>
              <a:t>odpuštění hříchů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umírajícímu.</a:t>
            </a:r>
          </a:p>
          <a:p>
            <a:r>
              <a:rPr lang="cs-CZ" dirty="0" smtClean="0"/>
              <a:t>Manželství - </a:t>
            </a:r>
            <a:r>
              <a:rPr lang="cs-CZ" dirty="0" smtClean="0"/>
              <a:t>posvěcené knězem.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0192" y="3356992"/>
            <a:ext cx="2304256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3645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Organizace církve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Středisko - Řím</a:t>
            </a:r>
          </a:p>
          <a:p>
            <a:r>
              <a:rPr lang="cs-CZ" dirty="0" smtClean="0"/>
              <a:t>Hlava církve - papež (</a:t>
            </a:r>
            <a:r>
              <a:rPr lang="cs-CZ" dirty="0" err="1" smtClean="0"/>
              <a:t>papa</a:t>
            </a:r>
            <a:r>
              <a:rPr lang="cs-CZ" dirty="0" smtClean="0"/>
              <a:t> - z latiny, otec všech</a:t>
            </a:r>
          </a:p>
          <a:p>
            <a:pPr marL="0" indent="0">
              <a:buNone/>
            </a:pPr>
            <a:r>
              <a:rPr lang="cs-CZ" dirty="0" smtClean="0"/>
              <a:t>                             věřících)</a:t>
            </a:r>
          </a:p>
          <a:p>
            <a:pPr marL="0" indent="0">
              <a:buNone/>
            </a:pPr>
            <a:r>
              <a:rPr lang="cs-CZ" dirty="0" smtClean="0"/>
              <a:t>                          - arcibiskup - arcidiecéze</a:t>
            </a:r>
          </a:p>
          <a:p>
            <a:pPr marL="0" indent="0">
              <a:buNone/>
            </a:pPr>
            <a:r>
              <a:rPr lang="cs-CZ" dirty="0" smtClean="0"/>
              <a:t>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- biskup - diecéze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- farář - farnost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2638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Odkud získávala církev majetek?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Církev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 flipH="1">
            <a:off x="251520" y="2780928"/>
            <a:ext cx="2016223" cy="21602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Panovník církvi věnuje pozemky na založení farností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3275856" y="3717032"/>
            <a:ext cx="2088232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Bohatí odkazují církvi část svého majetku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6012160" y="3205941"/>
            <a:ext cx="2016224" cy="21602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Věřící odvádějí církvi desátou část své úrody - desátky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1907704" y="2060848"/>
            <a:ext cx="180020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139952" y="2204864"/>
            <a:ext cx="360040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644008" y="2060848"/>
            <a:ext cx="1944216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3057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Působení církve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Podporuje a posvěcuje panovníky, korunuje panovníky.</a:t>
            </a:r>
          </a:p>
          <a:p>
            <a:r>
              <a:rPr lang="cs-CZ" dirty="0" smtClean="0"/>
              <a:t>Vykonává náboženské obřady.</a:t>
            </a:r>
          </a:p>
          <a:p>
            <a:r>
              <a:rPr lang="cs-CZ" dirty="0" smtClean="0"/>
              <a:t>Účastní se výbojných válek na území pohanů.</a:t>
            </a:r>
          </a:p>
          <a:p>
            <a:r>
              <a:rPr lang="cs-CZ" dirty="0" smtClean="0"/>
              <a:t>Staví a světí nové kostely.</a:t>
            </a:r>
          </a:p>
          <a:p>
            <a:r>
              <a:rPr lang="cs-CZ" dirty="0" smtClean="0"/>
              <a:t>Upevňuje církevní organizaci.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4261922"/>
            <a:ext cx="3096344" cy="247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904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Rozdělení církve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Dvě střediska - Řím - papež (nadřazen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pozemskému vládci)</a:t>
            </a:r>
          </a:p>
          <a:p>
            <a:pPr marL="0" indent="0">
              <a:buNone/>
            </a:pPr>
            <a:r>
              <a:rPr lang="cs-CZ" dirty="0" smtClean="0"/>
              <a:t>                               </a:t>
            </a:r>
            <a:r>
              <a:rPr lang="cs-CZ" dirty="0" err="1" smtClean="0"/>
              <a:t>Konstantinopolis</a:t>
            </a:r>
            <a:r>
              <a:rPr lang="cs-CZ" dirty="0" smtClean="0"/>
              <a:t> - patriarcha </a:t>
            </a:r>
          </a:p>
          <a:p>
            <a:pPr marL="0" indent="0">
              <a:buNone/>
            </a:pPr>
            <a:r>
              <a:rPr lang="cs-CZ" dirty="0" smtClean="0"/>
              <a:t>                                  (podřízen pozemskému vládci).</a:t>
            </a:r>
          </a:p>
          <a:p>
            <a:endParaRPr lang="cs-CZ" dirty="0"/>
          </a:p>
          <a:p>
            <a:r>
              <a:rPr lang="cs-CZ" dirty="0" smtClean="0"/>
              <a:t>Rozpory mezi oběma středisky.</a:t>
            </a:r>
          </a:p>
          <a:p>
            <a:r>
              <a:rPr lang="cs-CZ" dirty="0" smtClean="0"/>
              <a:t>Rozdělení - rok 1054</a:t>
            </a:r>
          </a:p>
          <a:p>
            <a:pPr marL="0" indent="0">
              <a:buNone/>
            </a:pPr>
            <a:r>
              <a:rPr lang="cs-CZ" dirty="0" smtClean="0"/>
              <a:t>                        církev západní - římskokatolická -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latina</a:t>
            </a:r>
          </a:p>
          <a:p>
            <a:pPr marL="0" indent="0">
              <a:buNone/>
            </a:pPr>
            <a:r>
              <a:rPr lang="cs-CZ" dirty="0" smtClean="0"/>
              <a:t>                        církev východní - pravoslavná </a:t>
            </a:r>
            <a:r>
              <a:rPr lang="cs-CZ" dirty="0"/>
              <a:t>-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řečtina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143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MANDELOVÁ, Helena a Karel ZPĚVÁK. </a:t>
            </a:r>
            <a:r>
              <a:rPr lang="cs-CZ" i="1" dirty="0"/>
              <a:t>Na úsvitu českých dějin</a:t>
            </a:r>
            <a:r>
              <a:rPr lang="cs-CZ" dirty="0"/>
              <a:t>: </a:t>
            </a:r>
            <a:r>
              <a:rPr lang="cs-CZ" i="1" dirty="0"/>
              <a:t>Středověk pro základní školy</a:t>
            </a:r>
            <a:r>
              <a:rPr lang="cs-CZ" dirty="0"/>
              <a:t>. 2. vyd. Ilustrace Lubomír </a:t>
            </a:r>
            <a:r>
              <a:rPr lang="cs-CZ" dirty="0" err="1"/>
              <a:t>Anlauf</a:t>
            </a:r>
            <a:r>
              <a:rPr lang="cs-CZ" dirty="0"/>
              <a:t>. Praha: Albatros, 1995, 63 s. Dějiny v obrazech. ISBN 80-00-00203-5. </a:t>
            </a:r>
            <a:endParaRPr lang="cs-CZ" dirty="0" smtClean="0"/>
          </a:p>
          <a:p>
            <a:r>
              <a:rPr lang="cs-CZ" dirty="0"/>
              <a:t>PICKOVÁ, Dana a Naďa KUBŮ. </a:t>
            </a:r>
            <a:r>
              <a:rPr lang="cs-CZ" i="1" dirty="0"/>
              <a:t>Dějiny středověku a raného novověku</a:t>
            </a:r>
            <a:r>
              <a:rPr lang="cs-CZ" dirty="0"/>
              <a:t>: </a:t>
            </a:r>
            <a:r>
              <a:rPr lang="cs-CZ" i="1" dirty="0"/>
              <a:t>učebnice pro základní školy</a:t>
            </a:r>
            <a:r>
              <a:rPr lang="cs-CZ" dirty="0"/>
              <a:t>. 1. vyd. Ilustrace Lubomír </a:t>
            </a:r>
            <a:r>
              <a:rPr lang="cs-CZ" dirty="0" err="1"/>
              <a:t>Anlauf</a:t>
            </a:r>
            <a:r>
              <a:rPr lang="cs-CZ" dirty="0"/>
              <a:t>. Praha: Práce, 1995, 63 s. Učebnice pro základní školy (Práce). ISBN 80-208-0334-3. </a:t>
            </a:r>
            <a:endParaRPr lang="cs-CZ" dirty="0" smtClean="0"/>
          </a:p>
          <a:p>
            <a:r>
              <a:rPr lang="cs-CZ" dirty="0"/>
              <a:t>ČECHURA, Jaroslav a Naďa KUBŮ. </a:t>
            </a:r>
            <a:r>
              <a:rPr lang="cs-CZ" i="1" dirty="0"/>
              <a:t>Dějepis pro 7. ročník základní školy a 2. ročník osmiletého gymnázia</a:t>
            </a:r>
            <a:r>
              <a:rPr lang="cs-CZ" dirty="0"/>
              <a:t>: </a:t>
            </a:r>
            <a:r>
              <a:rPr lang="cs-CZ" i="1" dirty="0"/>
              <a:t>učebnice pro základní školy</a:t>
            </a:r>
            <a:r>
              <a:rPr lang="cs-CZ" dirty="0"/>
              <a:t>. 1. vyd. Ilustrace Lubomír </a:t>
            </a:r>
            <a:r>
              <a:rPr lang="cs-CZ" dirty="0" err="1"/>
              <a:t>Anlauf</a:t>
            </a:r>
            <a:r>
              <a:rPr lang="cs-CZ" dirty="0"/>
              <a:t>. Praha: SPN - pedagogické nakladatelství, 1998, 136 s. Učebnice pro základní školy (Práce). ISBN 80-7235-002-1. </a:t>
            </a:r>
          </a:p>
        </p:txBody>
      </p:sp>
    </p:spTree>
    <p:extLst>
      <p:ext uri="{BB962C8B-B14F-4D97-AF65-F5344CB8AC3E}">
        <p14:creationId xmlns:p14="http://schemas.microsoft.com/office/powerpoint/2010/main" xmlns="" val="196737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Obrázky [online]. [cit. 2013-04-08]. </a:t>
            </a:r>
            <a:r>
              <a:rPr lang="cs-CZ"/>
              <a:t>Dostupné z:</a:t>
            </a:r>
          </a:p>
          <a:p>
            <a:r>
              <a:rPr lang="cs-CZ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upload.wikimedia.org/wikipedia/commons/2/2e/Mapspreadofxity.jpg</a:t>
            </a:r>
            <a:endParaRPr lang="cs-CZ" dirty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upload.wikimedia.org/wikipedia/commons/1/1d/Illuminated.bible.closeup.arp.jpg</a:t>
            </a:r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cs.wikipedia.org/wiki/Soubor:K%C5%99est.jpg</a:t>
            </a:r>
            <a:endParaRPr lang="cs-CZ" dirty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upload.wikimedia.org/wikipedia/commons/9/9</a:t>
            </a:r>
            <a:endParaRPr lang="cs-CZ" dirty="0" smtClean="0"/>
          </a:p>
          <a:p>
            <a:r>
              <a:rPr lang="cs-CZ" dirty="0" smtClean="0"/>
              <a:t>2/Raphael_Charlemagne.jpg</a:t>
            </a:r>
          </a:p>
          <a:p>
            <a:r>
              <a:rPr lang="cs-CZ" dirty="0"/>
              <a:t>HROCH. </a:t>
            </a:r>
            <a:r>
              <a:rPr lang="cs-CZ" i="1" dirty="0"/>
              <a:t>Dějepis</a:t>
            </a:r>
            <a:r>
              <a:rPr lang="cs-CZ" dirty="0"/>
              <a:t>: </a:t>
            </a:r>
            <a:r>
              <a:rPr lang="cs-CZ" i="1" dirty="0"/>
              <a:t>Středověk pro základní školy</a:t>
            </a:r>
            <a:r>
              <a:rPr lang="cs-CZ" dirty="0"/>
              <a:t>. 3. vyd. 85 s. </a:t>
            </a:r>
          </a:p>
        </p:txBody>
      </p:sp>
    </p:spTree>
    <p:extLst>
      <p:ext uri="{BB962C8B-B14F-4D97-AF65-F5344CB8AC3E}">
        <p14:creationId xmlns:p14="http://schemas.microsoft.com/office/powerpoint/2010/main" xmlns="" val="10272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204</TotalTime>
  <Words>683</Words>
  <Application>Microsoft Office PowerPoint</Application>
  <PresentationFormat>Předvádění na obrazovce (4:3)</PresentationFormat>
  <Paragraphs>104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Snímek 1</vt:lpstr>
      <vt:lpstr>Anotace</vt:lpstr>
      <vt:lpstr>Co už bychom měli vědět.</vt:lpstr>
      <vt:lpstr>Šíření křesťanství – raný středověk</vt:lpstr>
      <vt:lpstr>Náboženská organizace</vt:lpstr>
      <vt:lpstr>Zásady nové víry </vt:lpstr>
      <vt:lpstr>Co křesťanství nabízelo?</vt:lpstr>
      <vt:lpstr> Důležité události lidského života a církevní obřady</vt:lpstr>
      <vt:lpstr>Organizace církve</vt:lpstr>
      <vt:lpstr>Odkud získávala církev majetek?</vt:lpstr>
      <vt:lpstr>Působení církve</vt:lpstr>
      <vt:lpstr>Rozdělení církve</vt:lpstr>
      <vt:lpstr>Použité zdroje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U1</cp:lastModifiedBy>
  <cp:revision>60</cp:revision>
  <dcterms:created xsi:type="dcterms:W3CDTF">2012-03-17T07:31:03Z</dcterms:created>
  <dcterms:modified xsi:type="dcterms:W3CDTF">2013-06-19T20:05:01Z</dcterms:modified>
</cp:coreProperties>
</file>