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8" r:id="rId13"/>
    <p:sldId id="275" r:id="rId14"/>
    <p:sldId id="279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6/Praha_B%C5%99evnov_monastery_from_SE_DSCN0284.JPG" TargetMode="External"/><Relationship Id="rId2" Type="http://schemas.openxmlformats.org/officeDocument/2006/relationships/hyperlink" Target="http://upload.wikimedia.org/wikipedia/commons/c/c3/Monte_Cassino_Opactwo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09-K&#345;es&#357;anstv&#237;-2.&#269;&#225;st..pptx" TargetMode="External"/><Relationship Id="rId4" Type="http://schemas.openxmlformats.org/officeDocument/2006/relationships/hyperlink" Target="http://cs.wikipedia.org/wiki/Soubor:Carthusian_coat_of_arms-2006_04_22.pn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656651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Křesťanství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– 2. </a:t>
                      </a:r>
                      <a:r>
                        <a:rPr lang="cs-CZ" baseline="0" dirty="0" smtClean="0"/>
                        <a:t>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áci 7. ročníku se seznámili s křesťanským náboženstvím.</a:t>
            </a:r>
          </a:p>
          <a:p>
            <a:r>
              <a:rPr lang="cs-CZ" dirty="0" smtClean="0"/>
              <a:t>Prezentace by měla rozšířit jejich znalosti o pojmy klášter, řeholník, řeholnice, opat, abatyše.</a:t>
            </a:r>
          </a:p>
          <a:p>
            <a:r>
              <a:rPr lang="cs-CZ" dirty="0" smtClean="0"/>
              <a:t>Zároveň by žáci měli pochopit význam klášterů       pro šíření vzdělanosti.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87090"/>
            <a:ext cx="8503920" cy="45720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Za hlavu  všech věřících je považován papež. Doplň        do řady další tituly církevních hodnostářů.</a:t>
            </a:r>
          </a:p>
          <a:p>
            <a:endParaRPr lang="cs-CZ" dirty="0"/>
          </a:p>
          <a:p>
            <a:r>
              <a:rPr lang="cs-CZ" dirty="0" smtClean="0"/>
              <a:t>Papež   ………       ………      ………      ………</a:t>
            </a:r>
          </a:p>
          <a:p>
            <a:endParaRPr lang="cs-CZ" dirty="0"/>
          </a:p>
          <a:p>
            <a:r>
              <a:rPr lang="cs-CZ" dirty="0" smtClean="0"/>
              <a:t>Roku 1054 se dosud jednotná křesťanská církev rozdělila na ……………………………………….</a:t>
            </a:r>
          </a:p>
          <a:p>
            <a:r>
              <a:rPr lang="cs-CZ" dirty="0" smtClean="0"/>
              <a:t>Uveď jakých jazyků bylo používáno při bohoslužbách.</a:t>
            </a:r>
          </a:p>
          <a:p>
            <a:pPr marL="0" indent="0">
              <a:buNone/>
            </a:pPr>
            <a:r>
              <a:rPr lang="cs-CZ" dirty="0" smtClean="0"/>
              <a:t>     …………………………………………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/>
          </a:bodyPr>
          <a:lstStyle/>
          <a:p>
            <a:r>
              <a:rPr lang="cs-CZ" dirty="0" smtClean="0"/>
              <a:t>Co jsi měl doplnit?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Papež ……arcibiskup …… biskup …… farář</a:t>
            </a:r>
          </a:p>
          <a:p>
            <a:endParaRPr lang="cs-CZ" dirty="0"/>
          </a:p>
          <a:p>
            <a:r>
              <a:rPr lang="cs-CZ" dirty="0" smtClean="0"/>
              <a:t>Západní </a:t>
            </a:r>
            <a:r>
              <a:rPr lang="cs-CZ" dirty="0" smtClean="0"/>
              <a:t>- </a:t>
            </a:r>
            <a:r>
              <a:rPr lang="cs-CZ" dirty="0" smtClean="0"/>
              <a:t>římskokatolická</a:t>
            </a:r>
          </a:p>
          <a:p>
            <a:pPr marL="0" indent="0">
              <a:buNone/>
            </a:pPr>
            <a:r>
              <a:rPr lang="cs-CZ" dirty="0" smtClean="0"/>
              <a:t>    Východní - pravoslavná</a:t>
            </a:r>
          </a:p>
          <a:p>
            <a:endParaRPr lang="cs-CZ" dirty="0"/>
          </a:p>
          <a:p>
            <a:r>
              <a:rPr lang="cs-CZ" dirty="0" smtClean="0"/>
              <a:t>Latina</a:t>
            </a:r>
          </a:p>
          <a:p>
            <a:r>
              <a:rPr lang="cs-CZ" dirty="0" smtClean="0"/>
              <a:t>Řečtina (slovanský jazyk)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doplnit tabulku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580834059"/>
              </p:ext>
            </p:extLst>
          </p:nvPr>
        </p:nvGraphicFramePr>
        <p:xfrm>
          <a:off x="251520" y="2852936"/>
          <a:ext cx="8712968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9693"/>
                <a:gridCol w="1680331"/>
                <a:gridCol w="1819054"/>
                <a:gridCol w="1447666"/>
                <a:gridCol w="201622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Symbol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Posvátná kniha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 věřících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Monoteistické, polyteistické 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Islám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Křesťanství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212652859"/>
              </p:ext>
            </p:extLst>
          </p:nvPr>
        </p:nvGraphicFramePr>
        <p:xfrm>
          <a:off x="301625" y="2132855"/>
          <a:ext cx="8734870" cy="15472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6974"/>
                <a:gridCol w="1746974"/>
                <a:gridCol w="1746974"/>
                <a:gridCol w="1549733"/>
                <a:gridCol w="1944215"/>
              </a:tblGrid>
              <a:tr h="8157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Symbol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Posvátná kniha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r>
                        <a:rPr lang="cs-CZ" baseline="0" dirty="0" smtClean="0"/>
                        <a:t> věřících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Monoteistické, polyteistické? </a:t>
                      </a:r>
                      <a:endParaRPr lang="cs-CZ" dirty="0"/>
                    </a:p>
                  </a:txBody>
                  <a:tcPr/>
                </a:tc>
              </a:tr>
              <a:tr h="254485">
                <a:tc>
                  <a:txBody>
                    <a:bodyPr/>
                    <a:lstStyle/>
                    <a:p>
                      <a:r>
                        <a:rPr lang="cs-CZ" dirty="0" smtClean="0"/>
                        <a:t>Islám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půlměsíc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Korán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muslimové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  <a:tr h="254485"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Křesťanství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kříž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Bible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Něco navíc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Středověké křesťanství uznávalo sedm smrtelných </a:t>
            </a:r>
            <a:r>
              <a:rPr lang="cs-CZ" dirty="0" smtClean="0"/>
              <a:t>hříchů: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pýcha, chtivost, smilstvo  hněv, obžerství, závist,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lenost</a:t>
            </a:r>
          </a:p>
          <a:p>
            <a:r>
              <a:rPr lang="cs-CZ" dirty="0" smtClean="0"/>
              <a:t>Protikladem hříchů </a:t>
            </a:r>
            <a:r>
              <a:rPr lang="cs-CZ" dirty="0" smtClean="0"/>
              <a:t>byla: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skromnost, štědrost, cudnost, mírnost, střídmost,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bratrská láska, píle</a:t>
            </a:r>
          </a:p>
          <a:p>
            <a:r>
              <a:rPr lang="cs-CZ" dirty="0" smtClean="0"/>
              <a:t>Hlavní </a:t>
            </a:r>
            <a:r>
              <a:rPr lang="cs-CZ" dirty="0" smtClean="0"/>
              <a:t>ctnosti: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rozvážnost, mírnost, síla ducha, spravedlnost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Kláštery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Uzavřená společenství mužů nebo žen</a:t>
            </a:r>
          </a:p>
          <a:p>
            <a:r>
              <a:rPr lang="cs-CZ" dirty="0" smtClean="0"/>
              <a:t>Oddáni církvi po celý život (bez kněžského svěcení)</a:t>
            </a:r>
          </a:p>
          <a:p>
            <a:r>
              <a:rPr lang="cs-CZ" dirty="0" smtClean="0"/>
              <a:t>Život podle přísných pravidel (regulí) – řehole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řeholník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řeholnice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Klášter Monte </a:t>
            </a:r>
            <a:r>
              <a:rPr lang="cs-CZ" dirty="0" err="1" smtClean="0"/>
              <a:t>Cassino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618" y="2996952"/>
            <a:ext cx="3707904" cy="27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Heslo : „Modli se a pracuj.“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 čele mužského kláštera – opat</a:t>
            </a:r>
          </a:p>
          <a:p>
            <a:r>
              <a:rPr lang="cs-CZ" dirty="0" smtClean="0"/>
              <a:t>V čele ženského kláštera – abatyše</a:t>
            </a:r>
          </a:p>
          <a:p>
            <a:endParaRPr lang="cs-CZ" dirty="0"/>
          </a:p>
          <a:p>
            <a:r>
              <a:rPr lang="cs-CZ" dirty="0" smtClean="0"/>
              <a:t>Činnost -  modlitby, rozjímání</a:t>
            </a:r>
          </a:p>
          <a:p>
            <a:pPr marL="0" indent="0">
              <a:buNone/>
            </a:pPr>
            <a:r>
              <a:rPr lang="cs-CZ" dirty="0" smtClean="0"/>
              <a:t>                   - obdělávání půdy</a:t>
            </a:r>
          </a:p>
          <a:p>
            <a:pPr marL="0" indent="0">
              <a:buNone/>
            </a:pPr>
            <a:r>
              <a:rPr lang="cs-CZ" dirty="0" smtClean="0"/>
              <a:t>                   - samovýroba nástrojů</a:t>
            </a:r>
          </a:p>
          <a:p>
            <a:pPr marL="0" indent="0">
              <a:buNone/>
            </a:pPr>
            <a:r>
              <a:rPr lang="cs-CZ" dirty="0" smtClean="0"/>
              <a:t>                   - pěstování plodin, bylinkářství</a:t>
            </a:r>
          </a:p>
          <a:p>
            <a:pPr marL="0" indent="0">
              <a:buNone/>
            </a:pPr>
            <a:r>
              <a:rPr lang="cs-CZ" dirty="0" smtClean="0"/>
              <a:t>                   - poskytování přístřeší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starost o nemocné</a:t>
            </a:r>
          </a:p>
          <a:p>
            <a:pPr marL="0" indent="0">
              <a:buNone/>
            </a:pPr>
            <a:r>
              <a:rPr lang="cs-CZ" dirty="0" smtClean="0"/>
              <a:t>                   - vzdělávání (psaní, čtení, opisování knih)</a:t>
            </a:r>
          </a:p>
          <a:p>
            <a:pPr marL="0" indent="0">
              <a:buNone/>
            </a:pPr>
            <a:r>
              <a:rPr lang="cs-CZ" dirty="0" smtClean="0"/>
              <a:t>                   - výtvarná výzdoba</a:t>
            </a:r>
          </a:p>
          <a:p>
            <a:endParaRPr lang="cs-CZ" dirty="0" smtClean="0"/>
          </a:p>
          <a:p>
            <a:r>
              <a:rPr lang="cs-CZ" dirty="0" smtClean="0"/>
              <a:t>Kláštery – střediska vzdělanosti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Broumov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556792"/>
            <a:ext cx="5413248" cy="4752528"/>
          </a:xfrm>
        </p:spPr>
      </p:pic>
    </p:spTree>
    <p:extLst>
      <p:ext uri="{BB962C8B-B14F-4D97-AF65-F5344CB8AC3E}">
        <p14:creationId xmlns:p14="http://schemas.microsoft.com/office/powerpoint/2010/main" xmlns="" val="38564367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Nejstarší řády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enediktini</a:t>
            </a:r>
          </a:p>
          <a:p>
            <a:r>
              <a:rPr lang="cs-CZ" dirty="0"/>
              <a:t>c</a:t>
            </a:r>
            <a:r>
              <a:rPr lang="cs-CZ" dirty="0" smtClean="0"/>
              <a:t>isterciáci</a:t>
            </a:r>
          </a:p>
          <a:p>
            <a:r>
              <a:rPr lang="cs-CZ" dirty="0" smtClean="0"/>
              <a:t>kartuziáni</a:t>
            </a:r>
          </a:p>
          <a:p>
            <a:r>
              <a:rPr lang="cs-CZ" dirty="0"/>
              <a:t>f</a:t>
            </a:r>
            <a:r>
              <a:rPr lang="cs-CZ" dirty="0" smtClean="0"/>
              <a:t>rantiškáni</a:t>
            </a:r>
          </a:p>
          <a:p>
            <a:r>
              <a:rPr lang="cs-CZ" dirty="0" smtClean="0"/>
              <a:t>premonstráti</a:t>
            </a:r>
          </a:p>
          <a:p>
            <a:r>
              <a:rPr lang="cs-CZ" dirty="0" smtClean="0"/>
              <a:t>křižovníci</a:t>
            </a:r>
          </a:p>
          <a:p>
            <a:r>
              <a:rPr lang="cs-CZ" dirty="0"/>
              <a:t>r</a:t>
            </a:r>
            <a:r>
              <a:rPr lang="cs-CZ" dirty="0" smtClean="0"/>
              <a:t>ytířské řády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erb </a:t>
            </a:r>
            <a:r>
              <a:rPr lang="cs-CZ" dirty="0"/>
              <a:t>k</a:t>
            </a:r>
            <a:r>
              <a:rPr lang="cs-CZ" dirty="0" smtClean="0"/>
              <a:t>artuziánů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0322" y="1916832"/>
            <a:ext cx="3568273" cy="356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71671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- regule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Slib chudoby – nehromadit majetek</a:t>
            </a:r>
          </a:p>
          <a:p>
            <a:r>
              <a:rPr lang="cs-CZ" dirty="0" smtClean="0"/>
              <a:t>Slib čistoty – nevstupovat do manželského svazku,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odříci se sexuálního života</a:t>
            </a:r>
          </a:p>
          <a:p>
            <a:r>
              <a:rPr lang="cs-CZ" dirty="0" smtClean="0"/>
              <a:t>Slib poslušnosti – podřídit se nařízením, které služba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Bohu vyžaduje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Klášter v Ostrově u Davle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3717032"/>
            <a:ext cx="2664296" cy="229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3177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upload.wikimedia.org/wikipedia/commons/c/c3/Monte_Cassino_Opactwo_1.JPG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upload.wikimedia.org/wikipedia/commons/9/96/Praha_B%C5%99evnov_monastery_from_SE_DSCN0284.JPG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cs.wikipedia.org/wiki/Soubor:Carthusian_coat_of_arms-2006_04_22.png</a:t>
            </a:r>
            <a:endParaRPr lang="cs-CZ" dirty="0"/>
          </a:p>
          <a:p>
            <a:r>
              <a:rPr lang="cs-CZ" dirty="0">
                <a:hlinkClick r:id="rId5" action="ppaction://hlinkpres?slideindex=1&amp;slidetitle="/>
              </a:rPr>
              <a:t>http://cs.wikipedia.org/wiki/Soubor:Ostrov_rekonstrukce.jpg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i="1" dirty="0"/>
              <a:t>Historie náboženství</a:t>
            </a:r>
            <a:r>
              <a:rPr lang="cs-CZ" dirty="0"/>
              <a:t>: </a:t>
            </a:r>
            <a:r>
              <a:rPr lang="cs-CZ" i="1" dirty="0"/>
              <a:t>obrazový průvodce</a:t>
            </a:r>
            <a:r>
              <a:rPr lang="cs-CZ" dirty="0"/>
              <a:t>. Vyd. 1. Editor Michael D </a:t>
            </a:r>
            <a:r>
              <a:rPr lang="cs-CZ" dirty="0" err="1"/>
              <a:t>Coogan</a:t>
            </a:r>
            <a:r>
              <a:rPr lang="cs-CZ" dirty="0"/>
              <a:t>. V Praze: Knižní klub, 1999, 288 s. ISBN </a:t>
            </a:r>
            <a:r>
              <a:rPr lang="cs-CZ" dirty="0" smtClean="0"/>
              <a:t>80-242-0011-2</a:t>
            </a:r>
          </a:p>
          <a:p>
            <a:r>
              <a:rPr lang="cs-CZ" dirty="0"/>
              <a:t>MANDELOVÁ, Helena. </a:t>
            </a:r>
            <a:r>
              <a:rPr lang="cs-CZ" i="1" dirty="0"/>
              <a:t>Na úsvitu českých dějin</a:t>
            </a:r>
            <a:r>
              <a:rPr lang="cs-CZ" dirty="0"/>
              <a:t>: </a:t>
            </a:r>
            <a:r>
              <a:rPr lang="cs-CZ" i="1" dirty="0"/>
              <a:t>obrazový průvodce</a:t>
            </a:r>
            <a:r>
              <a:rPr lang="cs-CZ" dirty="0"/>
              <a:t>. 2. vyd. Editor Michael D </a:t>
            </a:r>
            <a:r>
              <a:rPr lang="cs-CZ" dirty="0" err="1"/>
              <a:t>Coogan</a:t>
            </a:r>
            <a:r>
              <a:rPr lang="cs-CZ" dirty="0"/>
              <a:t>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Dějiny v obrazech. ISBN 80-000-0203-5. 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obrazový průvodce</a:t>
            </a:r>
            <a:r>
              <a:rPr lang="cs-CZ" dirty="0"/>
              <a:t>. 1. vyd. Editor Michael D </a:t>
            </a:r>
            <a:r>
              <a:rPr lang="cs-CZ" dirty="0" err="1"/>
              <a:t>Coogan</a:t>
            </a:r>
            <a:r>
              <a:rPr lang="cs-CZ" dirty="0"/>
              <a:t>. Ilustrace Lubomír </a:t>
            </a:r>
            <a:r>
              <a:rPr lang="cs-CZ" dirty="0" err="1"/>
              <a:t>Anlauf</a:t>
            </a:r>
            <a:r>
              <a:rPr lang="cs-CZ" dirty="0"/>
              <a:t>. Praha: SPN - pedagogické nakladatelství, 1998, 136 s. Dějiny v obrazech.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xmlns="" val="19732389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PARKAN, František.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středověk a raný novověk : pracovní sešit</a:t>
            </a:r>
            <a:r>
              <a:rPr lang="cs-CZ" dirty="0"/>
              <a:t>. 1. vyd. Editor Michael D </a:t>
            </a:r>
            <a:r>
              <a:rPr lang="cs-CZ" dirty="0" err="1"/>
              <a:t>Coogan</a:t>
            </a:r>
            <a:r>
              <a:rPr lang="cs-CZ" dirty="0"/>
              <a:t>. Ilustrace Lubomír </a:t>
            </a:r>
            <a:r>
              <a:rPr lang="cs-CZ" dirty="0" err="1"/>
              <a:t>Anlauf</a:t>
            </a:r>
            <a:r>
              <a:rPr lang="cs-CZ" dirty="0"/>
              <a:t>. Praha: SPN - pedagogické nakladatelství, 2002, 52 s. Dějiny v obrazech. ISBN 80-723-5192-3. </a:t>
            </a:r>
          </a:p>
        </p:txBody>
      </p:sp>
    </p:spTree>
    <p:extLst>
      <p:ext uri="{BB962C8B-B14F-4D97-AF65-F5344CB8AC3E}">
        <p14:creationId xmlns:p14="http://schemas.microsoft.com/office/powerpoint/2010/main" xmlns="" val="6432897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185</TotalTime>
  <Words>599</Words>
  <Application>Microsoft Office PowerPoint</Application>
  <PresentationFormat>Předvádění na obrazovce (4:3)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Anotace</vt:lpstr>
      <vt:lpstr>Opakování</vt:lpstr>
      <vt:lpstr>Co jsi měl doplnit?</vt:lpstr>
      <vt:lpstr>Zkus doplnit tabulku</vt:lpstr>
      <vt:lpstr>Snímek 6</vt:lpstr>
      <vt:lpstr>Něco navíc</vt:lpstr>
      <vt:lpstr>Kláštery</vt:lpstr>
      <vt:lpstr>Heslo : „Modli se a pracuj.“</vt:lpstr>
      <vt:lpstr>Broumov</vt:lpstr>
      <vt:lpstr>Nejstarší řády</vt:lpstr>
      <vt:lpstr>Pravidla - regule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62</cp:revision>
  <dcterms:created xsi:type="dcterms:W3CDTF">2012-03-17T07:31:03Z</dcterms:created>
  <dcterms:modified xsi:type="dcterms:W3CDTF">2013-06-19T20:13:52Z</dcterms:modified>
</cp:coreProperties>
</file>