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32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Romeo a Julie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1.3.8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1. 11. 2012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uměleckého díla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umělecký text.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r>
                        <a:rPr lang="cs-CZ" sz="900" baseline="0" dirty="0" smtClean="0">
                          <a:effectLst/>
                        </a:rPr>
                        <a:t> obsahující rozbor díla  Romeo a </a:t>
                      </a:r>
                      <a:r>
                        <a:rPr lang="cs-CZ" sz="900" baseline="0" dirty="0" smtClean="0">
                          <a:effectLst/>
                        </a:rPr>
                        <a:t>Julie. Základní </a:t>
                      </a:r>
                      <a:r>
                        <a:rPr lang="cs-CZ" sz="900" baseline="0" dirty="0" smtClean="0">
                          <a:effectLst/>
                        </a:rPr>
                        <a:t>informace o W. Shakespearovi.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</a:t>
                      </a:r>
                      <a:r>
                        <a:rPr lang="cs-CZ" sz="900" baseline="0" dirty="0" smtClean="0">
                          <a:effectLst/>
                        </a:rPr>
                        <a:t> podporující interpretaci díla Romeo a Julie. Východisko k analýze díla u ústní maturitní zkoušky.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William Shakespeare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autorovo rané dílo</a:t>
            </a:r>
          </a:p>
          <a:p>
            <a:r>
              <a:rPr lang="cs-CZ" dirty="0" smtClean="0"/>
              <a:t>dokončeno pravděpodobně v l. 1595 – 1596</a:t>
            </a:r>
          </a:p>
          <a:p>
            <a:r>
              <a:rPr lang="cs-CZ" dirty="0" smtClean="0"/>
              <a:t>období vrcholící tzv. sonetové horečky v Anglii </a:t>
            </a:r>
          </a:p>
          <a:p>
            <a:pPr>
              <a:buNone/>
            </a:pPr>
            <a:r>
              <a:rPr lang="cs-CZ" dirty="0" smtClean="0"/>
              <a:t>→ v řeči Romea a Julie patrný vliv </a:t>
            </a:r>
          </a:p>
          <a:p>
            <a:pPr>
              <a:buNone/>
            </a:pPr>
            <a:r>
              <a:rPr lang="cs-CZ" dirty="0" smtClean="0"/>
              <a:t>Shakespearových sonetů </a:t>
            </a:r>
          </a:p>
          <a:p>
            <a:r>
              <a:rPr lang="cs-CZ" dirty="0" smtClean="0"/>
              <a:t>námět z tragické pověsti pocházející ze </a:t>
            </a:r>
          </a:p>
          <a:p>
            <a:pPr>
              <a:buNone/>
            </a:pPr>
            <a:r>
              <a:rPr lang="cs-CZ" dirty="0" smtClean="0"/>
              <a:t>středověké Itálie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ve Veroně dva znepřátelené rody – Montekové</a:t>
            </a:r>
          </a:p>
          <a:p>
            <a:pPr>
              <a:buNone/>
            </a:pPr>
            <a:r>
              <a:rPr lang="cs-CZ" dirty="0" smtClean="0"/>
              <a:t>a Kapuletové</a:t>
            </a:r>
          </a:p>
          <a:p>
            <a:r>
              <a:rPr lang="cs-CZ" dirty="0" smtClean="0"/>
              <a:t>Romeo Montek a Julie </a:t>
            </a:r>
            <a:r>
              <a:rPr lang="cs-CZ" dirty="0" err="1" smtClean="0"/>
              <a:t>Kapuletová</a:t>
            </a:r>
            <a:r>
              <a:rPr lang="cs-CZ" dirty="0" smtClean="0"/>
              <a:t> se do sebe</a:t>
            </a:r>
          </a:p>
          <a:p>
            <a:pPr>
              <a:buNone/>
            </a:pPr>
            <a:r>
              <a:rPr lang="cs-CZ" dirty="0" smtClean="0"/>
              <a:t>zamilují → uzavřou tajný sňatek</a:t>
            </a:r>
          </a:p>
          <a:p>
            <a:r>
              <a:rPr lang="cs-CZ" dirty="0" smtClean="0"/>
              <a:t>Romeo vykázán z města za vraždu </a:t>
            </a:r>
            <a:r>
              <a:rPr lang="cs-CZ" dirty="0" err="1" smtClean="0"/>
              <a:t>Tybalta</a:t>
            </a:r>
            <a:endParaRPr lang="cs-CZ" dirty="0" smtClean="0"/>
          </a:p>
          <a:p>
            <a:r>
              <a:rPr lang="cs-CZ" dirty="0" smtClean="0"/>
              <a:t>snaha přimět rodiče k respektování jejich lásky</a:t>
            </a:r>
          </a:p>
          <a:p>
            <a:pPr>
              <a:buNone/>
            </a:pPr>
            <a:r>
              <a:rPr lang="cs-CZ" dirty="0" smtClean="0"/>
              <a:t>nešťastnou shodou okolností končí tragicky →</a:t>
            </a:r>
          </a:p>
          <a:p>
            <a:pPr>
              <a:buNone/>
            </a:pPr>
            <a:r>
              <a:rPr lang="cs-CZ" dirty="0" smtClean="0"/>
              <a:t>smrt Romea i Julie</a:t>
            </a:r>
          </a:p>
          <a:p>
            <a:r>
              <a:rPr lang="cs-CZ" dirty="0" smtClean="0"/>
              <a:t>znepřátelené rody se usmíří nad jejich mrtvolami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Romeo Montek – mladý muž, zvyklý radovat </a:t>
            </a:r>
          </a:p>
          <a:p>
            <a:pPr>
              <a:buNone/>
            </a:pPr>
            <a:r>
              <a:rPr lang="cs-CZ" dirty="0" smtClean="0"/>
              <a:t>se ze života, užívat si plnými doušky, na první </a:t>
            </a:r>
          </a:p>
          <a:p>
            <a:pPr>
              <a:buNone/>
            </a:pPr>
            <a:r>
              <a:rPr lang="cs-CZ" dirty="0" smtClean="0"/>
              <a:t>pohled se zamiluje do Julie (hloubavý, což se odráží v jeho </a:t>
            </a:r>
          </a:p>
          <a:p>
            <a:pPr>
              <a:buNone/>
            </a:pPr>
            <a:r>
              <a:rPr lang="cs-CZ" dirty="0" smtClean="0"/>
              <a:t>jazyce), </a:t>
            </a:r>
          </a:p>
          <a:p>
            <a:r>
              <a:rPr lang="cs-CZ" dirty="0" smtClean="0"/>
              <a:t>Julie </a:t>
            </a:r>
            <a:r>
              <a:rPr lang="cs-CZ" dirty="0" err="1" smtClean="0"/>
              <a:t>Kapuletová</a:t>
            </a:r>
            <a:r>
              <a:rPr lang="cs-CZ" dirty="0" smtClean="0"/>
              <a:t> – mladá dívka, stojí mezi </a:t>
            </a:r>
          </a:p>
          <a:p>
            <a:pPr>
              <a:buNone/>
            </a:pPr>
            <a:r>
              <a:rPr lang="cs-CZ" dirty="0" smtClean="0"/>
              <a:t>snahou respektovat rodiče a láskou k Romeovi</a:t>
            </a:r>
          </a:p>
          <a:p>
            <a:r>
              <a:rPr lang="cs-CZ" dirty="0" smtClean="0"/>
              <a:t>postavy nejsou příliš prokresleny, v popředí</a:t>
            </a:r>
          </a:p>
          <a:p>
            <a:pPr>
              <a:buNone/>
            </a:pPr>
            <a:r>
              <a:rPr lang="cs-CZ" dirty="0" smtClean="0"/>
              <a:t>jejich vzájemný cit a vazba na rody</a:t>
            </a:r>
          </a:p>
          <a:p>
            <a:r>
              <a:rPr lang="cs-CZ" dirty="0" smtClean="0"/>
              <a:t>představitelé renesančních vlastností: prudká citovost, i </a:t>
            </a:r>
          </a:p>
          <a:p>
            <a:pPr>
              <a:buNone/>
            </a:pPr>
            <a:r>
              <a:rPr lang="cs-CZ" dirty="0" smtClean="0"/>
              <a:t>rozumovost, sebevědomí, odvaha, touha rozhodovat o </a:t>
            </a:r>
          </a:p>
          <a:p>
            <a:pPr>
              <a:buNone/>
            </a:pPr>
            <a:r>
              <a:rPr lang="cs-CZ" dirty="0" smtClean="0"/>
              <a:t>vlastním osudu, právo na samostatnost a svobodnou volbu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město Verona</a:t>
            </a:r>
          </a:p>
          <a:p>
            <a:r>
              <a:rPr lang="cs-CZ" dirty="0" smtClean="0"/>
              <a:t>čas blíže nespecifikován → příběh se může odehrávat </a:t>
            </a:r>
          </a:p>
          <a:p>
            <a:pPr>
              <a:buNone/>
            </a:pPr>
            <a:r>
              <a:rPr lang="cs-CZ" dirty="0" smtClean="0"/>
              <a:t>kdykoli (nadčasovost díla)</a:t>
            </a:r>
          </a:p>
          <a:p>
            <a:r>
              <a:rPr lang="cs-CZ" dirty="0" smtClean="0"/>
              <a:t>stejně tak zatajen důvod sváru obou rodů → příčinou</a:t>
            </a:r>
          </a:p>
          <a:p>
            <a:pPr>
              <a:buNone/>
            </a:pPr>
            <a:r>
              <a:rPr lang="cs-CZ" dirty="0" smtClean="0"/>
              <a:t>cokoli (nadčasovost) </a:t>
            </a:r>
          </a:p>
          <a:p>
            <a:pPr>
              <a:buNone/>
            </a:pPr>
            <a:r>
              <a:rPr lang="cs-CZ" i="1" dirty="0" smtClean="0">
                <a:latin typeface="Batang" pitchFamily="18" charset="-127"/>
                <a:ea typeface="Batang" pitchFamily="18" charset="-127"/>
              </a:rPr>
              <a:t>Chór</a:t>
            </a:r>
          </a:p>
          <a:p>
            <a:pPr>
              <a:buNone/>
            </a:pPr>
            <a:r>
              <a:rPr lang="cs-CZ" i="1" dirty="0" smtClean="0"/>
              <a:t>Dva rody vznešené a mocné stejně</a:t>
            </a:r>
          </a:p>
          <a:p>
            <a:pPr>
              <a:buNone/>
            </a:pPr>
            <a:r>
              <a:rPr lang="cs-CZ" i="1" dirty="0" smtClean="0"/>
              <a:t>v překrásné Veroně – kam vás teď </a:t>
            </a:r>
            <a:r>
              <a:rPr lang="cs-CZ" i="1" dirty="0" err="1" smtClean="0"/>
              <a:t>zvem</a:t>
            </a:r>
            <a:r>
              <a:rPr lang="cs-CZ" i="1" dirty="0" smtClean="0"/>
              <a:t> –</a:t>
            </a:r>
          </a:p>
          <a:p>
            <a:pPr>
              <a:buNone/>
            </a:pPr>
            <a:r>
              <a:rPr lang="cs-CZ" i="1" dirty="0" smtClean="0"/>
              <a:t>krev krví znovu smáčí beznadějně,</a:t>
            </a:r>
          </a:p>
          <a:p>
            <a:pPr>
              <a:buNone/>
            </a:pPr>
            <a:r>
              <a:rPr lang="cs-CZ" i="1" dirty="0" smtClean="0"/>
              <a:t>starou zášť živí novým plamenem.</a:t>
            </a:r>
          </a:p>
          <a:p>
            <a:pPr>
              <a:buNone/>
            </a:pPr>
            <a:r>
              <a:rPr lang="cs-CZ" i="1" dirty="0" smtClean="0"/>
              <a:t>(str. 7)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literární forma: střídání prózy a poezie, verš </a:t>
            </a:r>
          </a:p>
          <a:p>
            <a:pPr>
              <a:buNone/>
            </a:pPr>
            <a:r>
              <a:rPr lang="cs-CZ" dirty="0" smtClean="0"/>
              <a:t>má převahu</a:t>
            </a:r>
          </a:p>
          <a:p>
            <a:r>
              <a:rPr lang="cs-CZ" dirty="0" smtClean="0"/>
              <a:t>metrická rytmická pravidelnost verše</a:t>
            </a:r>
          </a:p>
          <a:p>
            <a:r>
              <a:rPr lang="cs-CZ" dirty="0" smtClean="0"/>
              <a:t>výrazná hudebnost verše dána nápadně</a:t>
            </a:r>
          </a:p>
          <a:p>
            <a:pPr>
              <a:buNone/>
            </a:pPr>
            <a:r>
              <a:rPr lang="cs-CZ" dirty="0" smtClean="0"/>
              <a:t>vysokým počtem rýmovaných veršů</a:t>
            </a:r>
          </a:p>
          <a:p>
            <a:r>
              <a:rPr lang="cs-CZ" dirty="0" smtClean="0"/>
              <a:t>výrazná slovní hra daná slovními hříčkami </a:t>
            </a:r>
          </a:p>
          <a:p>
            <a:pPr>
              <a:buNone/>
            </a:pPr>
            <a:r>
              <a:rPr lang="cs-CZ" dirty="0" smtClean="0"/>
              <a:t>různého typu (úvodní dialog Samsona a Řehoře, </a:t>
            </a:r>
          </a:p>
          <a:p>
            <a:pPr>
              <a:buNone/>
            </a:pPr>
            <a:r>
              <a:rPr lang="cs-CZ" dirty="0" smtClean="0"/>
              <a:t>řeč </a:t>
            </a:r>
            <a:r>
              <a:rPr lang="cs-CZ" dirty="0" err="1" smtClean="0"/>
              <a:t>Merkucia</a:t>
            </a:r>
            <a:r>
              <a:rPr lang="cs-CZ" dirty="0" smtClean="0"/>
              <a:t> oproti řeči Romea)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Blankvers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pětistopý jambický verš deseti až </a:t>
            </a:r>
          </a:p>
          <a:p>
            <a:pPr>
              <a:buNone/>
            </a:pPr>
            <a:r>
              <a:rPr lang="cs-CZ" dirty="0" smtClean="0"/>
              <a:t>jedenáctislabičný</a:t>
            </a:r>
          </a:p>
          <a:p>
            <a:r>
              <a:rPr lang="cs-CZ" dirty="0" smtClean="0"/>
              <a:t>většinou ukončen nepřízvučnou slabikou</a:t>
            </a:r>
          </a:p>
          <a:p>
            <a:r>
              <a:rPr lang="cs-CZ" dirty="0" smtClean="0"/>
              <a:t>nerýmovaný a neuspořádaný do strof</a:t>
            </a:r>
          </a:p>
          <a:p>
            <a:r>
              <a:rPr lang="cs-CZ" dirty="0" smtClean="0"/>
              <a:t>známý právě z her W. Shakespeare</a:t>
            </a:r>
          </a:p>
          <a:p>
            <a:r>
              <a:rPr lang="cs-CZ" dirty="0" smtClean="0"/>
              <a:t>vhodný pro dialog → dá se vhodně členit na </a:t>
            </a:r>
          </a:p>
          <a:p>
            <a:pPr>
              <a:buNone/>
            </a:pPr>
            <a:r>
              <a:rPr lang="cs-CZ" dirty="0" smtClean="0"/>
              <a:t>menší části</a:t>
            </a:r>
          </a:p>
          <a:p>
            <a:r>
              <a:rPr lang="cs-CZ" dirty="0" smtClean="0"/>
              <a:t>typický pro anglickou literaturu</a:t>
            </a:r>
          </a:p>
          <a:p>
            <a:r>
              <a:rPr lang="cs-CZ" dirty="0" smtClean="0"/>
              <a:t>v češtině málo obvyklý – eposy J. Zeyera, Máj </a:t>
            </a:r>
          </a:p>
          <a:p>
            <a:pPr>
              <a:buNone/>
            </a:pPr>
            <a:r>
              <a:rPr lang="cs-CZ" dirty="0" smtClean="0"/>
              <a:t>K. H. Máchy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česky znělka</a:t>
            </a:r>
          </a:p>
          <a:p>
            <a:r>
              <a:rPr lang="cs-CZ" dirty="0" smtClean="0"/>
              <a:t>báseň s pravidelnou strukturou 14 veršů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Italský sonet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italský sonet:</a:t>
            </a:r>
          </a:p>
          <a:p>
            <a:pPr>
              <a:buNone/>
            </a:pPr>
            <a:r>
              <a:rPr lang="cs-CZ" dirty="0" smtClean="0"/>
              <a:t>osmiverší a šestiverší</a:t>
            </a:r>
          </a:p>
          <a:p>
            <a:pPr>
              <a:buNone/>
            </a:pPr>
            <a:r>
              <a:rPr lang="cs-CZ" dirty="0" smtClean="0"/>
              <a:t>rýmové schéma osmiverší: </a:t>
            </a:r>
            <a:r>
              <a:rPr lang="cs-CZ" i="1" dirty="0" smtClean="0"/>
              <a:t>a-b-a-b</a:t>
            </a:r>
            <a:r>
              <a:rPr lang="cs-CZ" dirty="0" smtClean="0"/>
              <a:t>, </a:t>
            </a:r>
            <a:r>
              <a:rPr lang="cs-CZ" i="1" dirty="0" smtClean="0"/>
              <a:t>a-b-a-b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poté </a:t>
            </a:r>
            <a:r>
              <a:rPr lang="cs-CZ" i="1" dirty="0" smtClean="0"/>
              <a:t>a-b-b-a</a:t>
            </a:r>
            <a:r>
              <a:rPr lang="cs-CZ" dirty="0" smtClean="0"/>
              <a:t>, </a:t>
            </a:r>
            <a:r>
              <a:rPr lang="cs-CZ" i="1" dirty="0" err="1" smtClean="0"/>
              <a:t>a</a:t>
            </a:r>
            <a:r>
              <a:rPr lang="cs-CZ" i="1" dirty="0" smtClean="0"/>
              <a:t>-b-b-a</a:t>
            </a:r>
          </a:p>
          <a:p>
            <a:pPr>
              <a:buNone/>
            </a:pPr>
            <a:r>
              <a:rPr lang="cs-CZ" dirty="0" smtClean="0"/>
              <a:t>rýmové schéma šestiverší: </a:t>
            </a:r>
            <a:r>
              <a:rPr lang="cs-CZ" i="1" dirty="0" smtClean="0"/>
              <a:t>c-d-e-c-d-e</a:t>
            </a:r>
            <a:r>
              <a:rPr lang="cs-CZ" dirty="0" smtClean="0"/>
              <a:t> a </a:t>
            </a:r>
            <a:r>
              <a:rPr lang="cs-CZ" i="1" dirty="0" smtClean="0"/>
              <a:t>c-d-c-c-d-c,</a:t>
            </a:r>
          </a:p>
          <a:p>
            <a:pPr>
              <a:buNone/>
            </a:pPr>
            <a:r>
              <a:rPr lang="cs-CZ" dirty="0" smtClean="0"/>
              <a:t>poté uvedena i další rýmová schémata</a:t>
            </a:r>
          </a:p>
          <a:p>
            <a:pPr>
              <a:buNone/>
            </a:pPr>
            <a:r>
              <a:rPr lang="cs-CZ" dirty="0" smtClean="0"/>
              <a:t>devátý verš (tzv. </a:t>
            </a:r>
            <a:r>
              <a:rPr lang="cs-CZ" i="1" dirty="0" smtClean="0"/>
              <a:t>volta</a:t>
            </a:r>
            <a:r>
              <a:rPr lang="cs-CZ" dirty="0" smtClean="0"/>
              <a:t>) obrat v celé básni a změna</a:t>
            </a:r>
          </a:p>
          <a:p>
            <a:pPr>
              <a:buNone/>
            </a:pPr>
            <a:r>
              <a:rPr lang="cs-CZ" dirty="0" smtClean="0"/>
              <a:t>tématu či atmosféry sonetu.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Anglický sonet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označován jako shakespearovský</a:t>
            </a:r>
          </a:p>
          <a:p>
            <a:r>
              <a:rPr lang="cs-CZ" dirty="0" smtClean="0"/>
              <a:t>tři čtyřverší a dvojverší, závěrečné dvojverší 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i="1" dirty="0" err="1" smtClean="0"/>
              <a:t>couplet</a:t>
            </a:r>
            <a:r>
              <a:rPr lang="cs-CZ" dirty="0" smtClean="0"/>
              <a:t>) pak přináší nečekaný tematický nebo </a:t>
            </a:r>
          </a:p>
          <a:p>
            <a:pPr>
              <a:buNone/>
            </a:pPr>
            <a:r>
              <a:rPr lang="cs-CZ" dirty="0" smtClean="0"/>
              <a:t>obrazový obrat</a:t>
            </a:r>
          </a:p>
          <a:p>
            <a:pPr>
              <a:buNone/>
            </a:pPr>
            <a:r>
              <a:rPr lang="cs-CZ" dirty="0" smtClean="0"/>
              <a:t>rýmové schéma sonetu je </a:t>
            </a:r>
          </a:p>
          <a:p>
            <a:pPr>
              <a:buNone/>
            </a:pPr>
            <a:r>
              <a:rPr lang="cs-CZ" i="1" dirty="0" smtClean="0"/>
              <a:t>a-b-a-b, c-d-c-d, e-f-e-f, g-g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Sonety ve hře 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První setkání Romea a Julie</a:t>
            </a:r>
          </a:p>
          <a:p>
            <a:pPr>
              <a:buNone/>
            </a:pPr>
            <a:r>
              <a:rPr lang="cs-CZ" sz="2600" dirty="0" smtClean="0">
                <a:latin typeface="Batang" pitchFamily="18" charset="-127"/>
                <a:ea typeface="Batang" pitchFamily="18" charset="-127"/>
              </a:rPr>
              <a:t>	</a:t>
            </a:r>
            <a:r>
              <a:rPr lang="cs-CZ" sz="2600" i="1" dirty="0" smtClean="0">
                <a:latin typeface="Batang" pitchFamily="18" charset="-127"/>
                <a:ea typeface="Batang" pitchFamily="18" charset="-127"/>
              </a:rPr>
              <a:t>Romeo</a:t>
            </a:r>
          </a:p>
          <a:p>
            <a:pPr>
              <a:buNone/>
            </a:pPr>
            <a:r>
              <a:rPr lang="cs-CZ" i="1" dirty="0" smtClean="0"/>
              <a:t>Jestli má ruka nevhodně a směle</a:t>
            </a:r>
          </a:p>
          <a:p>
            <a:pPr>
              <a:buNone/>
            </a:pPr>
            <a:r>
              <a:rPr lang="cs-CZ" i="1" dirty="0" smtClean="0"/>
              <a:t>znesvěcuje tvou dlaň, tu svatyni,</a:t>
            </a:r>
          </a:p>
          <a:p>
            <a:pPr>
              <a:buNone/>
            </a:pPr>
            <a:r>
              <a:rPr lang="cs-CZ" i="1" dirty="0" smtClean="0"/>
              <a:t>ať rty jsou poutníci, co </a:t>
            </a:r>
            <a:r>
              <a:rPr lang="cs-CZ" i="1" dirty="0" err="1" smtClean="0"/>
              <a:t>uzarděle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svým něžným hříchem ten hřích odčiní.</a:t>
            </a:r>
          </a:p>
          <a:p>
            <a:pPr>
              <a:buNone/>
            </a:pPr>
            <a:r>
              <a:rPr lang="cs-CZ" sz="2400" i="1" dirty="0" smtClean="0">
                <a:latin typeface="Batang" pitchFamily="18" charset="-127"/>
                <a:ea typeface="Batang" pitchFamily="18" charset="-127"/>
              </a:rPr>
              <a:t>	Julie</a:t>
            </a:r>
          </a:p>
          <a:p>
            <a:pPr>
              <a:buNone/>
            </a:pPr>
            <a:r>
              <a:rPr lang="cs-CZ" i="1" dirty="0" smtClean="0"/>
              <a:t>Své ruce křivdíš, a to velice,</a:t>
            </a:r>
          </a:p>
          <a:p>
            <a:pPr>
              <a:buNone/>
            </a:pPr>
            <a:r>
              <a:rPr lang="cs-CZ" i="1" dirty="0" smtClean="0"/>
              <a:t>vždyť jako svátost vzýváš mne svou dlaní,</a:t>
            </a:r>
          </a:p>
          <a:p>
            <a:pPr>
              <a:buNone/>
            </a:pPr>
            <a:r>
              <a:rPr lang="cs-CZ" i="1" dirty="0" smtClean="0"/>
              <a:t>poutník se dotkne ruky světice,</a:t>
            </a:r>
          </a:p>
          <a:p>
            <a:pPr>
              <a:buNone/>
            </a:pPr>
            <a:r>
              <a:rPr lang="cs-CZ" i="1" dirty="0" smtClean="0"/>
              <a:t>dlaň líbá dlaň, než vyřkne zbožné přání.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Batang" pitchFamily="18" charset="-127"/>
                <a:ea typeface="Batang" pitchFamily="18" charset="-127"/>
              </a:rPr>
              <a:t>	</a:t>
            </a:r>
            <a:r>
              <a:rPr lang="cs-CZ" sz="2600" i="1" dirty="0" smtClean="0">
                <a:latin typeface="Batang" pitchFamily="18" charset="-127"/>
                <a:ea typeface="Batang" pitchFamily="18" charset="-127"/>
              </a:rPr>
              <a:t>Romeo</a:t>
            </a:r>
          </a:p>
          <a:p>
            <a:pPr>
              <a:buNone/>
            </a:pPr>
            <a:r>
              <a:rPr lang="cs-CZ" i="1" dirty="0" smtClean="0"/>
              <a:t>Světice mají rty – i poutníci.</a:t>
            </a:r>
          </a:p>
          <a:p>
            <a:pPr>
              <a:buNone/>
            </a:pPr>
            <a:r>
              <a:rPr lang="cs-CZ" i="1" dirty="0" smtClean="0">
                <a:latin typeface="Batang" pitchFamily="18" charset="-127"/>
                <a:ea typeface="Batang" pitchFamily="18" charset="-127"/>
              </a:rPr>
              <a:t>	</a:t>
            </a:r>
            <a:r>
              <a:rPr lang="cs-CZ" sz="2600" i="1" dirty="0" smtClean="0">
                <a:latin typeface="Batang" pitchFamily="18" charset="-127"/>
                <a:ea typeface="Batang" pitchFamily="18" charset="-127"/>
              </a:rPr>
              <a:t>Julie</a:t>
            </a:r>
          </a:p>
          <a:p>
            <a:pPr>
              <a:buNone/>
            </a:pPr>
            <a:r>
              <a:rPr lang="cs-CZ" i="1" dirty="0" smtClean="0"/>
              <a:t>Ty rty jsou, </a:t>
            </a:r>
            <a:r>
              <a:rPr lang="cs-CZ" i="1" dirty="0" err="1" smtClean="0"/>
              <a:t>poutníče</a:t>
            </a:r>
            <a:r>
              <a:rPr lang="cs-CZ" i="1" dirty="0" smtClean="0"/>
              <a:t>, jen na modlení.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sz="2600" i="1" dirty="0" smtClean="0">
                <a:latin typeface="Batang" pitchFamily="18" charset="-127"/>
                <a:ea typeface="Batang" pitchFamily="18" charset="-127"/>
              </a:rPr>
              <a:t>Romeo</a:t>
            </a:r>
          </a:p>
          <a:p>
            <a:pPr>
              <a:buNone/>
            </a:pPr>
            <a:r>
              <a:rPr lang="cs-CZ" i="1" dirty="0" smtClean="0"/>
              <a:t>Světice, vyslyš ústa prosící –</a:t>
            </a:r>
          </a:p>
          <a:p>
            <a:pPr>
              <a:buNone/>
            </a:pPr>
            <a:r>
              <a:rPr lang="cs-CZ" i="1" dirty="0" smtClean="0"/>
              <a:t>beznaděj ihned víru se změní.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sz="2600" i="1" dirty="0" smtClean="0">
                <a:latin typeface="Batang" pitchFamily="18" charset="-127"/>
                <a:ea typeface="Batang" pitchFamily="18" charset="-127"/>
              </a:rPr>
              <a:t>Julie</a:t>
            </a:r>
          </a:p>
          <a:p>
            <a:pPr>
              <a:buNone/>
            </a:pPr>
            <a:r>
              <a:rPr lang="cs-CZ" i="1" dirty="0" smtClean="0"/>
              <a:t>Vyslechnu mlčky tvoje svaté přání.</a:t>
            </a:r>
          </a:p>
          <a:p>
            <a:pPr>
              <a:buNone/>
            </a:pPr>
            <a:r>
              <a:rPr lang="cs-CZ" i="1" dirty="0" smtClean="0">
                <a:latin typeface="Batang" pitchFamily="18" charset="-127"/>
                <a:ea typeface="Batang" pitchFamily="18" charset="-127"/>
              </a:rPr>
              <a:t>	</a:t>
            </a:r>
            <a:r>
              <a:rPr lang="cs-CZ" sz="2600" i="1" dirty="0" smtClean="0">
                <a:latin typeface="Batang" pitchFamily="18" charset="-127"/>
                <a:ea typeface="Batang" pitchFamily="18" charset="-127"/>
              </a:rPr>
              <a:t>Romeo</a:t>
            </a:r>
          </a:p>
          <a:p>
            <a:pPr>
              <a:buNone/>
            </a:pPr>
            <a:r>
              <a:rPr lang="cs-CZ" i="1" dirty="0" smtClean="0"/>
              <a:t>Tvé mlčení je pro mne požehnání.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formální podobu sonetu mají i promluvy chóru</a:t>
            </a:r>
          </a:p>
          <a:p>
            <a:pPr>
              <a:buNone/>
            </a:pPr>
            <a:r>
              <a:rPr lang="cs-CZ" dirty="0" smtClean="0"/>
              <a:t>v prologu a na začátku II. části hry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metafora</a:t>
            </a:r>
          </a:p>
          <a:p>
            <a:r>
              <a:rPr lang="cs-CZ" dirty="0" smtClean="0"/>
              <a:t>přirovnání 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zachována kompozice klasického dramatu: </a:t>
            </a:r>
          </a:p>
          <a:p>
            <a:pPr>
              <a:buNone/>
            </a:pPr>
            <a:r>
              <a:rPr lang="cs-CZ" dirty="0" smtClean="0"/>
              <a:t>expozice – kolize – krize – peripetie - katastrofa </a:t>
            </a:r>
          </a:p>
          <a:p>
            <a:r>
              <a:rPr lang="cs-CZ" dirty="0" smtClean="0"/>
              <a:t>prolog a pět částí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 pro další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inspirace pro další díla, symbol veliké a </a:t>
            </a:r>
          </a:p>
          <a:p>
            <a:pPr>
              <a:buNone/>
            </a:pPr>
            <a:r>
              <a:rPr lang="cs-CZ" dirty="0" smtClean="0"/>
              <a:t>tragické lásky</a:t>
            </a:r>
          </a:p>
          <a:p>
            <a:r>
              <a:rPr lang="cs-CZ" dirty="0" smtClean="0"/>
              <a:t>např. novela Petr a Lucie, český román Jana </a:t>
            </a:r>
          </a:p>
          <a:p>
            <a:pPr>
              <a:buNone/>
            </a:pPr>
            <a:r>
              <a:rPr lang="cs-CZ" dirty="0" smtClean="0"/>
              <a:t>Otčenáška Romeo, Julie a tma</a:t>
            </a:r>
          </a:p>
          <a:p>
            <a:r>
              <a:rPr lang="cs-CZ" dirty="0" smtClean="0"/>
              <a:t>často zpracováváno i jako film, různé</a:t>
            </a:r>
          </a:p>
          <a:p>
            <a:pPr>
              <a:buNone/>
            </a:pPr>
            <a:r>
              <a:rPr lang="cs-CZ" dirty="0" smtClean="0"/>
              <a:t>aktualizace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William </a:t>
            </a:r>
            <a:r>
              <a:rPr lang="cs-CZ" dirty="0" err="1" smtClean="0"/>
              <a:t>Skakespeare</a:t>
            </a:r>
            <a:r>
              <a:rPr lang="en-US" dirty="0" smtClean="0"/>
              <a:t> </a:t>
            </a:r>
            <a:r>
              <a:rPr lang="cs-CZ" dirty="0" smtClean="0"/>
              <a:t>(1564 – 1616)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největší anglický i světový dramatik</a:t>
            </a:r>
          </a:p>
          <a:p>
            <a:r>
              <a:rPr lang="cs-CZ" dirty="0" smtClean="0"/>
              <a:t>básník, především autor sonetů</a:t>
            </a:r>
          </a:p>
          <a:p>
            <a:r>
              <a:rPr lang="cs-CZ" dirty="0" smtClean="0"/>
              <a:t>soukromý život zahalen tajemstvím </a:t>
            </a:r>
          </a:p>
          <a:p>
            <a:r>
              <a:rPr lang="cs-CZ" dirty="0" smtClean="0"/>
              <a:t>majitel jedné z nejlepších divadelních společností </a:t>
            </a:r>
          </a:p>
          <a:p>
            <a:pPr>
              <a:buNone/>
            </a:pPr>
            <a:r>
              <a:rPr lang="cs-CZ" dirty="0" smtClean="0"/>
              <a:t>- Globe</a:t>
            </a:r>
          </a:p>
          <a:p>
            <a:r>
              <a:rPr lang="cs-CZ" dirty="0" smtClean="0"/>
              <a:t>autor komedií (Zkrocení zlé ženy, Mnoho povyku </a:t>
            </a:r>
          </a:p>
          <a:p>
            <a:pPr>
              <a:buNone/>
            </a:pPr>
            <a:r>
              <a:rPr lang="cs-CZ" dirty="0" smtClean="0"/>
              <a:t>pro nic, </a:t>
            </a:r>
            <a:r>
              <a:rPr lang="cs-CZ" dirty="0" smtClean="0"/>
              <a:t>Jak </a:t>
            </a:r>
            <a:r>
              <a:rPr lang="cs-CZ" dirty="0" smtClean="0"/>
              <a:t>se vám líbí, Večer tříkrálový), tragédií</a:t>
            </a:r>
          </a:p>
          <a:p>
            <a:pPr>
              <a:buNone/>
            </a:pPr>
            <a:r>
              <a:rPr lang="cs-CZ" dirty="0" smtClean="0"/>
              <a:t>(Hamlet, Othello, Král </a:t>
            </a:r>
            <a:r>
              <a:rPr lang="cs-CZ" dirty="0" err="1" smtClean="0"/>
              <a:t>Lear</a:t>
            </a:r>
            <a:r>
              <a:rPr lang="cs-CZ" dirty="0" smtClean="0"/>
              <a:t>, </a:t>
            </a:r>
            <a:r>
              <a:rPr lang="cs-CZ" dirty="0" err="1" smtClean="0"/>
              <a:t>Mackbeth</a:t>
            </a:r>
            <a:r>
              <a:rPr lang="cs-CZ" dirty="0" smtClean="0"/>
              <a:t>), historických</a:t>
            </a:r>
          </a:p>
          <a:p>
            <a:pPr>
              <a:buNone/>
            </a:pPr>
            <a:r>
              <a:rPr lang="cs-CZ" dirty="0" smtClean="0"/>
              <a:t>her (Jindřich VI., Richard III.)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Překladatelé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do češtiny Josef Václav Sládek (druhá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pol</a:t>
            </a:r>
            <a:r>
              <a:rPr lang="cs-CZ" dirty="0" smtClean="0"/>
              <a:t>. 19. století)</a:t>
            </a:r>
          </a:p>
          <a:p>
            <a:r>
              <a:rPr lang="cs-CZ" dirty="0" smtClean="0"/>
              <a:t>dnes považovány za nejlepší překlady Martina</a:t>
            </a:r>
          </a:p>
          <a:p>
            <a:pPr>
              <a:buNone/>
            </a:pPr>
            <a:r>
              <a:rPr lang="cs-CZ" dirty="0" err="1" smtClean="0"/>
              <a:t>Hilského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SHAKESPEARE, William. </a:t>
            </a:r>
            <a:r>
              <a:rPr lang="cs-CZ" sz="2000" i="1" dirty="0" smtClean="0"/>
              <a:t>Romeo a Julie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 Překlad Martin </a:t>
            </a:r>
            <a:r>
              <a:rPr lang="cs-CZ" sz="2000" dirty="0" err="1" smtClean="0"/>
              <a:t>Hilský</a:t>
            </a:r>
            <a:r>
              <a:rPr lang="cs-CZ" sz="2000" dirty="0" smtClean="0"/>
              <a:t>. Brno: Atlantis, 2006, 151 s. ISBN 978-80-7108-278-1.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773</Words>
  <Application>Microsoft Office PowerPoint</Application>
  <PresentationFormat>Předvádění na obrazovce (4:3)</PresentationFormat>
  <Paragraphs>169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Romeo a Julie</vt:lpstr>
      <vt:lpstr>Okolnosti vzniku</vt:lpstr>
      <vt:lpstr>Děj knihy</vt:lpstr>
      <vt:lpstr>Hlavní postavy</vt:lpstr>
      <vt:lpstr>Prostor a čas</vt:lpstr>
      <vt:lpstr>Jazykové prostředky</vt:lpstr>
      <vt:lpstr>Blankvers</vt:lpstr>
      <vt:lpstr>Sonet</vt:lpstr>
      <vt:lpstr>Italský sonet</vt:lpstr>
      <vt:lpstr>Anglický sonet</vt:lpstr>
      <vt:lpstr>Sonety ve hře Romeo a Julie</vt:lpstr>
      <vt:lpstr>Snímek 13</vt:lpstr>
      <vt:lpstr>Snímek 14</vt:lpstr>
      <vt:lpstr>Další jazykové prostředky</vt:lpstr>
      <vt:lpstr>Kompozice</vt:lpstr>
      <vt:lpstr>Inspirace pro další díla</vt:lpstr>
      <vt:lpstr>William Skakespeare (1564 – 1616)</vt:lpstr>
      <vt:lpstr>Překladatelé 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22</cp:revision>
  <dcterms:created xsi:type="dcterms:W3CDTF">2012-12-23T08:55:19Z</dcterms:created>
  <dcterms:modified xsi:type="dcterms:W3CDTF">2013-04-26T07:00:34Z</dcterms:modified>
</cp:coreProperties>
</file>