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3"/>
  </p:notesMasterIdLst>
  <p:sldIdLst>
    <p:sldId id="266" r:id="rId2"/>
    <p:sldId id="267" r:id="rId3"/>
    <p:sldId id="268" r:id="rId4"/>
    <p:sldId id="269" r:id="rId5"/>
    <p:sldId id="270" r:id="rId6"/>
    <p:sldId id="271" r:id="rId7"/>
    <p:sldId id="272" r:id="rId8"/>
    <p:sldId id="273" r:id="rId9"/>
    <p:sldId id="274" r:id="rId10"/>
    <p:sldId id="275" r:id="rId11"/>
    <p:sldId id="27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 xmlns="">
        <p14:section name="Výchozí oddíl" id="{A07D2A02-ACDE-4228-A804-DC0B8DECA350}">
          <p14:sldIdLst>
            <p14:sldId id="266"/>
          </p14:sldIdLst>
        </p14:section>
        <p14:section name="Oddíl bez názvu" id="{D1F55837-E2AF-4812-9834-DE722D52A5CE}">
          <p14:sldIdLst>
            <p14:sldId id="267"/>
            <p14:sldId id="268"/>
            <p14:sldId id="269"/>
            <p14:sldId id="270"/>
            <p14:sldId id="271"/>
            <p14:sldId id="272"/>
            <p14:sldId id="273"/>
            <p14:sldId id="274"/>
            <p14:sldId id="275"/>
            <p14:sldId id="276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0000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A4211D1-9EB6-45B3-B9A2-7D738D591ABF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EF9F9FC-E572-46B8-9171-63F0465171F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810421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D2F6D659-FFA7-4AD6-A845-2748D70C07E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26304" b="6725"/>
          <a:stretch/>
        </p:blipFill>
        <p:spPr bwMode="auto">
          <a:xfrm>
            <a:off x="1835696" y="332656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092575907"/>
              </p:ext>
            </p:extLst>
          </p:nvPr>
        </p:nvGraphicFramePr>
        <p:xfrm>
          <a:off x="1151620" y="450863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Hana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Műllerová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      VY_32_INOVACE_5A_12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Sámova</a:t>
                      </a:r>
                      <a:r>
                        <a:rPr lang="cs-CZ" baseline="0" dirty="0" smtClean="0"/>
                        <a:t> říše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86971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5978928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je určena žákům 7. třídy. Seznámí je s prvním státním útvarem na našem </a:t>
            </a:r>
            <a:r>
              <a:rPr lang="cs-CZ" dirty="0" smtClean="0"/>
              <a:t>území, s </a:t>
            </a:r>
            <a:r>
              <a:rPr lang="cs-CZ" dirty="0" smtClean="0"/>
              <a:t>prvním doloženým vládcem. </a:t>
            </a:r>
          </a:p>
          <a:p>
            <a:r>
              <a:rPr lang="cs-CZ" dirty="0" smtClean="0"/>
              <a:t>Upevní pojmy spojené se slovanským tématem.</a:t>
            </a:r>
          </a:p>
          <a:p>
            <a:r>
              <a:rPr lang="cs-CZ" dirty="0"/>
              <a:t>Autorem materiálu a všech jeho částí, není-li uvedeno jinak, je Mgr. Hana </a:t>
            </a:r>
            <a:r>
              <a:rPr lang="cs-CZ" dirty="0" err="1" smtClean="0"/>
              <a:t>Műllerová</a:t>
            </a:r>
            <a:r>
              <a:rPr lang="cs-CZ" dirty="0" smtClean="0"/>
              <a:t>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547032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 to, že vše víme?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Slované žijící v 7. století na našem území neužívali (a zřejmě neznali) písmo.</a:t>
            </a:r>
          </a:p>
          <a:p>
            <a:endParaRPr lang="cs-CZ" dirty="0" smtClean="0"/>
          </a:p>
          <a:p>
            <a:r>
              <a:rPr lang="cs-CZ" dirty="0" smtClean="0"/>
              <a:t>Proto neznáme žádného vládce jménem.</a:t>
            </a:r>
          </a:p>
          <a:p>
            <a:endParaRPr lang="cs-CZ" dirty="0" smtClean="0"/>
          </a:p>
          <a:p>
            <a:r>
              <a:rPr lang="cs-CZ" dirty="0" smtClean="0"/>
              <a:t>První doložený muž, který stál v čele západoslovanských kmenů byl…….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955305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Pátrej, ať poznáš jeho jméno.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Oblíbená slovanská zbraň pro boj z blízka (1.)</a:t>
            </a:r>
          </a:p>
          <a:p>
            <a:r>
              <a:rPr lang="cs-CZ" dirty="0" smtClean="0"/>
              <a:t>Nepřátelé Slovanů (3.)</a:t>
            </a:r>
          </a:p>
          <a:p>
            <a:r>
              <a:rPr lang="cs-CZ" dirty="0" smtClean="0"/>
              <a:t>Slovanská bohyně noci, smrti a zimy (1.)</a:t>
            </a:r>
          </a:p>
          <a:p>
            <a:r>
              <a:rPr lang="cs-CZ" dirty="0" smtClean="0"/>
              <a:t>Výstroj, která sloužila k pohánění koně (1.)</a:t>
            </a:r>
          </a:p>
          <a:p>
            <a:endParaRPr lang="cs-CZ" dirty="0"/>
          </a:p>
          <a:p>
            <a:r>
              <a:rPr lang="cs-CZ" dirty="0" smtClean="0"/>
              <a:t>Ze svých odpovědí si vypiš písmena podle pořadí v závorce.</a:t>
            </a:r>
          </a:p>
          <a:p>
            <a:r>
              <a:rPr lang="cs-CZ" dirty="0" smtClean="0"/>
              <a:t>Tak, jak jsi si vedl?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496316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Sekyra…………. </a:t>
            </a:r>
            <a:r>
              <a:rPr lang="cs-CZ" dirty="0" smtClean="0">
                <a:solidFill>
                  <a:srgbClr val="92D050"/>
                </a:solidFill>
              </a:rPr>
              <a:t>S</a:t>
            </a:r>
          </a:p>
          <a:p>
            <a:r>
              <a:rPr lang="cs-CZ" dirty="0" smtClean="0"/>
              <a:t>Frankové……… </a:t>
            </a:r>
            <a:r>
              <a:rPr lang="cs-CZ" dirty="0" smtClean="0">
                <a:solidFill>
                  <a:srgbClr val="92D050"/>
                </a:solidFill>
              </a:rPr>
              <a:t>A</a:t>
            </a:r>
          </a:p>
          <a:p>
            <a:r>
              <a:rPr lang="cs-CZ" dirty="0" smtClean="0"/>
              <a:t>Morana……….. </a:t>
            </a:r>
            <a:r>
              <a:rPr lang="cs-CZ" dirty="0" smtClean="0">
                <a:solidFill>
                  <a:srgbClr val="92D050"/>
                </a:solidFill>
              </a:rPr>
              <a:t>M</a:t>
            </a:r>
          </a:p>
          <a:p>
            <a:r>
              <a:rPr lang="cs-CZ" dirty="0" smtClean="0"/>
              <a:t>Ostruha……….. </a:t>
            </a:r>
            <a:r>
              <a:rPr lang="cs-CZ" dirty="0" smtClean="0">
                <a:solidFill>
                  <a:srgbClr val="92D050"/>
                </a:solidFill>
              </a:rPr>
              <a:t>O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Tím dotyčným  mužem byl  </a:t>
            </a:r>
            <a:r>
              <a:rPr lang="cs-CZ" dirty="0" smtClean="0">
                <a:solidFill>
                  <a:srgbClr val="92D050"/>
                </a:solidFill>
              </a:rPr>
              <a:t>Sámo</a:t>
            </a:r>
            <a:r>
              <a:rPr lang="cs-CZ" dirty="0" smtClean="0"/>
              <a:t>.</a:t>
            </a:r>
          </a:p>
          <a:p>
            <a:r>
              <a:rPr lang="cs-CZ" dirty="0" smtClean="0"/>
              <a:t>A kdo to vlastně byl?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090194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Sámo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Národnost: Frank</a:t>
            </a:r>
          </a:p>
          <a:p>
            <a:r>
              <a:rPr lang="cs-CZ" dirty="0" smtClean="0"/>
              <a:t>Zaměstnání: kupec</a:t>
            </a:r>
          </a:p>
          <a:p>
            <a:r>
              <a:rPr lang="cs-CZ" dirty="0" smtClean="0"/>
              <a:t>Kdo doložil Sámovu existenci?    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    Franský kronikář </a:t>
            </a:r>
            <a:r>
              <a:rPr lang="cs-CZ" dirty="0" err="1" smtClean="0"/>
              <a:t>Fredegar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 </a:t>
            </a:r>
          </a:p>
          <a:p>
            <a:r>
              <a:rPr lang="cs-CZ" dirty="0"/>
              <a:t>Slované mají v této době spory s Avary (Sámo </a:t>
            </a:r>
            <a:r>
              <a:rPr lang="cs-CZ" dirty="0" smtClean="0"/>
              <a:t>Slovanům pomohl se svojí družinou).</a:t>
            </a:r>
          </a:p>
          <a:p>
            <a:r>
              <a:rPr lang="cs-CZ" dirty="0" smtClean="0"/>
              <a:t>Rok 632 – boj, Avaři poraženi.</a:t>
            </a:r>
          </a:p>
          <a:p>
            <a:r>
              <a:rPr lang="cs-CZ" dirty="0" smtClean="0"/>
              <a:t>Sámo zvolen za slovanského panovníka .                                  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460167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Fredegarova</a:t>
            </a:r>
            <a:r>
              <a:rPr lang="cs-CZ" dirty="0" smtClean="0"/>
              <a:t> kronika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556792"/>
            <a:ext cx="8686800" cy="4525963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„</a:t>
            </a:r>
            <a:r>
              <a:rPr lang="cs-CZ" dirty="0" err="1" smtClean="0">
                <a:solidFill>
                  <a:srgbClr val="FF0000"/>
                </a:solidFill>
              </a:rPr>
              <a:t>Venedové</a:t>
            </a:r>
            <a:r>
              <a:rPr lang="cs-CZ" dirty="0" smtClean="0">
                <a:solidFill>
                  <a:srgbClr val="FF0000"/>
                </a:solidFill>
              </a:rPr>
              <a:t> (Slované), vidouce užitečnost Sámovu, zvolí ho nad sebou králem,              kde šťastně kraloval třicet pět let….Sámo měl 12 manželek rodu slovanského, z kterých měl dvacet dva syny a patnáct dcer."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964352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Slované mají další spory, tentokrát s Franky.</a:t>
            </a:r>
          </a:p>
          <a:p>
            <a:r>
              <a:rPr lang="cs-CZ" dirty="0" smtClean="0"/>
              <a:t>Rok 631 – bitva u </a:t>
            </a:r>
            <a:r>
              <a:rPr lang="cs-CZ" dirty="0" err="1" smtClean="0"/>
              <a:t>Wogastisburgu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franský král Dagobert poražen. </a:t>
            </a:r>
          </a:p>
          <a:p>
            <a:endParaRPr lang="cs-CZ" dirty="0"/>
          </a:p>
          <a:p>
            <a:r>
              <a:rPr lang="cs-CZ" dirty="0" smtClean="0"/>
              <a:t>Sjednocení slovanských kmenů – KMENOVÝ SVAZ (nejedná se o skutečný stát).</a:t>
            </a:r>
          </a:p>
          <a:p>
            <a:r>
              <a:rPr lang="cs-CZ" dirty="0" smtClean="0"/>
              <a:t>Po Sámově smrti se jeho říše  rozpadla.</a:t>
            </a: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559128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Zkus  doplnit text staré kroniky.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„Roku 623 nebo 624 spojil se muž jménem …….., národností Frank z kraje </a:t>
            </a:r>
            <a:r>
              <a:rPr lang="cs-CZ" dirty="0" err="1" smtClean="0"/>
              <a:t>senonského</a:t>
            </a:r>
            <a:r>
              <a:rPr lang="cs-CZ" dirty="0" smtClean="0"/>
              <a:t>,      s větším počtem kupců a vydal se k ……… , aby provozoval obchod. Slované již tehdy počali povstávat proti ………., a když je takto vojensky napadli, ………. Sámo táhl s nimi ve vojsku        a Slované, vidouce ……… Sámovu, když nesmírné množství Avarů bylo mečem Slovanů pobito, zvolí si ho nad sebou králem a ……… let jim šťastně kraloval.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26165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Nápověda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Třicet pět</a:t>
            </a:r>
          </a:p>
          <a:p>
            <a:r>
              <a:rPr lang="cs-CZ" dirty="0" smtClean="0"/>
              <a:t>Sámo</a:t>
            </a:r>
          </a:p>
          <a:p>
            <a:r>
              <a:rPr lang="cs-CZ" dirty="0" smtClean="0"/>
              <a:t>Kupec</a:t>
            </a:r>
          </a:p>
          <a:p>
            <a:r>
              <a:rPr lang="cs-CZ" dirty="0" smtClean="0"/>
              <a:t>Prospěšnost</a:t>
            </a:r>
          </a:p>
          <a:p>
            <a:r>
              <a:rPr lang="cs-CZ" dirty="0" smtClean="0"/>
              <a:t>Avarům</a:t>
            </a:r>
          </a:p>
          <a:p>
            <a:r>
              <a:rPr lang="cs-CZ" dirty="0" smtClean="0"/>
              <a:t>Slovanům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452524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Vlastní zdroje</a:t>
            </a:r>
          </a:p>
          <a:p>
            <a:r>
              <a:rPr lang="cs-CZ" dirty="0" smtClean="0"/>
              <a:t>BAUER, Ivan. Středověk: pracovní sešit z dějepisu. 1. vyd. Havlíčkův Brod: Tobiáš, 1993, 64 s. ISBN 80-901-2329-5. </a:t>
            </a:r>
          </a:p>
          <a:p>
            <a:r>
              <a:rPr lang="cs-CZ" dirty="0"/>
              <a:t>ČECHURA, Jaroslav. Dějepis pro 7. ročník základní školy a 2. ročník osmiletého gymnázia: pracovní sešit z dějepisu. 1. vyd. Praha: SPN - pedagogické nakladatelství, 1998, 136 s. ISBN 80- 7235-002-1. 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42719639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328</TotalTime>
  <Words>517</Words>
  <Application>Microsoft Office PowerPoint</Application>
  <PresentationFormat>Předvádění na obrazovce (4:3)</PresentationFormat>
  <Paragraphs>62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Cesta</vt:lpstr>
      <vt:lpstr>Snímek 1</vt:lpstr>
      <vt:lpstr>anotace</vt:lpstr>
      <vt:lpstr>Jak  to, že vše víme?</vt:lpstr>
      <vt:lpstr>Pátrej, ať poznáš jeho jméno.</vt:lpstr>
      <vt:lpstr>Řešení</vt:lpstr>
      <vt:lpstr>Sámo</vt:lpstr>
      <vt:lpstr>Fredegarova kronika</vt:lpstr>
      <vt:lpstr>Snímek 8</vt:lpstr>
      <vt:lpstr>Zkus  doplnit text staré kroniky.</vt:lpstr>
      <vt:lpstr>Nápověda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jitka</dc:creator>
  <cp:lastModifiedBy>U1</cp:lastModifiedBy>
  <cp:revision>64</cp:revision>
  <dcterms:created xsi:type="dcterms:W3CDTF">2012-03-17T07:31:03Z</dcterms:created>
  <dcterms:modified xsi:type="dcterms:W3CDTF">2013-06-19T20:30:14Z</dcterms:modified>
</cp:coreProperties>
</file>