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7" r:id="rId6"/>
    <p:sldId id="261" r:id="rId7"/>
    <p:sldId id="262" r:id="rId8"/>
    <p:sldId id="268" r:id="rId9"/>
    <p:sldId id="269" r:id="rId10"/>
    <p:sldId id="270" r:id="rId11"/>
    <p:sldId id="271" r:id="rId12"/>
    <p:sldId id="272" r:id="rId13"/>
    <p:sldId id="263" r:id="rId14"/>
    <p:sldId id="264" r:id="rId15"/>
    <p:sldId id="265" r:id="rId16"/>
    <p:sldId id="266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7321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Drama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1.3.10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15. 11. 2012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Interpretace literárního díla.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interpretuje literární text.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Základní</a:t>
                      </a:r>
                      <a:r>
                        <a:rPr lang="cs-CZ" sz="900" baseline="0" dirty="0" smtClean="0">
                          <a:effectLst/>
                        </a:rPr>
                        <a:t> charakteristika dramatu jako literárního druhu, jeho vývoj.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určená jako podpora při interpretaci dramatických literárních děl. Vhodná</a:t>
                      </a:r>
                      <a:r>
                        <a:rPr lang="cs-CZ" sz="900" baseline="0" dirty="0" smtClean="0">
                          <a:effectLst/>
                        </a:rPr>
                        <a:t> i pro samostatné opakování žáků.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osvědčila. Žáci ji využili i při opakování</a:t>
                      </a:r>
                      <a:r>
                        <a:rPr lang="cs-CZ" sz="900" baseline="0" dirty="0" smtClean="0">
                          <a:effectLst/>
                        </a:rPr>
                        <a:t> na písemný test.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Drama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 řeckého dráma = čin, jednání, skutek</a:t>
            </a:r>
          </a:p>
          <a:p>
            <a:r>
              <a:rPr lang="cs-CZ" dirty="0" smtClean="0"/>
              <a:t>jeden ze tří základních </a:t>
            </a:r>
            <a:r>
              <a:rPr lang="cs-CZ" dirty="0" smtClean="0"/>
              <a:t>druhů </a:t>
            </a:r>
            <a:r>
              <a:rPr lang="cs-CZ" dirty="0" smtClean="0"/>
              <a:t>(lyrika, epika,</a:t>
            </a:r>
          </a:p>
          <a:p>
            <a:pPr>
              <a:buNone/>
            </a:pPr>
            <a:r>
              <a:rPr lang="cs-CZ" dirty="0" smtClean="0"/>
              <a:t>drama) umělecké literatury</a:t>
            </a:r>
          </a:p>
          <a:p>
            <a:r>
              <a:rPr lang="cs-CZ" dirty="0" smtClean="0"/>
              <a:t>má děj</a:t>
            </a:r>
          </a:p>
          <a:p>
            <a:r>
              <a:rPr lang="cs-CZ" dirty="0" smtClean="0"/>
              <a:t>určeno převážně k jevištnímu provedení</a:t>
            </a:r>
          </a:p>
          <a:p>
            <a:r>
              <a:rPr lang="cs-CZ" dirty="0" smtClean="0"/>
              <a:t>děj se uskutečňuje pouze formou dialogu mezi</a:t>
            </a:r>
          </a:p>
          <a:p>
            <a:pPr>
              <a:buNone/>
            </a:pPr>
            <a:r>
              <a:rPr lang="cs-CZ" dirty="0" smtClean="0"/>
              <a:t>jednotlivými postavami, popř. i formou </a:t>
            </a:r>
          </a:p>
          <a:p>
            <a:pPr>
              <a:buNone/>
            </a:pPr>
            <a:r>
              <a:rPr lang="cs-CZ" dirty="0" smtClean="0"/>
              <a:t>monologů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klasického dramatu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expozice = seznámení s výchozí situací děje </a:t>
            </a:r>
          </a:p>
          <a:p>
            <a:pPr>
              <a:buNone/>
            </a:pPr>
            <a:r>
              <a:rPr lang="cs-CZ" dirty="0" smtClean="0"/>
              <a:t>(v antice někdy nahrazována prologem, </a:t>
            </a:r>
          </a:p>
          <a:p>
            <a:pPr>
              <a:buNone/>
            </a:pPr>
            <a:r>
              <a:rPr lang="cs-CZ" dirty="0" smtClean="0"/>
              <a:t>v moderním divadle často chybí, je roztříštěna)</a:t>
            </a:r>
          </a:p>
          <a:p>
            <a:r>
              <a:rPr lang="cs-CZ" dirty="0" smtClean="0"/>
              <a:t>kolize = náraz, srážka, zauzlení děje, jednající </a:t>
            </a:r>
          </a:p>
          <a:p>
            <a:pPr>
              <a:buNone/>
            </a:pPr>
            <a:r>
              <a:rPr lang="cs-CZ" dirty="0" smtClean="0"/>
              <a:t>postavy před otázkou jak dál, nebo co dělat</a:t>
            </a:r>
          </a:p>
          <a:p>
            <a:r>
              <a:rPr lang="cs-CZ" dirty="0" smtClean="0"/>
              <a:t>krize = vrcholný okamžik konfliktu, děj vyvolaný </a:t>
            </a:r>
          </a:p>
          <a:p>
            <a:pPr>
              <a:buNone/>
            </a:pPr>
            <a:r>
              <a:rPr lang="cs-CZ" dirty="0" smtClean="0"/>
              <a:t>kolizí vyhrocen natolik, že přichází srážka </a:t>
            </a:r>
          </a:p>
          <a:p>
            <a:pPr>
              <a:buNone/>
            </a:pPr>
            <a:r>
              <a:rPr lang="cs-CZ" dirty="0" smtClean="0"/>
              <a:t>protichůdných stran </a:t>
            </a:r>
          </a:p>
          <a:p>
            <a:r>
              <a:rPr lang="cs-CZ" dirty="0" smtClean="0"/>
              <a:t>peripetie = náhlý obrat</a:t>
            </a:r>
          </a:p>
          <a:p>
            <a:r>
              <a:rPr lang="cs-CZ" dirty="0" smtClean="0"/>
              <a:t>katastrofa = konečný obrat, rozuzlení konfliktu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Deus ex machina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latinsky „bůh ze stroje“</a:t>
            </a:r>
          </a:p>
          <a:p>
            <a:r>
              <a:rPr lang="cs-CZ" dirty="0" smtClean="0"/>
              <a:t>Římané převzali od Řeků (</a:t>
            </a:r>
            <a:r>
              <a:rPr lang="cs-CZ" dirty="0" err="1" smtClean="0"/>
              <a:t>theos</a:t>
            </a:r>
            <a:r>
              <a:rPr lang="cs-CZ" dirty="0" smtClean="0"/>
              <a:t> </a:t>
            </a:r>
            <a:r>
              <a:rPr lang="cs-CZ" dirty="0" err="1" smtClean="0"/>
              <a:t>apo</a:t>
            </a:r>
            <a:r>
              <a:rPr lang="cs-CZ" dirty="0" smtClean="0"/>
              <a:t> </a:t>
            </a:r>
            <a:r>
              <a:rPr lang="cs-CZ" dirty="0" err="1" smtClean="0"/>
              <a:t>mechanes</a:t>
            </a:r>
            <a:r>
              <a:rPr lang="cs-CZ" dirty="0" smtClean="0"/>
              <a:t> = </a:t>
            </a:r>
          </a:p>
          <a:p>
            <a:pPr>
              <a:buNone/>
            </a:pPr>
            <a:r>
              <a:rPr lang="cs-CZ" dirty="0" smtClean="0"/>
              <a:t>božstvo spuštěné strojem)</a:t>
            </a:r>
          </a:p>
          <a:p>
            <a:r>
              <a:rPr lang="cs-CZ" dirty="0" smtClean="0"/>
              <a:t>užíváno v řecké i římské tragédii</a:t>
            </a:r>
          </a:p>
          <a:p>
            <a:r>
              <a:rPr lang="cs-CZ" dirty="0" smtClean="0"/>
              <a:t>v bezvýchodném okamžiku děje zvláštním </a:t>
            </a:r>
          </a:p>
          <a:p>
            <a:pPr>
              <a:buNone/>
            </a:pPr>
            <a:r>
              <a:rPr lang="cs-CZ" dirty="0" smtClean="0"/>
              <a:t>mechanismem spuštěna socha boha</a:t>
            </a:r>
          </a:p>
          <a:p>
            <a:r>
              <a:rPr lang="cs-CZ" dirty="0" smtClean="0"/>
              <a:t>výrok boha = řešení zápletky</a:t>
            </a:r>
          </a:p>
          <a:p>
            <a:r>
              <a:rPr lang="cs-CZ" dirty="0" smtClean="0"/>
              <a:t>dnes náhlé, motiv postrádající vyřešení konfliktní</a:t>
            </a:r>
          </a:p>
          <a:p>
            <a:pPr>
              <a:buNone/>
            </a:pPr>
            <a:r>
              <a:rPr lang="cs-CZ" dirty="0" smtClean="0"/>
              <a:t>situace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moderního dramatu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expozice</a:t>
            </a:r>
          </a:p>
          <a:p>
            <a:r>
              <a:rPr lang="cs-CZ" dirty="0" smtClean="0"/>
              <a:t>zápletka</a:t>
            </a:r>
          </a:p>
          <a:p>
            <a:r>
              <a:rPr lang="cs-CZ" dirty="0" smtClean="0"/>
              <a:t>rozvoj děje s momenty retardace</a:t>
            </a:r>
          </a:p>
          <a:p>
            <a:r>
              <a:rPr lang="cs-CZ" dirty="0" smtClean="0"/>
              <a:t>závěrečné rozuzlení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Formální členění dramatu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jednání</a:t>
            </a:r>
          </a:p>
          <a:p>
            <a:r>
              <a:rPr lang="cs-CZ" dirty="0" smtClean="0"/>
              <a:t>scény</a:t>
            </a:r>
          </a:p>
          <a:p>
            <a:r>
              <a:rPr lang="cs-CZ" dirty="0" smtClean="0"/>
              <a:t>výstupy</a:t>
            </a:r>
          </a:p>
          <a:p>
            <a:pPr>
              <a:buNone/>
            </a:pPr>
            <a:r>
              <a:rPr lang="cs-CZ" dirty="0" smtClean="0"/>
              <a:t>někdy bývá připojen prolog a epilog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též akt, dějství</a:t>
            </a:r>
          </a:p>
          <a:p>
            <a:r>
              <a:rPr lang="cs-CZ" dirty="0" smtClean="0"/>
              <a:t>divadelní hra členěna na jednání</a:t>
            </a:r>
          </a:p>
          <a:p>
            <a:r>
              <a:rPr lang="cs-CZ" dirty="0" smtClean="0"/>
              <a:t>ohraničeno vytažením a spuštěním opony</a:t>
            </a:r>
          </a:p>
          <a:p>
            <a:r>
              <a:rPr lang="cs-CZ" dirty="0" smtClean="0"/>
              <a:t>uzavřená část děje</a:t>
            </a:r>
          </a:p>
          <a:p>
            <a:r>
              <a:rPr lang="cs-CZ" dirty="0" smtClean="0"/>
              <a:t>v antice a klasicismu Horatiova zásada pěti </a:t>
            </a:r>
          </a:p>
          <a:p>
            <a:pPr>
              <a:buNone/>
            </a:pPr>
            <a:r>
              <a:rPr lang="cs-CZ" dirty="0" smtClean="0"/>
              <a:t>jednání</a:t>
            </a:r>
          </a:p>
          <a:p>
            <a:r>
              <a:rPr lang="cs-CZ" dirty="0" smtClean="0"/>
              <a:t>v moderním dramatu divadelní hra rozdělena</a:t>
            </a:r>
          </a:p>
          <a:p>
            <a:pPr>
              <a:buNone/>
            </a:pPr>
            <a:r>
              <a:rPr lang="cs-CZ" dirty="0" smtClean="0"/>
              <a:t>nejčastěji na dvě části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též obraz, výjev</a:t>
            </a:r>
          </a:p>
          <a:p>
            <a:r>
              <a:rPr lang="cs-CZ" dirty="0" smtClean="0"/>
              <a:t>uzavřená dějová jednotka širší než výstup, ale </a:t>
            </a:r>
          </a:p>
          <a:p>
            <a:pPr>
              <a:buNone/>
            </a:pPr>
            <a:r>
              <a:rPr lang="cs-CZ" dirty="0" smtClean="0"/>
              <a:t>užší než jednání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také označení pro jeviště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nejmenší dějová jednotka dramatu</a:t>
            </a:r>
          </a:p>
          <a:p>
            <a:r>
              <a:rPr lang="cs-CZ" dirty="0" smtClean="0"/>
              <a:t>vymezena příchodem nebo odchodem některé</a:t>
            </a:r>
          </a:p>
          <a:p>
            <a:pPr>
              <a:buNone/>
            </a:pPr>
            <a:r>
              <a:rPr lang="cs-CZ" dirty="0" smtClean="0"/>
              <a:t>z postav</a:t>
            </a:r>
          </a:p>
          <a:p>
            <a:r>
              <a:rPr lang="cs-CZ" dirty="0" smtClean="0"/>
              <a:t>vymezen v průběhu 19. století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Drama jako kniha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začátku většinou seznam vystupujících </a:t>
            </a:r>
          </a:p>
          <a:p>
            <a:pPr>
              <a:buNone/>
            </a:pPr>
            <a:r>
              <a:rPr lang="cs-CZ" dirty="0" smtClean="0"/>
              <a:t>postav</a:t>
            </a:r>
          </a:p>
          <a:p>
            <a:r>
              <a:rPr lang="cs-CZ" dirty="0" smtClean="0"/>
              <a:t>kniha psána jako dialog jednajících postav</a:t>
            </a:r>
          </a:p>
          <a:p>
            <a:pPr>
              <a:buNone/>
            </a:pPr>
            <a:r>
              <a:rPr lang="cs-CZ" b="1" dirty="0" smtClean="0"/>
              <a:t>replika</a:t>
            </a:r>
            <a:r>
              <a:rPr lang="cs-CZ" dirty="0" smtClean="0"/>
              <a:t> = promluva jedné postavy</a:t>
            </a:r>
          </a:p>
          <a:p>
            <a:pPr>
              <a:buNone/>
            </a:pPr>
            <a:r>
              <a:rPr lang="cs-CZ" b="1" dirty="0" smtClean="0"/>
              <a:t>scénické (režijní) poznámky</a:t>
            </a:r>
            <a:r>
              <a:rPr lang="cs-CZ" dirty="0" smtClean="0"/>
              <a:t>: </a:t>
            </a:r>
            <a:r>
              <a:rPr lang="cs-CZ" dirty="0" err="1" smtClean="0"/>
              <a:t>poznámky</a:t>
            </a:r>
            <a:r>
              <a:rPr lang="cs-CZ" dirty="0" smtClean="0"/>
              <a:t> autora </a:t>
            </a:r>
          </a:p>
          <a:p>
            <a:pPr>
              <a:buNone/>
            </a:pPr>
            <a:r>
              <a:rPr lang="cs-CZ" dirty="0" smtClean="0"/>
              <a:t>hry, vysvětlení, co se děje na scéně, co dělají, </a:t>
            </a:r>
          </a:p>
          <a:p>
            <a:pPr>
              <a:buNone/>
            </a:pPr>
            <a:r>
              <a:rPr lang="cs-CZ" dirty="0" smtClean="0"/>
              <a:t>popř. jak vypadají jednající postavy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 z divadelní hry R. U. R.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DĚJSTVÍ PRVNÍ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i="1" dirty="0" smtClean="0"/>
              <a:t>Helenin salon. Vlevo tapetové dveře do hudebního salonu, vpravo dveře do Heleniny ložnice. Uprostřed </a:t>
            </a:r>
          </a:p>
          <a:p>
            <a:pPr>
              <a:buNone/>
            </a:pPr>
            <a:r>
              <a:rPr lang="cs-CZ" sz="2800" i="1" dirty="0" smtClean="0"/>
              <a:t>okna k moři a přístavu. Toaletní zrcadlo s drobnůstkami, stůl, pohovka a křesla, komoda, psací stolek se </a:t>
            </a:r>
          </a:p>
          <a:p>
            <a:pPr>
              <a:buNone/>
            </a:pPr>
            <a:r>
              <a:rPr lang="cs-CZ" sz="2800" i="1" dirty="0" smtClean="0"/>
              <a:t>stojací  žárovkou, vpravo krb rovněž se stojacími žárovkami. Celý salon do drobností  má moderní a čistě </a:t>
            </a:r>
          </a:p>
          <a:p>
            <a:pPr>
              <a:buNone/>
            </a:pPr>
            <a:r>
              <a:rPr lang="cs-CZ" sz="2800" i="1" dirty="0" smtClean="0"/>
              <a:t>ženský ráz.</a:t>
            </a:r>
          </a:p>
          <a:p>
            <a:pPr>
              <a:buNone/>
            </a:pPr>
            <a:r>
              <a:rPr lang="cs-CZ" sz="2800" i="1" dirty="0" smtClean="0"/>
              <a:t>	</a:t>
            </a:r>
          </a:p>
          <a:p>
            <a:pPr>
              <a:buNone/>
            </a:pPr>
            <a:r>
              <a:rPr lang="cs-CZ" sz="2800" dirty="0" smtClean="0"/>
              <a:t>DOMIN, FABRY, HALLEMEIER </a:t>
            </a:r>
            <a:r>
              <a:rPr lang="cs-CZ" sz="2800" i="1" dirty="0" smtClean="0"/>
              <a:t>vcházejí zleva po špičkách a nesou plné náruče květin a květináčů.</a:t>
            </a:r>
          </a:p>
          <a:p>
            <a:pPr>
              <a:buNone/>
            </a:pPr>
            <a:endParaRPr lang="cs-CZ" sz="2800" i="1" dirty="0" smtClean="0"/>
          </a:p>
          <a:p>
            <a:pPr>
              <a:buNone/>
            </a:pPr>
            <a:r>
              <a:rPr lang="cs-CZ" sz="2800" dirty="0" smtClean="0"/>
              <a:t>FABRY: Kam to všechno dáme?</a:t>
            </a:r>
          </a:p>
          <a:p>
            <a:pPr>
              <a:buNone/>
            </a:pPr>
            <a:r>
              <a:rPr lang="cs-CZ" sz="2800" dirty="0" smtClean="0"/>
              <a:t>HALLEMAIER: Uf! </a:t>
            </a:r>
            <a:r>
              <a:rPr lang="cs-CZ" sz="2800" i="1" dirty="0" smtClean="0"/>
              <a:t>Složí své břímě a žehná velkým křížem dveře napravo. </a:t>
            </a:r>
            <a:r>
              <a:rPr lang="cs-CZ" sz="2800" dirty="0" smtClean="0"/>
              <a:t>Spi, </a:t>
            </a:r>
            <a:r>
              <a:rPr lang="cs-CZ" sz="2800" dirty="0" err="1" smtClean="0"/>
              <a:t>spi</a:t>
            </a:r>
            <a:r>
              <a:rPr lang="cs-CZ" sz="2800" dirty="0" smtClean="0"/>
              <a:t>! Kdo spí, neví aspoň o </a:t>
            </a:r>
          </a:p>
          <a:p>
            <a:pPr>
              <a:buNone/>
            </a:pPr>
            <a:r>
              <a:rPr lang="cs-CZ" sz="2800" dirty="0" smtClean="0"/>
              <a:t>ničem.</a:t>
            </a:r>
          </a:p>
          <a:p>
            <a:pPr>
              <a:buNone/>
            </a:pPr>
            <a:r>
              <a:rPr lang="cs-CZ" sz="2800" dirty="0" smtClean="0"/>
              <a:t>DOMIN: Ona vůbec neví.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(str. 32)</a:t>
            </a: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dramatu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aktuálně přítomný</a:t>
            </a:r>
          </a:p>
          <a:p>
            <a:r>
              <a:rPr lang="cs-CZ" dirty="0" smtClean="0"/>
              <a:t>předvádění děje právě probíhajícího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Jednota místa, času a děje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též zákon tří jednot</a:t>
            </a:r>
          </a:p>
          <a:p>
            <a:r>
              <a:rPr lang="cs-CZ" dirty="0" smtClean="0"/>
              <a:t>uplatňován v klasickém dramatu</a:t>
            </a:r>
          </a:p>
          <a:p>
            <a:r>
              <a:rPr lang="cs-CZ" dirty="0" smtClean="0"/>
              <a:t>poprvé Aristoteles</a:t>
            </a:r>
          </a:p>
          <a:p>
            <a:r>
              <a:rPr lang="cs-CZ" dirty="0" smtClean="0"/>
              <a:t>závazný zejména ve francouzském klasicismu</a:t>
            </a:r>
          </a:p>
          <a:p>
            <a:pPr>
              <a:buNone/>
            </a:pPr>
            <a:r>
              <a:rPr lang="cs-CZ" dirty="0" smtClean="0"/>
              <a:t>pravidla:</a:t>
            </a:r>
          </a:p>
          <a:p>
            <a:r>
              <a:rPr lang="cs-CZ" dirty="0" smtClean="0"/>
              <a:t>jedna ústřední zápletka, nepřetržitě kupředu bez </a:t>
            </a:r>
          </a:p>
          <a:p>
            <a:pPr>
              <a:buNone/>
            </a:pPr>
            <a:r>
              <a:rPr lang="cs-CZ" dirty="0" smtClean="0"/>
              <a:t>odboček</a:t>
            </a:r>
          </a:p>
          <a:p>
            <a:r>
              <a:rPr lang="cs-CZ" dirty="0" smtClean="0"/>
              <a:t>během 24 hodin</a:t>
            </a:r>
          </a:p>
          <a:p>
            <a:r>
              <a:rPr lang="cs-CZ" dirty="0" smtClean="0"/>
              <a:t>soustředěn na co nejmenším prostoru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dramatu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souběžně s vývojem divadla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Dramatické žánry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komedie</a:t>
            </a:r>
          </a:p>
          <a:p>
            <a:r>
              <a:rPr lang="cs-CZ" dirty="0" smtClean="0"/>
              <a:t>tragédie</a:t>
            </a:r>
          </a:p>
          <a:p>
            <a:r>
              <a:rPr lang="cs-CZ" dirty="0" smtClean="0"/>
              <a:t>fraška</a:t>
            </a:r>
          </a:p>
          <a:p>
            <a:r>
              <a:rPr lang="cs-CZ" dirty="0" smtClean="0"/>
              <a:t>činohra</a:t>
            </a:r>
          </a:p>
          <a:p>
            <a:r>
              <a:rPr lang="cs-CZ" dirty="0" smtClean="0"/>
              <a:t>aktovka</a:t>
            </a:r>
          </a:p>
          <a:p>
            <a:r>
              <a:rPr lang="cs-CZ" dirty="0" smtClean="0"/>
              <a:t>absurdní drama</a:t>
            </a:r>
          </a:p>
          <a:p>
            <a:pPr>
              <a:buNone/>
            </a:pPr>
            <a:r>
              <a:rPr lang="cs-CZ" dirty="0" smtClean="0"/>
              <a:t>hudebně dramatické žánry: opera, opereta, </a:t>
            </a:r>
          </a:p>
          <a:p>
            <a:pPr>
              <a:buNone/>
            </a:pPr>
            <a:r>
              <a:rPr lang="cs-CZ" dirty="0" smtClean="0"/>
              <a:t>muzikál 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</a:t>
            </a:r>
          </a:p>
          <a:p>
            <a:r>
              <a:rPr lang="cs-CZ" sz="2000" dirty="0" smtClean="0"/>
              <a:t>ČAPEK, Karel. </a:t>
            </a:r>
            <a:r>
              <a:rPr lang="cs-CZ" sz="2000" i="1" dirty="0" smtClean="0"/>
              <a:t>R.U.R.: </a:t>
            </a:r>
            <a:r>
              <a:rPr lang="cs-CZ" sz="2000" i="1" dirty="0" err="1" smtClean="0"/>
              <a:t>rossum</a:t>
            </a:r>
            <a:r>
              <a:rPr lang="cs-CZ" sz="2000" i="1" dirty="0" smtClean="0"/>
              <a:t>'s </a:t>
            </a:r>
            <a:r>
              <a:rPr lang="cs-CZ" sz="2000" i="1" dirty="0" err="1" smtClean="0"/>
              <a:t>universal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robots</a:t>
            </a:r>
            <a:r>
              <a:rPr lang="cs-CZ" sz="2000" dirty="0" smtClean="0"/>
              <a:t>. V </a:t>
            </a:r>
            <a:r>
              <a:rPr lang="cs-CZ" sz="2000" dirty="0" err="1" smtClean="0"/>
              <a:t>nakl</a:t>
            </a:r>
            <a:r>
              <a:rPr lang="cs-CZ" sz="2000" dirty="0" smtClean="0"/>
              <a:t>. Artur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Praha: Artur, c2008, 98 s. D (Artur). ISBN 978-80-87128-51-0.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621</Words>
  <Application>Microsoft Office PowerPoint</Application>
  <PresentationFormat>Předvádění na obrazovce (4:3)</PresentationFormat>
  <Paragraphs>141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Drama</vt:lpstr>
      <vt:lpstr>Snímek 3</vt:lpstr>
      <vt:lpstr>Schéma klasického dramatu</vt:lpstr>
      <vt:lpstr>Deus ex machina</vt:lpstr>
      <vt:lpstr>Schéma moderního dramatu</vt:lpstr>
      <vt:lpstr>Formální členění dramatu</vt:lpstr>
      <vt:lpstr>Jednání</vt:lpstr>
      <vt:lpstr>Scéna</vt:lpstr>
      <vt:lpstr>Výstup</vt:lpstr>
      <vt:lpstr>Drama jako kniha</vt:lpstr>
      <vt:lpstr>Ukázka z divadelní hry R. U. R.</vt:lpstr>
      <vt:lpstr>Čas dramatu </vt:lpstr>
      <vt:lpstr>Jednota místa, času a děje</vt:lpstr>
      <vt:lpstr>Vývoj dramatu</vt:lpstr>
      <vt:lpstr>Dramatické žánry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11</cp:revision>
  <dcterms:created xsi:type="dcterms:W3CDTF">2012-12-23T08:55:19Z</dcterms:created>
  <dcterms:modified xsi:type="dcterms:W3CDTF">2013-05-02T03:20:12Z</dcterms:modified>
</cp:coreProperties>
</file>