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8" r:id="rId7"/>
    <p:sldId id="262" r:id="rId8"/>
    <p:sldId id="263" r:id="rId9"/>
    <p:sldId id="264" r:id="rId10"/>
    <p:sldId id="265" r:id="rId11"/>
    <p:sldId id="266" r:id="rId12"/>
    <p:sldId id="26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7321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Vyvoj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divadla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1.3.11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10. 11. 2012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Interpretace literárního díla.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interpretuje literární text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Základní</a:t>
                      </a:r>
                      <a:r>
                        <a:rPr lang="cs-CZ" sz="900" baseline="0" dirty="0" smtClean="0">
                          <a:effectLst/>
                        </a:rPr>
                        <a:t> charakteristika divadla, jeho vývoj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určená jako podpora při interpretaci dramatických literárních děl. Vhodná</a:t>
                      </a:r>
                      <a:r>
                        <a:rPr lang="cs-CZ" sz="900" baseline="0" dirty="0" smtClean="0">
                          <a:effectLst/>
                        </a:rPr>
                        <a:t> i pro samostatné opakování žáků.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osvědčila. Žáci ji využili i při opakování</a:t>
                      </a:r>
                      <a:r>
                        <a:rPr lang="cs-CZ" sz="900" baseline="0" dirty="0" smtClean="0">
                          <a:effectLst/>
                        </a:rPr>
                        <a:t> na písemný test.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Divadlo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Věcný význam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budova, místnost, prostor  - určené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 předvádění </a:t>
            </a:r>
            <a:r>
              <a:rPr lang="cs-CZ" dirty="0" smtClean="0"/>
              <a:t>dramatického díla</a:t>
            </a:r>
          </a:p>
          <a:p>
            <a:r>
              <a:rPr lang="cs-CZ" dirty="0" smtClean="0"/>
              <a:t>instituce zabývající se touto činností</a:t>
            </a:r>
          </a:p>
          <a:p>
            <a:r>
              <a:rPr lang="cs-CZ" dirty="0" smtClean="0"/>
              <a:t>představení dramatického díla, dramatické</a:t>
            </a:r>
          </a:p>
          <a:p>
            <a:pPr>
              <a:buNone/>
            </a:pPr>
            <a:r>
              <a:rPr lang="cs-CZ" dirty="0" smtClean="0"/>
              <a:t>umění jako celek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divadla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počátky spjaté s náboženským kultem</a:t>
            </a:r>
          </a:p>
          <a:p>
            <a:r>
              <a:rPr lang="cs-CZ" dirty="0" smtClean="0"/>
              <a:t>zejména v Egyptě, Indii a starověkém Řecku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antického dramatu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slavnosti na oslavu boha Dionýsa</a:t>
            </a:r>
          </a:p>
          <a:p>
            <a:r>
              <a:rPr lang="cs-CZ" dirty="0" smtClean="0"/>
              <a:t>doprovázeny zpěvem, tancem a recitací</a:t>
            </a:r>
          </a:p>
          <a:p>
            <a:r>
              <a:rPr lang="cs-CZ" dirty="0" smtClean="0"/>
              <a:t>vznik základních literárních žánrů – komedie a</a:t>
            </a:r>
          </a:p>
          <a:p>
            <a:pPr>
              <a:buNone/>
            </a:pPr>
            <a:r>
              <a:rPr lang="cs-CZ" dirty="0" smtClean="0"/>
              <a:t>tragédie</a:t>
            </a:r>
          </a:p>
          <a:p>
            <a:r>
              <a:rPr lang="cs-CZ" dirty="0" smtClean="0"/>
              <a:t>jedna postava chóru proměněna v herce</a:t>
            </a:r>
          </a:p>
          <a:p>
            <a:pPr>
              <a:buNone/>
            </a:pPr>
            <a:r>
              <a:rPr lang="cs-CZ" dirty="0" smtClean="0"/>
              <a:t>představujícího určitou postavu (první herec,</a:t>
            </a:r>
          </a:p>
          <a:p>
            <a:pPr>
              <a:buNone/>
            </a:pPr>
            <a:r>
              <a:rPr lang="cs-CZ" dirty="0" smtClean="0"/>
              <a:t>protagonista, hrdina)</a:t>
            </a:r>
          </a:p>
          <a:p>
            <a:r>
              <a:rPr lang="cs-CZ" dirty="0" smtClean="0"/>
              <a:t>postupně přibývají další postavy  </a:t>
            </a:r>
          </a:p>
          <a:p>
            <a:r>
              <a:rPr lang="cs-CZ" dirty="0" smtClean="0"/>
              <a:t>většinou tři postavy (zásadně muži), používání</a:t>
            </a:r>
          </a:p>
          <a:p>
            <a:pPr>
              <a:buNone/>
            </a:pPr>
            <a:r>
              <a:rPr lang="cs-CZ" dirty="0" smtClean="0"/>
              <a:t>masek, hráli více rolí najednou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Chór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řecky </a:t>
            </a:r>
            <a:r>
              <a:rPr lang="cs-CZ" dirty="0" err="1" smtClean="0"/>
              <a:t>choros</a:t>
            </a:r>
            <a:r>
              <a:rPr lang="cs-CZ" dirty="0" smtClean="0"/>
              <a:t> = tanec, taneční rej, osoby tančící a</a:t>
            </a:r>
          </a:p>
          <a:p>
            <a:pPr>
              <a:buNone/>
            </a:pPr>
            <a:r>
              <a:rPr lang="cs-CZ" dirty="0" smtClean="0"/>
              <a:t>zpívající na oslavách boha Dionýsa</a:t>
            </a:r>
          </a:p>
          <a:p>
            <a:r>
              <a:rPr lang="cs-CZ" dirty="0" smtClean="0"/>
              <a:t>později slovo přeneseno na zpívající a recitující </a:t>
            </a:r>
          </a:p>
          <a:p>
            <a:pPr>
              <a:buNone/>
            </a:pPr>
            <a:r>
              <a:rPr lang="cs-CZ" dirty="0" smtClean="0"/>
              <a:t>sbor (asi 50 osob) </a:t>
            </a:r>
          </a:p>
          <a:p>
            <a:r>
              <a:rPr lang="cs-CZ" dirty="0" smtClean="0"/>
              <a:t>v tragédii 12 - 15 členů, v komedii 24</a:t>
            </a:r>
          </a:p>
          <a:p>
            <a:r>
              <a:rPr lang="cs-CZ" dirty="0" smtClean="0"/>
              <a:t>celistvá dramatická osobnost komentující děj a</a:t>
            </a:r>
          </a:p>
          <a:p>
            <a:pPr>
              <a:buNone/>
            </a:pPr>
            <a:r>
              <a:rPr lang="cs-CZ" dirty="0" smtClean="0"/>
              <a:t>konfrontující postavy s jejich vlastními myšlenkami</a:t>
            </a:r>
          </a:p>
          <a:p>
            <a:r>
              <a:rPr lang="cs-CZ" dirty="0" smtClean="0"/>
              <a:t>do děje zasahoval, nebo jej pozoroval a</a:t>
            </a:r>
          </a:p>
          <a:p>
            <a:pPr>
              <a:buNone/>
            </a:pPr>
            <a:r>
              <a:rPr lang="cs-CZ" dirty="0" smtClean="0"/>
              <a:t>doprovázel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vždy existence vedle klasického dramatu </a:t>
            </a:r>
          </a:p>
          <a:p>
            <a:r>
              <a:rPr lang="cs-CZ" dirty="0" smtClean="0"/>
              <a:t>lidově obhroublé divadelní hry (</a:t>
            </a:r>
            <a:r>
              <a:rPr lang="cs-CZ" dirty="0" err="1" smtClean="0"/>
              <a:t>mímos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err="1" smtClean="0"/>
              <a:t>atellana</a:t>
            </a:r>
            <a:r>
              <a:rPr lang="cs-CZ" dirty="0" smtClean="0"/>
              <a:t>)</a:t>
            </a:r>
          </a:p>
          <a:p>
            <a:r>
              <a:rPr lang="cs-CZ" dirty="0" smtClean="0"/>
              <a:t>oblíbené v Řecku, jižní Itálii a na Sicílii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 ve středověku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zprvu odmítáno katolickou církví jako </a:t>
            </a:r>
          </a:p>
          <a:p>
            <a:pPr>
              <a:buNone/>
            </a:pPr>
            <a:r>
              <a:rPr lang="cs-CZ" dirty="0" smtClean="0"/>
              <a:t>pozůstatek pohanství</a:t>
            </a:r>
          </a:p>
          <a:p>
            <a:r>
              <a:rPr lang="cs-CZ" dirty="0" smtClean="0"/>
              <a:t>postupně z křesťanských obřadů určité </a:t>
            </a:r>
          </a:p>
          <a:p>
            <a:pPr>
              <a:buNone/>
            </a:pPr>
            <a:r>
              <a:rPr lang="cs-CZ" dirty="0" smtClean="0"/>
              <a:t>dramatické žánry</a:t>
            </a:r>
          </a:p>
          <a:p>
            <a:r>
              <a:rPr lang="cs-CZ" dirty="0" smtClean="0"/>
              <a:t>zejména  biblické výjevy ze života Ježíše Krista</a:t>
            </a:r>
          </a:p>
          <a:p>
            <a:pPr>
              <a:buNone/>
            </a:pPr>
            <a:r>
              <a:rPr lang="cs-CZ" dirty="0" smtClean="0"/>
              <a:t>při významných církevních svátcích (</a:t>
            </a:r>
            <a:r>
              <a:rPr lang="cs-CZ" dirty="0" err="1" smtClean="0"/>
              <a:t>officia</a:t>
            </a:r>
            <a:r>
              <a:rPr lang="cs-CZ" dirty="0" smtClean="0"/>
              <a:t>)</a:t>
            </a:r>
          </a:p>
          <a:p>
            <a:r>
              <a:rPr lang="cs-CZ" dirty="0" smtClean="0"/>
              <a:t>volná součást bohoslužeb, latinsky v kostelích</a:t>
            </a:r>
          </a:p>
          <a:p>
            <a:r>
              <a:rPr lang="cs-CZ" dirty="0" smtClean="0"/>
              <a:t>později samostatné hry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Církevní a světské divadelní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předváděny mimo kostel</a:t>
            </a:r>
          </a:p>
          <a:p>
            <a:r>
              <a:rPr lang="cs-CZ" dirty="0" smtClean="0"/>
              <a:t>hrány v národním jazyce</a:t>
            </a:r>
          </a:p>
          <a:p>
            <a:r>
              <a:rPr lang="cs-CZ" dirty="0" smtClean="0"/>
              <a:t>mysteria (náměty ze života Ježíše Krista, </a:t>
            </a:r>
          </a:p>
          <a:p>
            <a:pPr>
              <a:buNone/>
            </a:pPr>
            <a:r>
              <a:rPr lang="cs-CZ" dirty="0" smtClean="0"/>
              <a:t>postupně lidová podívaná) , alegorické morality</a:t>
            </a:r>
          </a:p>
          <a:p>
            <a:pPr>
              <a:buNone/>
            </a:pPr>
            <a:r>
              <a:rPr lang="cs-CZ" dirty="0" smtClean="0"/>
              <a:t>(mravní naučení, děj předváděl abstraktně </a:t>
            </a:r>
          </a:p>
          <a:p>
            <a:pPr>
              <a:buNone/>
            </a:pPr>
            <a:r>
              <a:rPr lang="cs-CZ" dirty="0" smtClean="0"/>
              <a:t>pojatou alegorii, personifikaci mravních </a:t>
            </a:r>
          </a:p>
          <a:p>
            <a:pPr>
              <a:buNone/>
            </a:pPr>
            <a:r>
              <a:rPr lang="cs-CZ" dirty="0" smtClean="0"/>
              <a:t>vlastností - Ctnost, Neřest, Pokora) </a:t>
            </a:r>
          </a:p>
          <a:p>
            <a:r>
              <a:rPr lang="cs-CZ" dirty="0" smtClean="0"/>
              <a:t>světské divadelní hry, zejména frašky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Renesance a humanismus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obnoven zájem o divadelní hry antiky</a:t>
            </a:r>
          </a:p>
          <a:p>
            <a:r>
              <a:rPr lang="cs-CZ" dirty="0" smtClean="0"/>
              <a:t>oblíbeny humanistické školské hry s</a:t>
            </a:r>
          </a:p>
          <a:p>
            <a:pPr>
              <a:buNone/>
            </a:pPr>
            <a:r>
              <a:rPr lang="cs-CZ" dirty="0" smtClean="0"/>
              <a:t>moralistickou tendencí a komedie</a:t>
            </a:r>
          </a:p>
          <a:p>
            <a:r>
              <a:rPr lang="cs-CZ" dirty="0" smtClean="0"/>
              <a:t>v Anglii vznik tzv. </a:t>
            </a:r>
            <a:r>
              <a:rPr lang="cs-CZ" dirty="0" err="1" smtClean="0"/>
              <a:t>alžbětínského</a:t>
            </a:r>
            <a:r>
              <a:rPr lang="cs-CZ" dirty="0" smtClean="0"/>
              <a:t> divadla a </a:t>
            </a:r>
          </a:p>
          <a:p>
            <a:pPr>
              <a:buNone/>
            </a:pPr>
            <a:r>
              <a:rPr lang="cs-CZ" dirty="0" smtClean="0"/>
              <a:t>tvorba W. Shakespeare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barokně výpravné a oslňující jezuitské drama s</a:t>
            </a:r>
          </a:p>
          <a:p>
            <a:pPr>
              <a:buNone/>
            </a:pPr>
            <a:r>
              <a:rPr lang="cs-CZ" dirty="0" smtClean="0"/>
              <a:t>náboženskou tematikou</a:t>
            </a:r>
          </a:p>
          <a:p>
            <a:r>
              <a:rPr lang="cs-CZ" dirty="0" smtClean="0"/>
              <a:t>vznik </a:t>
            </a:r>
            <a:r>
              <a:rPr lang="cs-CZ" dirty="0" smtClean="0"/>
              <a:t>commedie </a:t>
            </a:r>
            <a:r>
              <a:rPr lang="cs-CZ" dirty="0" smtClean="0"/>
              <a:t>dell'</a:t>
            </a:r>
            <a:r>
              <a:rPr lang="cs-CZ" dirty="0" err="1" smtClean="0"/>
              <a:t>arte</a:t>
            </a:r>
            <a:endParaRPr lang="cs-CZ" dirty="0" smtClean="0"/>
          </a:p>
          <a:p>
            <a:r>
              <a:rPr lang="cs-CZ" dirty="0" smtClean="0"/>
              <a:t>vznik opery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18.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zánik commedie dell'</a:t>
            </a:r>
            <a:r>
              <a:rPr lang="cs-CZ" dirty="0" err="1" smtClean="0"/>
              <a:t>arte</a:t>
            </a:r>
            <a:endParaRPr lang="cs-CZ" dirty="0" smtClean="0"/>
          </a:p>
          <a:p>
            <a:r>
              <a:rPr lang="cs-CZ" dirty="0" smtClean="0"/>
              <a:t>vznik činohry – iniciována zájmem o </a:t>
            </a:r>
          </a:p>
          <a:p>
            <a:pPr>
              <a:buNone/>
            </a:pPr>
            <a:r>
              <a:rPr lang="cs-CZ" dirty="0" smtClean="0"/>
              <a:t>současnost a všední problémy, rozvoj pak v 19. a </a:t>
            </a:r>
          </a:p>
          <a:p>
            <a:pPr>
              <a:buNone/>
            </a:pPr>
            <a:r>
              <a:rPr lang="cs-CZ" dirty="0" smtClean="0"/>
              <a:t>20. století</a:t>
            </a:r>
          </a:p>
          <a:p>
            <a:r>
              <a:rPr lang="cs-CZ" dirty="0" smtClean="0"/>
              <a:t>v 19. století vznik melodramatu a operety</a:t>
            </a:r>
          </a:p>
          <a:p>
            <a:r>
              <a:rPr lang="cs-CZ" dirty="0" smtClean="0"/>
              <a:t>ve 20. století vznik muzikálu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496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Divadlo</vt:lpstr>
      <vt:lpstr>Věcný význam slova</vt:lpstr>
      <vt:lpstr>Počátky divadla </vt:lpstr>
      <vt:lpstr>Počátky antického dramatu</vt:lpstr>
      <vt:lpstr>Chór</vt:lpstr>
      <vt:lpstr>Fraška</vt:lpstr>
      <vt:lpstr>Divadlo ve středověku</vt:lpstr>
      <vt:lpstr>Církevní a světské divadelní hry</vt:lpstr>
      <vt:lpstr>Renesance a humanismus</vt:lpstr>
      <vt:lpstr>Baroko</vt:lpstr>
      <vt:lpstr>18. století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9</cp:revision>
  <dcterms:created xsi:type="dcterms:W3CDTF">2012-12-23T08:55:19Z</dcterms:created>
  <dcterms:modified xsi:type="dcterms:W3CDTF">2013-04-26T07:09:21Z</dcterms:modified>
</cp:coreProperties>
</file>