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6" r:id="rId11"/>
    <p:sldId id="277" r:id="rId12"/>
    <p:sldId id="278" r:id="rId13"/>
    <p:sldId id="279" r:id="rId14"/>
    <p:sldId id="275" r:id="rId15"/>
    <p:sldId id="28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2289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9535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234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3007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7956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9353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0939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4614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2702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2560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2567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3476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osef_Mathauser_-_Praotec_%C4%8Cech_na_ho%C5%99e_%C5%98%C3%ADp.jpg" TargetMode="External"/><Relationship Id="rId2" Type="http://schemas.openxmlformats.org/officeDocument/2006/relationships/hyperlink" Target="http://upload.wikimedia.org/wikipedia/commons/f/ff/Albrecht_D%C3%BCrer_047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D&#283;jepis%20pro%20sedmou%20t&#345;&#237;du_13-Velk&#225;%20Morava-1.&#269;&#225;st..pptx" TargetMode="External"/><Relationship Id="rId4" Type="http://schemas.openxmlformats.org/officeDocument/2006/relationships/hyperlink" Target="http://upload.wikimedia.org/wikipedia/commons/9/98/Great_moravia_svatopluk.pn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6246279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VY_32_INOVACE_5A_13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Velkomoravská říše – 1. </a:t>
                      </a:r>
                      <a:r>
                        <a:rPr lang="cs-CZ" smtClean="0"/>
                        <a:t>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Cílem je žákům představit další státní útvar západních Slovanů, seznámit je s panovníky této říše.</a:t>
            </a:r>
          </a:p>
          <a:p>
            <a:r>
              <a:rPr lang="cs-CZ" dirty="0" smtClean="0"/>
              <a:t>Pochopit význam slova misionář, zdůraznit význam věrozvěstů Cyrila a Metoděje.</a:t>
            </a:r>
          </a:p>
          <a:p>
            <a:r>
              <a:rPr lang="cs-CZ" dirty="0" smtClean="0"/>
              <a:t>Vysvětlit pojmy staroslověnština, hlaholice.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Přemýšlej, kdo mohl říkat: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„Těším se do Cách, z toho sedla mám již otlačené pozadí.“</a:t>
            </a:r>
          </a:p>
          <a:p>
            <a:endParaRPr lang="cs-CZ" dirty="0"/>
          </a:p>
          <a:p>
            <a:r>
              <a:rPr lang="cs-CZ" dirty="0" smtClean="0"/>
              <a:t>„Tato země mlékem a strdím oplývá.“</a:t>
            </a:r>
          </a:p>
          <a:p>
            <a:endParaRPr lang="cs-CZ" dirty="0"/>
          </a:p>
          <a:p>
            <a:r>
              <a:rPr lang="cs-CZ" dirty="0" smtClean="0"/>
              <a:t>„Řekni svému pánovi, Dagobertovi, že se moji lidé nedopustili ničeho zlého.“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Karel Veliký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Praotec Čech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Kupec Sámo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44208" y="1628800"/>
            <a:ext cx="2179646" cy="3220492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3131840" y="1916832"/>
            <a:ext cx="33123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275856" y="3789040"/>
            <a:ext cx="1512168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86570" y="3321502"/>
            <a:ext cx="2689644" cy="2917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Velká Morava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Název poprvé zapsán v 10. století (byzantský císař Konstantin </a:t>
            </a:r>
            <a:r>
              <a:rPr lang="cs-CZ" dirty="0" err="1" smtClean="0"/>
              <a:t>Porfyrogenetos</a:t>
            </a:r>
            <a:r>
              <a:rPr lang="cs-CZ" dirty="0" smtClean="0"/>
              <a:t>).</a:t>
            </a:r>
          </a:p>
          <a:p>
            <a:r>
              <a:rPr lang="cs-CZ" dirty="0" smtClean="0"/>
              <a:t>Stát vznikl kolem roku 800 v povodí řek Moravy a Dyje.</a:t>
            </a:r>
          </a:p>
          <a:p>
            <a:r>
              <a:rPr lang="cs-CZ" dirty="0" smtClean="0"/>
              <a:t>Oblast byla velmi úrodná.</a:t>
            </a:r>
          </a:p>
          <a:p>
            <a:r>
              <a:rPr lang="cs-CZ" dirty="0" smtClean="0"/>
              <a:t>Život se  soustředil v hradištích.</a:t>
            </a:r>
          </a:p>
          <a:p>
            <a:r>
              <a:rPr lang="cs-CZ" dirty="0" smtClean="0"/>
              <a:t>V čele stál kníže.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Mapa Velkomoravské říše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0462" y="1600200"/>
            <a:ext cx="5203075" cy="4525963"/>
          </a:xfr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Vládcové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První doložený vládce - kníže Mojmír (dynastie </a:t>
            </a:r>
            <a:r>
              <a:rPr lang="cs-CZ" dirty="0" err="1" smtClean="0"/>
              <a:t>Mojmírovců</a:t>
            </a:r>
            <a:r>
              <a:rPr lang="cs-CZ" dirty="0" smtClean="0"/>
              <a:t>).</a:t>
            </a:r>
          </a:p>
          <a:p>
            <a:r>
              <a:rPr lang="cs-CZ" dirty="0" smtClean="0"/>
              <a:t>Mojmírův nástupce - kníže Rastislav (vláda 846- 870)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- autor žádosti papežovi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(prosba o vyslání misionářů)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Misionář - duchovní šířící křesťanství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Z legendy Život Metodějův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„Rastislav, kníže slovanský, se Svatoplukem vypravili poselství z Moravy k císaři Michaelovi a pravili takto: Přišlo k nám mnoho křesťanských učitelů z Vlach, Řecka a z Němec a ti nás rozličně učili. My, Slované, jsme však lid prostý a nemáme, kdo by nás vedl k pravdě a její smysl nám vyložil. Nuže, vznešený pane, pošli takového muže, který nám pořídí všechnu spravedlnost.“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Kdo vypravil poselstvo?</a:t>
            </a:r>
          </a:p>
          <a:p>
            <a:r>
              <a:rPr lang="cs-CZ" dirty="0" smtClean="0"/>
              <a:t>Před koho předstoupilo?</a:t>
            </a:r>
          </a:p>
          <a:p>
            <a:r>
              <a:rPr lang="cs-CZ" dirty="0" smtClean="0"/>
              <a:t>O co žádají poslové?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err="1" smtClean="0"/>
              <a:t>Věrozvěstové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Rok 863 - příchod Cyrila a Metoděje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  <a:r>
              <a:rPr lang="cs-CZ" dirty="0" smtClean="0"/>
              <a:t>(Soluň</a:t>
            </a:r>
            <a:r>
              <a:rPr lang="cs-CZ" dirty="0" smtClean="0"/>
              <a:t>, dnešní Řecko).</a:t>
            </a:r>
          </a:p>
          <a:p>
            <a:r>
              <a:rPr lang="cs-CZ" dirty="0" smtClean="0"/>
              <a:t>Nově vytvořený slovanský jazyk STAROSLOVĚNŠTINA.</a:t>
            </a:r>
          </a:p>
          <a:p>
            <a:r>
              <a:rPr lang="cs-CZ" dirty="0" smtClean="0"/>
              <a:t>Překlady důležitých částí Bible.</a:t>
            </a:r>
          </a:p>
          <a:p>
            <a:r>
              <a:rPr lang="cs-CZ" dirty="0" smtClean="0"/>
              <a:t>Nově vytvořené písmo – HLAHOLICE.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9497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klasická staroslověnština</a:t>
            </a:r>
            <a:br>
              <a:rPr lang="cs-CZ" dirty="0"/>
            </a:br>
            <a:r>
              <a:rPr lang="cs-CZ" dirty="0"/>
              <a:t>(cyrilometodějská)</a:t>
            </a:r>
          </a:p>
          <a:p>
            <a:r>
              <a:rPr lang="cs-CZ" dirty="0" err="1"/>
              <a:t>Otьče</a:t>
            </a:r>
            <a:r>
              <a:rPr lang="cs-CZ" dirty="0"/>
              <a:t> </a:t>
            </a:r>
            <a:r>
              <a:rPr lang="cs-CZ" dirty="0" err="1"/>
              <a:t>našь</a:t>
            </a:r>
            <a:r>
              <a:rPr lang="cs-CZ" dirty="0"/>
              <a:t>, </a:t>
            </a:r>
            <a:r>
              <a:rPr lang="cs-CZ" dirty="0" err="1"/>
              <a:t>iže</a:t>
            </a:r>
            <a:r>
              <a:rPr lang="cs-CZ" dirty="0"/>
              <a:t> </a:t>
            </a:r>
            <a:r>
              <a:rPr lang="cs-CZ" dirty="0" err="1"/>
              <a:t>jesi</a:t>
            </a:r>
            <a:r>
              <a:rPr lang="cs-CZ" dirty="0"/>
              <a:t> na </a:t>
            </a:r>
            <a:r>
              <a:rPr lang="cs-CZ" dirty="0" err="1"/>
              <a:t>nebesi</a:t>
            </a:r>
            <a:r>
              <a:rPr lang="cs-CZ" dirty="0"/>
              <a:t>, da </a:t>
            </a:r>
            <a:r>
              <a:rPr lang="cs-CZ" dirty="0" err="1"/>
              <a:t>svętitъ</a:t>
            </a:r>
            <a:r>
              <a:rPr lang="cs-CZ" dirty="0"/>
              <a:t> </a:t>
            </a:r>
            <a:r>
              <a:rPr lang="cs-CZ" dirty="0" err="1"/>
              <a:t>sę</a:t>
            </a:r>
            <a:r>
              <a:rPr lang="cs-CZ" dirty="0"/>
              <a:t> </a:t>
            </a:r>
            <a:r>
              <a:rPr lang="cs-CZ" dirty="0" err="1"/>
              <a:t>imę</a:t>
            </a:r>
            <a:r>
              <a:rPr lang="cs-CZ" dirty="0"/>
              <a:t> </a:t>
            </a:r>
            <a:r>
              <a:rPr lang="cs-CZ" dirty="0" err="1"/>
              <a:t>tvoe</a:t>
            </a:r>
            <a:r>
              <a:rPr lang="cs-CZ" dirty="0"/>
              <a:t>, da </a:t>
            </a:r>
            <a:r>
              <a:rPr lang="cs-CZ" dirty="0" err="1"/>
              <a:t>pridetъ</a:t>
            </a:r>
            <a:r>
              <a:rPr lang="cs-CZ" dirty="0"/>
              <a:t> </a:t>
            </a:r>
            <a:r>
              <a:rPr lang="cs-CZ" dirty="0" err="1"/>
              <a:t>cěsarьstvo</a:t>
            </a:r>
            <a:r>
              <a:rPr lang="cs-CZ" dirty="0"/>
              <a:t> </a:t>
            </a:r>
            <a:r>
              <a:rPr lang="cs-CZ" dirty="0" err="1"/>
              <a:t>tvoe</a:t>
            </a:r>
            <a:r>
              <a:rPr lang="cs-CZ" dirty="0"/>
              <a:t>, da </a:t>
            </a:r>
            <a:r>
              <a:rPr lang="cs-CZ" dirty="0" err="1"/>
              <a:t>bǫdetъ</a:t>
            </a:r>
            <a:r>
              <a:rPr lang="cs-CZ" dirty="0"/>
              <a:t> </a:t>
            </a:r>
            <a:r>
              <a:rPr lang="cs-CZ" dirty="0" err="1"/>
              <a:t>volě</a:t>
            </a:r>
            <a:r>
              <a:rPr lang="cs-CZ" dirty="0"/>
              <a:t> </a:t>
            </a:r>
            <a:r>
              <a:rPr lang="cs-CZ" dirty="0" err="1"/>
              <a:t>tvoě</a:t>
            </a:r>
            <a:r>
              <a:rPr lang="cs-CZ" dirty="0"/>
              <a:t> </a:t>
            </a:r>
            <a:r>
              <a:rPr lang="cs-CZ" dirty="0" err="1"/>
              <a:t>ěko</a:t>
            </a:r>
            <a:r>
              <a:rPr lang="cs-CZ" dirty="0"/>
              <a:t> na </a:t>
            </a:r>
            <a:r>
              <a:rPr lang="cs-CZ" dirty="0" err="1"/>
              <a:t>nebesi</a:t>
            </a:r>
            <a:r>
              <a:rPr lang="cs-CZ" dirty="0"/>
              <a:t> i na </a:t>
            </a:r>
            <a:r>
              <a:rPr lang="cs-CZ" dirty="0" err="1"/>
              <a:t>zemli</a:t>
            </a:r>
            <a:r>
              <a:rPr lang="cs-CZ" dirty="0"/>
              <a:t>; </a:t>
            </a:r>
            <a:r>
              <a:rPr lang="cs-CZ" dirty="0" err="1"/>
              <a:t>chlěbъ</a:t>
            </a:r>
            <a:r>
              <a:rPr lang="cs-CZ" dirty="0"/>
              <a:t> </a:t>
            </a:r>
            <a:r>
              <a:rPr lang="cs-CZ" dirty="0" err="1"/>
              <a:t>našь</a:t>
            </a:r>
            <a:r>
              <a:rPr lang="cs-CZ" dirty="0"/>
              <a:t> </a:t>
            </a:r>
            <a:r>
              <a:rPr lang="cs-CZ" dirty="0" err="1"/>
              <a:t>nasǫštьnii</a:t>
            </a:r>
            <a:r>
              <a:rPr lang="cs-CZ" dirty="0"/>
              <a:t> </a:t>
            </a:r>
            <a:r>
              <a:rPr lang="cs-CZ" dirty="0" err="1"/>
              <a:t>daždь</a:t>
            </a:r>
            <a:r>
              <a:rPr lang="cs-CZ" dirty="0"/>
              <a:t> </a:t>
            </a:r>
            <a:r>
              <a:rPr lang="cs-CZ" dirty="0" err="1"/>
              <a:t>namъ</a:t>
            </a:r>
            <a:r>
              <a:rPr lang="cs-CZ" dirty="0"/>
              <a:t> </a:t>
            </a:r>
            <a:r>
              <a:rPr lang="cs-CZ" dirty="0" err="1"/>
              <a:t>dьnьsь</a:t>
            </a:r>
            <a:r>
              <a:rPr lang="cs-CZ" dirty="0"/>
              <a:t> </a:t>
            </a:r>
            <a:r>
              <a:rPr lang="cs-CZ" dirty="0" smtClean="0"/>
              <a:t>      i </a:t>
            </a:r>
            <a:r>
              <a:rPr lang="cs-CZ" dirty="0"/>
              <a:t>ne </a:t>
            </a:r>
            <a:r>
              <a:rPr lang="cs-CZ" dirty="0" err="1"/>
              <a:t>vъvedi</a:t>
            </a:r>
            <a:r>
              <a:rPr lang="cs-CZ" dirty="0"/>
              <a:t> </a:t>
            </a:r>
            <a:r>
              <a:rPr lang="cs-CZ" dirty="0" err="1"/>
              <a:t>nasъ</a:t>
            </a:r>
            <a:r>
              <a:rPr lang="cs-CZ" dirty="0"/>
              <a:t> </a:t>
            </a:r>
            <a:r>
              <a:rPr lang="cs-CZ" dirty="0" err="1"/>
              <a:t>vъ</a:t>
            </a:r>
            <a:r>
              <a:rPr lang="cs-CZ" dirty="0"/>
              <a:t> </a:t>
            </a:r>
            <a:r>
              <a:rPr lang="cs-CZ" dirty="0" err="1"/>
              <a:t>napastь</a:t>
            </a:r>
            <a:r>
              <a:rPr lang="cs-CZ" dirty="0"/>
              <a:t> </a:t>
            </a:r>
            <a:r>
              <a:rPr lang="cs-CZ" dirty="0" err="1"/>
              <a:t>nъ</a:t>
            </a:r>
            <a:r>
              <a:rPr lang="cs-CZ" dirty="0"/>
              <a:t> </a:t>
            </a:r>
            <a:r>
              <a:rPr lang="cs-CZ" dirty="0" err="1"/>
              <a:t>izbavi</a:t>
            </a:r>
            <a:r>
              <a:rPr lang="cs-CZ" dirty="0"/>
              <a:t> </a:t>
            </a:r>
            <a:r>
              <a:rPr lang="cs-CZ" dirty="0" err="1"/>
              <a:t>ny</a:t>
            </a:r>
            <a:r>
              <a:rPr lang="cs-CZ" dirty="0"/>
              <a:t> </a:t>
            </a:r>
            <a:r>
              <a:rPr lang="cs-CZ" dirty="0" err="1"/>
              <a:t>otъ</a:t>
            </a:r>
            <a:r>
              <a:rPr lang="cs-CZ" dirty="0"/>
              <a:t> </a:t>
            </a:r>
            <a:r>
              <a:rPr lang="cs-CZ" dirty="0" err="1"/>
              <a:t>lǫkavago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95135892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20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česky</a:t>
            </a:r>
          </a:p>
          <a:p>
            <a:r>
              <a:rPr lang="cs-CZ" dirty="0"/>
              <a:t>Otče náš, jenž jsi na nebesích, posvěť se jméno tvé, přijď království tvé, buď vůle tvá, jako </a:t>
            </a:r>
            <a:r>
              <a:rPr lang="cs-CZ" dirty="0" smtClean="0"/>
              <a:t>       v </a:t>
            </a:r>
            <a:r>
              <a:rPr lang="cs-CZ" dirty="0"/>
              <a:t>nebi, tak i na zemi. Chléb náš vezdejší dej nám dnes a odpusť nám naše viny, jako i my odpouštíme naším viníkům a neuveď nás </a:t>
            </a:r>
            <a:r>
              <a:rPr lang="cs-CZ" dirty="0" smtClean="0"/>
              <a:t>        v </a:t>
            </a:r>
            <a:r>
              <a:rPr lang="cs-CZ" dirty="0"/>
              <a:t>pokušení, ale zbav nás od zlého.</a:t>
            </a:r>
          </a:p>
        </p:txBody>
      </p:sp>
    </p:spTree>
    <p:extLst>
      <p:ext uri="{BB962C8B-B14F-4D97-AF65-F5344CB8AC3E}">
        <p14:creationId xmlns:p14="http://schemas.microsoft.com/office/powerpoint/2010/main" xmlns="" val="26777019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Cyril a Metoděj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1556792"/>
            <a:ext cx="3081867" cy="5040560"/>
          </a:xfrm>
        </p:spPr>
      </p:pic>
    </p:spTree>
    <p:extLst>
      <p:ext uri="{BB962C8B-B14F-4D97-AF65-F5344CB8AC3E}">
        <p14:creationId xmlns:p14="http://schemas.microsoft.com/office/powerpoint/2010/main" xmlns="" val="271162182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upload.wikimedia.org/wikipedia/commons/f/ff/Albrecht_D%C3%BCrer_047.jpg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http://cs.wikipedia.org/wiki/Soubor:Josef_Mathauser_-_Praotec_%C4%8Cech_na_ho%C5%99e_%</a:t>
            </a:r>
            <a:r>
              <a:rPr lang="cs-CZ" dirty="0" smtClean="0">
                <a:hlinkClick r:id="rId3"/>
              </a:rPr>
              <a:t>C5%98%C3%ADp.jpg</a:t>
            </a:r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upload.wikimedia.org/wikipedia/commons/9/98/Great_moravia_svatopluk.png</a:t>
            </a:r>
            <a:endParaRPr lang="cs-CZ" dirty="0" smtClean="0"/>
          </a:p>
          <a:p>
            <a:r>
              <a:rPr lang="cs-CZ" dirty="0">
                <a:hlinkClick r:id="rId5" action="ppaction://hlinkpres?slideindex=1&amp;slidetitle="/>
              </a:rPr>
              <a:t>http://upload.wikimedia.org/wikipedia/commons/3/32/KyrilMethod.jpg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HROCH, Miroslav a Karel ZPĚVÁK.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3. vyd. Ilustrace Michal Skalník. Praha: SPN, 1993, 85 s. Učebnice pro základní školy. ISBN 80-042-6439-5. </a:t>
            </a:r>
            <a:endParaRPr lang="cs-CZ" dirty="0" smtClean="0"/>
          </a:p>
          <a:p>
            <a:r>
              <a:rPr lang="cs-CZ" dirty="0"/>
              <a:t>MANDELOVÁ, Helena. Ilustrace Lubomír </a:t>
            </a:r>
            <a:r>
              <a:rPr lang="cs-CZ" dirty="0" err="1"/>
              <a:t>Anlauf</a:t>
            </a:r>
            <a:r>
              <a:rPr lang="cs-CZ" dirty="0"/>
              <a:t>. Praha: Albatros, 1995, 63 s. </a:t>
            </a:r>
            <a:r>
              <a:rPr lang="cs-CZ"/>
              <a:t>Dějiny </a:t>
            </a:r>
            <a:r>
              <a:rPr lang="cs-CZ" smtClean="0"/>
              <a:t>      v </a:t>
            </a:r>
            <a:r>
              <a:rPr lang="cs-CZ" dirty="0"/>
              <a:t>obrazech. ISBN 80-00-00203-5.</a:t>
            </a:r>
          </a:p>
        </p:txBody>
      </p:sp>
    </p:spTree>
    <p:extLst>
      <p:ext uri="{BB962C8B-B14F-4D97-AF65-F5344CB8AC3E}">
        <p14:creationId xmlns:p14="http://schemas.microsoft.com/office/powerpoint/2010/main" xmlns="" val="28049486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166</TotalTime>
  <Words>494</Words>
  <Application>Microsoft Office PowerPoint</Application>
  <PresentationFormat>Předvádění na obrazovce (4:3)</PresentationFormat>
  <Paragraphs>65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Anotace</vt:lpstr>
      <vt:lpstr>Přemýšlej, kdo mohl říkat:</vt:lpstr>
      <vt:lpstr>Řešení</vt:lpstr>
      <vt:lpstr>Velká Morava</vt:lpstr>
      <vt:lpstr>Mapa Velkomoravské říše</vt:lpstr>
      <vt:lpstr>Vládcové</vt:lpstr>
      <vt:lpstr>Z legendy Život Metodějův</vt:lpstr>
      <vt:lpstr>Otázky</vt:lpstr>
      <vt:lpstr>Věrozvěstové</vt:lpstr>
      <vt:lpstr>Ukázka</vt:lpstr>
      <vt:lpstr>Snímek 12</vt:lpstr>
      <vt:lpstr>Cyril a Metoděj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67</cp:revision>
  <dcterms:created xsi:type="dcterms:W3CDTF">2012-03-17T07:31:03Z</dcterms:created>
  <dcterms:modified xsi:type="dcterms:W3CDTF">2013-06-19T20:32:02Z</dcterms:modified>
</cp:coreProperties>
</file>