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9" r:id="rId4"/>
    <p:sldId id="260" r:id="rId5"/>
    <p:sldId id="274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Kytice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20.</a:t>
                      </a:r>
                      <a:r>
                        <a:rPr lang="cs-CZ" sz="900" baseline="0" dirty="0" smtClean="0">
                          <a:effectLst/>
                        </a:rPr>
                        <a:t> 11. 2012</a:t>
                      </a: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Interpretace literárního díla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interpretuje literární text.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obsahuje</a:t>
                      </a:r>
                      <a:r>
                        <a:rPr lang="cs-CZ" sz="900" baseline="0" dirty="0" smtClean="0">
                          <a:effectLst/>
                        </a:rPr>
                        <a:t> informace o díle Kytice a podstatné informace o jejím autorovi.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podporující</a:t>
                      </a:r>
                      <a:r>
                        <a:rPr lang="cs-CZ" sz="900" baseline="0" dirty="0" smtClean="0">
                          <a:effectLst/>
                        </a:rPr>
                        <a:t> interpretaci díla Kytice, kterou žáci přečtou v rámci přípravy na státní maturitní zkoušku.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dokázali s její pomocí interpretovat přečtené dílo.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Karel Jaromír Erben - Kytice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Interpretace díla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sbírka 13 balad</a:t>
            </a:r>
          </a:p>
          <a:p>
            <a:r>
              <a:rPr lang="cs-CZ" b="1" dirty="0" smtClean="0"/>
              <a:t>balada</a:t>
            </a:r>
            <a:r>
              <a:rPr lang="cs-CZ" dirty="0" smtClean="0"/>
              <a:t> = lyrickoepická skladba s pochmurných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dějem </a:t>
            </a:r>
            <a:r>
              <a:rPr lang="cs-CZ" dirty="0" smtClean="0"/>
              <a:t>a tragickým dějem</a:t>
            </a:r>
          </a:p>
          <a:p>
            <a:r>
              <a:rPr lang="cs-CZ" dirty="0" smtClean="0"/>
              <a:t>v souvislosti s Kyticí někdy tzv. </a:t>
            </a:r>
            <a:r>
              <a:rPr lang="cs-CZ" b="1" dirty="0" smtClean="0"/>
              <a:t>osudové </a:t>
            </a:r>
            <a:r>
              <a:rPr lang="cs-CZ" b="1" dirty="0" smtClean="0"/>
              <a:t>balady</a:t>
            </a:r>
          </a:p>
          <a:p>
            <a:pPr>
              <a:buNone/>
            </a:pPr>
            <a:r>
              <a:rPr lang="cs-CZ" dirty="0" smtClean="0"/>
              <a:t>= </a:t>
            </a:r>
            <a:r>
              <a:rPr lang="cs-CZ" dirty="0" smtClean="0"/>
              <a:t>hrdinové se nemohou bránit krutému osudu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jejich </a:t>
            </a:r>
            <a:r>
              <a:rPr lang="cs-CZ" dirty="0" smtClean="0"/>
              <a:t>osud je </a:t>
            </a:r>
            <a:r>
              <a:rPr lang="cs-CZ" dirty="0" smtClean="0"/>
              <a:t>neodvratný</a:t>
            </a:r>
          </a:p>
          <a:p>
            <a:r>
              <a:rPr lang="cs-CZ" dirty="0" smtClean="0"/>
              <a:t>uplatňován princip viny a trestu (trest často </a:t>
            </a:r>
          </a:p>
          <a:p>
            <a:pPr>
              <a:buNone/>
            </a:pPr>
            <a:r>
              <a:rPr lang="cs-CZ" dirty="0" smtClean="0"/>
              <a:t>dopadá na nevinné)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vydána </a:t>
            </a:r>
            <a:r>
              <a:rPr lang="cs-CZ" b="1" dirty="0" smtClean="0"/>
              <a:t>roku 1853 </a:t>
            </a:r>
            <a:r>
              <a:rPr lang="cs-CZ" dirty="0" smtClean="0"/>
              <a:t>jako Kytice z pověstí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národních </a:t>
            </a:r>
            <a:endParaRPr lang="cs-CZ" dirty="0" smtClean="0"/>
          </a:p>
          <a:p>
            <a:r>
              <a:rPr lang="cs-CZ" dirty="0" smtClean="0"/>
              <a:t>první báseň </a:t>
            </a:r>
            <a:r>
              <a:rPr lang="cs-CZ" dirty="0" smtClean="0"/>
              <a:t>z Kytice vydaná roku 1838</a:t>
            </a:r>
            <a:endParaRPr lang="cs-CZ" dirty="0" smtClean="0"/>
          </a:p>
          <a:p>
            <a:r>
              <a:rPr lang="cs-CZ" dirty="0" smtClean="0"/>
              <a:t>první vydání 12 balad, Lilie přidána až ve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</a:t>
            </a:r>
            <a:r>
              <a:rPr lang="cs-CZ" dirty="0" smtClean="0"/>
              <a:t>. vydání r. 1861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Kytice a ústní lidová slovesnost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K. J. Erben v souladu s dobou sbíral ÚLS</a:t>
            </a:r>
          </a:p>
          <a:p>
            <a:r>
              <a:rPr lang="cs-CZ" dirty="0" smtClean="0"/>
              <a:t>snaha poodkrýt lidové pověsti, písně a obyčeje</a:t>
            </a:r>
          </a:p>
          <a:p>
            <a:r>
              <a:rPr lang="cs-CZ" dirty="0" smtClean="0"/>
              <a:t>podání svědectví o povaze českého národa, jeho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charakteru</a:t>
            </a:r>
            <a:endParaRPr lang="cs-CZ" dirty="0" smtClean="0"/>
          </a:p>
          <a:p>
            <a:r>
              <a:rPr lang="cs-CZ" dirty="0" smtClean="0"/>
              <a:t>podání svědectví o české minulosti </a:t>
            </a:r>
          </a:p>
          <a:p>
            <a:r>
              <a:rPr lang="cs-CZ" dirty="0" smtClean="0"/>
              <a:t>zdůraznění sounáležitosti s ostatními Slovany (</a:t>
            </a:r>
            <a:r>
              <a:rPr lang="cs-CZ" dirty="0" smtClean="0"/>
              <a:t>na</a:t>
            </a:r>
          </a:p>
          <a:p>
            <a:pPr>
              <a:buNone/>
            </a:pPr>
            <a:r>
              <a:rPr lang="cs-CZ" dirty="0" smtClean="0"/>
              <a:t>konci </a:t>
            </a:r>
            <a:r>
              <a:rPr lang="cs-CZ" dirty="0" smtClean="0"/>
              <a:t>knihy nalezeny stopy podobných příběhů </a:t>
            </a:r>
            <a:r>
              <a:rPr lang="cs-CZ" dirty="0" smtClean="0"/>
              <a:t>v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ÚLS jiných slovanských národů)</a:t>
            </a:r>
          </a:p>
          <a:p>
            <a:r>
              <a:rPr lang="cs-CZ" dirty="0" smtClean="0"/>
              <a:t>jedná se však o </a:t>
            </a:r>
            <a:r>
              <a:rPr lang="cs-CZ" b="1" dirty="0" smtClean="0"/>
              <a:t>poezii vlastní, původní 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sbírky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Kytice</a:t>
            </a:r>
          </a:p>
          <a:p>
            <a:r>
              <a:rPr lang="cs-CZ" dirty="0" smtClean="0"/>
              <a:t>Poklad</a:t>
            </a:r>
          </a:p>
          <a:p>
            <a:r>
              <a:rPr lang="cs-CZ" dirty="0" smtClean="0"/>
              <a:t>Svatební košile</a:t>
            </a:r>
          </a:p>
          <a:p>
            <a:r>
              <a:rPr lang="cs-CZ" dirty="0" smtClean="0"/>
              <a:t>Polednice</a:t>
            </a:r>
          </a:p>
          <a:p>
            <a:r>
              <a:rPr lang="cs-CZ" dirty="0" smtClean="0"/>
              <a:t>Zlatý kolovrat</a:t>
            </a:r>
          </a:p>
          <a:p>
            <a:r>
              <a:rPr lang="cs-CZ" dirty="0" smtClean="0"/>
              <a:t>Štědrý den</a:t>
            </a:r>
          </a:p>
          <a:p>
            <a:r>
              <a:rPr lang="cs-CZ" dirty="0" smtClean="0"/>
              <a:t>Holoubek</a:t>
            </a:r>
          </a:p>
          <a:p>
            <a:r>
              <a:rPr lang="cs-CZ" dirty="0" smtClean="0"/>
              <a:t>Záhořovo lože</a:t>
            </a:r>
          </a:p>
          <a:p>
            <a:r>
              <a:rPr lang="cs-CZ" dirty="0" smtClean="0"/>
              <a:t>Vodník</a:t>
            </a:r>
          </a:p>
          <a:p>
            <a:r>
              <a:rPr lang="cs-CZ" dirty="0" smtClean="0"/>
              <a:t>Vrba</a:t>
            </a:r>
          </a:p>
          <a:p>
            <a:r>
              <a:rPr lang="cs-CZ" dirty="0" smtClean="0"/>
              <a:t>Lilie</a:t>
            </a:r>
          </a:p>
          <a:p>
            <a:r>
              <a:rPr lang="cs-CZ" dirty="0" smtClean="0"/>
              <a:t>Dceřina kletba</a:t>
            </a:r>
          </a:p>
          <a:p>
            <a:r>
              <a:rPr lang="cs-CZ" dirty="0" smtClean="0"/>
              <a:t>Věštkyně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Protilehlost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předem promyšlené rozvržení básní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osové řazení básní, protilehlé básně </a:t>
            </a:r>
            <a:r>
              <a:rPr lang="cs-CZ" dirty="0" smtClean="0"/>
              <a:t>obsahují</a:t>
            </a:r>
          </a:p>
          <a:p>
            <a:pPr>
              <a:buNone/>
            </a:pPr>
            <a:r>
              <a:rPr lang="cs-CZ" dirty="0" smtClean="0"/>
              <a:t>shodné </a:t>
            </a:r>
            <a:r>
              <a:rPr lang="cs-CZ" dirty="0" smtClean="0"/>
              <a:t>prvky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Kytice a Věštkyně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návaznost na lidovou poezii</a:t>
            </a:r>
          </a:p>
          <a:p>
            <a:r>
              <a:rPr lang="cs-CZ" dirty="0" smtClean="0"/>
              <a:t>aktualizace starých pověstí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Poklad a Dceřina kletba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 vztah matka – dítě</a:t>
            </a:r>
          </a:p>
          <a:p>
            <a:r>
              <a:rPr lang="cs-CZ" dirty="0" smtClean="0"/>
              <a:t>matka se proviní – trest dopadá na dítě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smtClean="0"/>
              <a:t>v Pokladu symbolicky – dítě rok v jeskyni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přežije</a:t>
            </a:r>
            <a:r>
              <a:rPr lang="cs-CZ" dirty="0" smtClean="0"/>
              <a:t>, v Dceřině kletbě je dcera popravena)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Svatební košile a Vrba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přeměna člověka v jinou bytost (ve </a:t>
            </a:r>
            <a:r>
              <a:rPr lang="cs-CZ" dirty="0" smtClean="0"/>
              <a:t>Svatební</a:t>
            </a:r>
          </a:p>
          <a:p>
            <a:pPr>
              <a:buNone/>
            </a:pPr>
            <a:r>
              <a:rPr lang="cs-CZ" dirty="0" smtClean="0"/>
              <a:t>košili </a:t>
            </a:r>
            <a:r>
              <a:rPr lang="cs-CZ" dirty="0" smtClean="0"/>
              <a:t>milého v upírskou duši, ve Vrbě ženy </a:t>
            </a:r>
            <a:r>
              <a:rPr lang="cs-CZ" dirty="0" smtClean="0"/>
              <a:t>ve</a:t>
            </a:r>
          </a:p>
          <a:p>
            <a:pPr>
              <a:buNone/>
            </a:pPr>
            <a:r>
              <a:rPr lang="cs-CZ" dirty="0" smtClean="0"/>
              <a:t>strom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jejich protějšky se rouhají a jsou potrestány –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dívka </a:t>
            </a:r>
            <a:r>
              <a:rPr lang="cs-CZ" dirty="0" smtClean="0"/>
              <a:t>ve Svatební košili prodělanými muky, muž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ve </a:t>
            </a:r>
            <a:r>
              <a:rPr lang="cs-CZ" dirty="0" smtClean="0"/>
              <a:t>Vrbě tím, že zůstává s dítětem sám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Polednice a Vodník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přítomnost nadpřirozených bytostí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Zlatý kolovrat a Záhořovo lože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důraz kladen </a:t>
            </a:r>
            <a:r>
              <a:rPr lang="cs-CZ" dirty="0" smtClean="0"/>
              <a:t>na </a:t>
            </a:r>
            <a:r>
              <a:rPr lang="cs-CZ" dirty="0" smtClean="0"/>
              <a:t>vinu a vykoupení, zásadní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význam </a:t>
            </a:r>
            <a:r>
              <a:rPr lang="cs-CZ" dirty="0" smtClean="0"/>
              <a:t>pokání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Štědrý den a Holoubek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založeny na lásce a smrti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útvary ÚLS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pověsti: Věštkyně</a:t>
            </a:r>
          </a:p>
          <a:p>
            <a:r>
              <a:rPr lang="cs-CZ" dirty="0" smtClean="0"/>
              <a:t>lidová poezie: Kytice, etymologie slova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mateřídouška</a:t>
            </a:r>
            <a:endParaRPr lang="cs-CZ" dirty="0" smtClean="0"/>
          </a:p>
          <a:p>
            <a:r>
              <a:rPr lang="cs-CZ" dirty="0" smtClean="0"/>
              <a:t>pověry: Štědrý večer, Polednice</a:t>
            </a:r>
          </a:p>
          <a:p>
            <a:r>
              <a:rPr lang="cs-CZ" dirty="0" smtClean="0"/>
              <a:t>pohádky: Zlatý kolovrat, Vodník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Etičnost Erbenovy 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etické (morální vztahy) základem </a:t>
            </a:r>
            <a:r>
              <a:rPr lang="cs-CZ" dirty="0" smtClean="0"/>
              <a:t>většiny</a:t>
            </a:r>
          </a:p>
          <a:p>
            <a:pPr>
              <a:buNone/>
            </a:pPr>
            <a:r>
              <a:rPr lang="cs-CZ" dirty="0" smtClean="0"/>
              <a:t>skladeb</a:t>
            </a:r>
            <a:endParaRPr lang="cs-CZ" dirty="0" smtClean="0"/>
          </a:p>
          <a:p>
            <a:r>
              <a:rPr lang="cs-CZ" dirty="0" smtClean="0"/>
              <a:t>lidé (často ženy) porušují etická pravidla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</a:t>
            </a:r>
            <a:r>
              <a:rPr lang="cs-CZ" dirty="0" smtClean="0"/>
              <a:t>upřednostnění majetku před dítětem, porušení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zákazů</a:t>
            </a:r>
            <a:r>
              <a:rPr lang="cs-CZ" dirty="0" smtClean="0"/>
              <a:t>, slibů, neplnění mateřských povinností)</a:t>
            </a:r>
          </a:p>
          <a:p>
            <a:r>
              <a:rPr lang="cs-CZ" dirty="0" smtClean="0"/>
              <a:t>následuje trest, krutý, často dopadá na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nevinné </a:t>
            </a:r>
            <a:r>
              <a:rPr lang="cs-CZ" dirty="0" smtClean="0"/>
              <a:t>- děti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a prostor balad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ani jedna hodnota není řešena, není podstatná</a:t>
            </a:r>
          </a:p>
          <a:p>
            <a:r>
              <a:rPr lang="cs-CZ" dirty="0" smtClean="0"/>
              <a:t>čas je neměnný, postavy žijí přítomností (lepší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žít </a:t>
            </a:r>
            <a:r>
              <a:rPr lang="cs-CZ" dirty="0" smtClean="0"/>
              <a:t>v přítomné jistotě, než v budoucí nejistotě)</a:t>
            </a:r>
          </a:p>
          <a:p>
            <a:r>
              <a:rPr lang="cs-CZ" dirty="0" smtClean="0"/>
              <a:t>prostor – neurčitý (jezero, hřbitov, lesy,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přírodní </a:t>
            </a:r>
            <a:r>
              <a:rPr lang="cs-CZ" dirty="0" smtClean="0"/>
              <a:t>reálie)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Umělecké prostředky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dějová zkratka (zhuštěný děj) – </a:t>
            </a:r>
            <a:r>
              <a:rPr lang="cs-CZ" dirty="0" smtClean="0"/>
              <a:t>docíleno</a:t>
            </a:r>
          </a:p>
          <a:p>
            <a:pPr>
              <a:buNone/>
            </a:pPr>
            <a:r>
              <a:rPr lang="cs-CZ" dirty="0" smtClean="0"/>
              <a:t>dramatického </a:t>
            </a:r>
            <a:r>
              <a:rPr lang="cs-CZ" dirty="0" smtClean="0"/>
              <a:t>účinku, dějový spád jednotlivých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balad</a:t>
            </a:r>
            <a:r>
              <a:rPr lang="cs-CZ" dirty="0" smtClean="0"/>
              <a:t>, gradace </a:t>
            </a:r>
          </a:p>
          <a:p>
            <a:r>
              <a:rPr lang="cs-CZ" dirty="0" smtClean="0"/>
              <a:t>zkratka i v popisech přírody – několik slov</a:t>
            </a:r>
          </a:p>
          <a:p>
            <a:r>
              <a:rPr lang="cs-CZ" dirty="0" smtClean="0"/>
              <a:t>úsporný jazyk – neslovesné věty, absence spojek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místo </a:t>
            </a:r>
            <a:r>
              <a:rPr lang="cs-CZ" dirty="0" smtClean="0"/>
              <a:t>sloves citoslovce → dramatičnost textu,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sevřenost</a:t>
            </a:r>
            <a:r>
              <a:rPr lang="cs-CZ" dirty="0" smtClean="0"/>
              <a:t>, napětí, dějový spád</a:t>
            </a:r>
          </a:p>
          <a:p>
            <a:r>
              <a:rPr lang="cs-CZ" dirty="0" smtClean="0"/>
              <a:t>onomatopoie (zvukomalba)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Karel Jaromír Erben</a:t>
            </a:r>
            <a:br>
              <a:rPr lang="cs-CZ" dirty="0" smtClean="0"/>
            </a:br>
            <a:r>
              <a:rPr lang="cs-CZ" dirty="0" smtClean="0"/>
              <a:t>(1811 – 1870)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básník, sběratel ústní lidové slovesnosti,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zakladatel </a:t>
            </a:r>
            <a:r>
              <a:rPr lang="cs-CZ" dirty="0" smtClean="0"/>
              <a:t>české moderní balady</a:t>
            </a:r>
          </a:p>
          <a:p>
            <a:r>
              <a:rPr lang="cs-CZ" dirty="0" smtClean="0"/>
              <a:t>z hlediska časového vrchol </a:t>
            </a:r>
            <a:r>
              <a:rPr lang="cs-CZ" dirty="0" smtClean="0"/>
              <a:t>národního</a:t>
            </a:r>
          </a:p>
          <a:p>
            <a:pPr>
              <a:buNone/>
            </a:pPr>
            <a:r>
              <a:rPr lang="cs-CZ" dirty="0" smtClean="0"/>
              <a:t>obrození</a:t>
            </a:r>
            <a:r>
              <a:rPr lang="cs-CZ" dirty="0" smtClean="0"/>
              <a:t>, z hlediska evropského vrcholící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romantismus</a:t>
            </a:r>
            <a:endParaRPr lang="cs-CZ" dirty="0" smtClean="0"/>
          </a:p>
          <a:p>
            <a:r>
              <a:rPr lang="cs-CZ" dirty="0" smtClean="0"/>
              <a:t>vystudoval právnickou fakultu, sekretář Českého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muzea</a:t>
            </a:r>
            <a:r>
              <a:rPr lang="cs-CZ" dirty="0" smtClean="0"/>
              <a:t>, archivář města Prahy </a:t>
            </a:r>
          </a:p>
          <a:p>
            <a:r>
              <a:rPr lang="cs-CZ" dirty="0" smtClean="0"/>
              <a:t>pouze Kytice původní dílo, ostatní dílem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národopisným </a:t>
            </a:r>
            <a:r>
              <a:rPr lang="cs-CZ" dirty="0" smtClean="0"/>
              <a:t>a sběratelským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Různá zpracování Kytice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dramatizace</a:t>
            </a:r>
          </a:p>
          <a:p>
            <a:r>
              <a:rPr lang="cs-CZ" dirty="0" smtClean="0"/>
              <a:t>parafráze</a:t>
            </a:r>
          </a:p>
          <a:p>
            <a:r>
              <a:rPr lang="cs-CZ" dirty="0" smtClean="0"/>
              <a:t>animované podoby</a:t>
            </a:r>
          </a:p>
          <a:p>
            <a:r>
              <a:rPr lang="cs-CZ" dirty="0" smtClean="0"/>
              <a:t>komiks</a:t>
            </a:r>
          </a:p>
          <a:p>
            <a:r>
              <a:rPr lang="cs-CZ" dirty="0" smtClean="0"/>
              <a:t>celovečerní film: r. 2000, režisér F. A. Brabec,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tři ocenění </a:t>
            </a:r>
            <a:r>
              <a:rPr lang="cs-CZ" dirty="0" smtClean="0"/>
              <a:t>Český lev </a:t>
            </a:r>
            <a:r>
              <a:rPr lang="cs-CZ" dirty="0" smtClean="0"/>
              <a:t>– kamera, hudba, </a:t>
            </a:r>
            <a:r>
              <a:rPr lang="cs-CZ" dirty="0" smtClean="0"/>
              <a:t>zvuk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ERBEN, Karel Jaromír. </a:t>
            </a:r>
            <a:r>
              <a:rPr lang="cs-CZ" sz="2000" i="1" dirty="0" smtClean="0"/>
              <a:t>Kytice</a:t>
            </a:r>
            <a:r>
              <a:rPr lang="cs-CZ" sz="2000" dirty="0" smtClean="0"/>
              <a:t>. 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Fragment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Fragment, 2010, 149 s. Díla českých klasiků. ISBN 978-80-253-1077-9. </a:t>
            </a:r>
            <a:endParaRPr lang="cs-CZ" sz="2000" dirty="0" smtClean="0"/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</a:t>
            </a:r>
            <a:r>
              <a:rPr lang="cs-CZ" sz="2000" smtClean="0"/>
              <a:t>ISBN 80-862-8583-9.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</TotalTime>
  <Words>691</Words>
  <Application>Microsoft Office PowerPoint</Application>
  <PresentationFormat>Předvádění na obrazovce (4:3)</PresentationFormat>
  <Paragraphs>146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Karel Jaromír Erben - Kytice</vt:lpstr>
      <vt:lpstr>Kytice</vt:lpstr>
      <vt:lpstr>Okolnosti vzniku</vt:lpstr>
      <vt:lpstr>Kytice a ústní lidová slovesnost</vt:lpstr>
      <vt:lpstr>Kompozice sbírky</vt:lpstr>
      <vt:lpstr>Protilehlost</vt:lpstr>
      <vt:lpstr>Kytice a Věštkyně</vt:lpstr>
      <vt:lpstr>Poklad a Dceřina kletba</vt:lpstr>
      <vt:lpstr>Svatební košile a Vrba</vt:lpstr>
      <vt:lpstr>Polednice a Vodník</vt:lpstr>
      <vt:lpstr>Zlatý kolovrat a Záhořovo lože</vt:lpstr>
      <vt:lpstr>Štědrý den a Holoubek</vt:lpstr>
      <vt:lpstr>Inspirace útvary ÚLS</vt:lpstr>
      <vt:lpstr>Etičnost Erbenovy Kytice</vt:lpstr>
      <vt:lpstr>Čas a prostor balad</vt:lpstr>
      <vt:lpstr>Umělecké prostředky </vt:lpstr>
      <vt:lpstr>Karel Jaromír Erben (1811 – 1870)</vt:lpstr>
      <vt:lpstr>Různá zpracování Kytice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15</cp:revision>
  <dcterms:created xsi:type="dcterms:W3CDTF">2012-12-23T08:55:19Z</dcterms:created>
  <dcterms:modified xsi:type="dcterms:W3CDTF">2013-04-26T07:28:24Z</dcterms:modified>
</cp:coreProperties>
</file>