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9" r:id="rId13"/>
    <p:sldId id="275" r:id="rId14"/>
    <p:sldId id="278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ntral_Europe_919-1125.jpg" TargetMode="External"/><Relationship Id="rId2" Type="http://schemas.openxmlformats.org/officeDocument/2006/relationships/hyperlink" Target="http://cs.wikipedia.org/wiki/Port%C3%A1l:Literatura/Obr%C3%A1zek_m%C4%9Bs%C3%ADce0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5-Po&#269;&#225;tky%20&#269;esk&#233;ho%20st&#225;tu..pptx" TargetMode="External"/><Relationship Id="rId4" Type="http://schemas.openxmlformats.org/officeDocument/2006/relationships/hyperlink" Target="http://cs.wikipedia.org/wiki/Soubor:Vasik_kaple_200px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685302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Počátky</a:t>
                      </a:r>
                      <a:r>
                        <a:rPr lang="cs-CZ" baseline="0" dirty="0" smtClean="0"/>
                        <a:t> českého státu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7. ročníku  s počátky českého státu.</a:t>
            </a:r>
          </a:p>
          <a:p>
            <a:r>
              <a:rPr lang="cs-CZ" dirty="0" smtClean="0"/>
              <a:t>Žáci se naučí, které kmeny na území Čech působily, který rod se dostal k moci.</a:t>
            </a:r>
          </a:p>
          <a:p>
            <a:r>
              <a:rPr lang="cs-CZ" dirty="0" smtClean="0"/>
              <a:t>Poznají přemyslovská knížata, kdo nechal razit první mince.</a:t>
            </a:r>
          </a:p>
          <a:p>
            <a:r>
              <a:rPr lang="cs-CZ" dirty="0" smtClean="0"/>
              <a:t>Proč bylo významné založení biskupství.</a:t>
            </a:r>
          </a:p>
          <a:p>
            <a:r>
              <a:rPr lang="cs-CZ" dirty="0" smtClean="0"/>
              <a:t>Kdy a jak bylo dokončeno sjednocení státu.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Čechy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Původně součást Velkomoravské </a:t>
            </a:r>
            <a:r>
              <a:rPr lang="cs-CZ" dirty="0" smtClean="0"/>
              <a:t>říše</a:t>
            </a:r>
            <a:endParaRPr lang="cs-CZ" dirty="0" smtClean="0"/>
          </a:p>
          <a:p>
            <a:r>
              <a:rPr lang="cs-CZ" dirty="0" smtClean="0"/>
              <a:t>Kmeny - Čechové, Charváti, Zličané, </a:t>
            </a:r>
            <a:r>
              <a:rPr lang="cs-CZ" dirty="0" err="1" smtClean="0"/>
              <a:t>Lučané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                Pšované, </a:t>
            </a:r>
            <a:r>
              <a:rPr lang="cs-CZ" dirty="0" err="1" smtClean="0"/>
              <a:t>Litoměřici</a:t>
            </a:r>
            <a:r>
              <a:rPr lang="cs-CZ" dirty="0" smtClean="0"/>
              <a:t>, </a:t>
            </a:r>
            <a:r>
              <a:rPr lang="cs-CZ" dirty="0" err="1" smtClean="0"/>
              <a:t>Chebané</a:t>
            </a:r>
            <a:endParaRPr lang="cs-CZ" dirty="0" smtClean="0"/>
          </a:p>
          <a:p>
            <a:r>
              <a:rPr lang="cs-CZ" dirty="0" smtClean="0"/>
              <a:t>Nejvýznamnější kmen - Čechové</a:t>
            </a:r>
          </a:p>
          <a:p>
            <a:r>
              <a:rPr lang="cs-CZ" dirty="0" smtClean="0"/>
              <a:t>Vládnoucí rod - Přemyslovci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cs-CZ" dirty="0" smtClean="0"/>
              <a:t>Kosmova kronika, vylíčení příchodu Čechů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„Druhové, to jest ona země, kterou jsem vám - jak se pamatuji - častokrát sliboval, země nikomu nepoddaná, zvěře a ptactva plná, sladkým medem a mlékem vlhnoucí, a jak sami pozorujete, podnebí k obývání příjemná. Vody jsou všude hojné a nad obyčej rybnaté. </a:t>
            </a:r>
            <a:r>
              <a:rPr lang="cs-CZ" dirty="0" smtClean="0"/>
              <a:t>Zde se </a:t>
            </a:r>
            <a:r>
              <a:rPr lang="cs-CZ" dirty="0" smtClean="0"/>
              <a:t>vám nebude ničeho nedostávati, protože nikdo vám nebude škoditi.“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Kdo mohl ke svým druhům takto promlouvat?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Přemyslovci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Původ odvozen od bájného knížete Přemysla Oráče.</a:t>
            </a:r>
          </a:p>
          <a:p>
            <a:r>
              <a:rPr lang="cs-CZ" dirty="0" smtClean="0"/>
              <a:t>Nejstarší dějiny sepsané KOSMOU -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Kosmas</a:t>
            </a:r>
            <a:r>
              <a:rPr lang="cs-CZ" dirty="0" smtClean="0"/>
              <a:t> (? – 1125)</a:t>
            </a:r>
          </a:p>
          <a:p>
            <a:pPr marL="0" indent="0">
              <a:buNone/>
            </a:pPr>
            <a:r>
              <a:rPr lang="cs-CZ" dirty="0" smtClean="0"/>
              <a:t>             Kanovník - kněz náležející sboru duchovních při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významném kostele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Později děkan - správce biskupství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Autor latinské kroniky - Kronika česká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err="1" smtClean="0"/>
              <a:t>Chronica</a:t>
            </a:r>
            <a:r>
              <a:rPr lang="cs-CZ" dirty="0" smtClean="0"/>
              <a:t> </a:t>
            </a:r>
            <a:r>
              <a:rPr lang="cs-CZ" dirty="0" err="1" smtClean="0"/>
              <a:t>Bohemorum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1. část - pověsti o nejstarších dějinách (Přemysl Oráč,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Libuše)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2. část - období od konce 9. století</a:t>
            </a:r>
          </a:p>
          <a:p>
            <a:pPr marL="0" indent="0">
              <a:buNone/>
            </a:pPr>
            <a:r>
              <a:rPr lang="cs-CZ" dirty="0" smtClean="0"/>
              <a:t>            3. část - události Kosmova života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Kronika nedochována, pouze opisy.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Kosmas - podoba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1556792"/>
            <a:ext cx="3528392" cy="4997375"/>
          </a:xfr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Český 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 roce 900 války s výbojnými sousedy - se Sasy   a Bavory.</a:t>
            </a:r>
          </a:p>
          <a:p>
            <a:r>
              <a:rPr lang="cs-CZ" dirty="0"/>
              <a:t> </a:t>
            </a:r>
            <a:r>
              <a:rPr lang="cs-CZ" dirty="0" smtClean="0"/>
              <a:t>Vykupování míru za roční poplatek.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07390" y="3230603"/>
            <a:ext cx="4668866" cy="351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První historicky doložení vládci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BOŘIVOJ A LUDMILA</a:t>
            </a:r>
          </a:p>
          <a:p>
            <a:r>
              <a:rPr lang="cs-CZ" dirty="0" smtClean="0"/>
              <a:t>Sídlo – Levý Hradec</a:t>
            </a:r>
          </a:p>
          <a:p>
            <a:r>
              <a:rPr lang="cs-CZ" smtClean="0"/>
              <a:t>Založení  </a:t>
            </a:r>
            <a:r>
              <a:rPr lang="cs-CZ" dirty="0" smtClean="0"/>
              <a:t>Pražského hradu</a:t>
            </a:r>
          </a:p>
          <a:p>
            <a:r>
              <a:rPr lang="cs-CZ" dirty="0" smtClean="0"/>
              <a:t>Přijetí křesťanství – na Velké Moravě</a:t>
            </a:r>
          </a:p>
          <a:p>
            <a:r>
              <a:rPr lang="cs-CZ" dirty="0" smtClean="0"/>
              <a:t>Ludmila zavražděna</a:t>
            </a:r>
          </a:p>
          <a:p>
            <a:r>
              <a:rPr lang="cs-CZ" dirty="0" smtClean="0"/>
              <a:t>Potomci – Spytihněv, Vratislav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Upevnění knížecí moci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VÁCLAV</a:t>
            </a:r>
            <a:r>
              <a:rPr lang="cs-CZ" sz="3600" dirty="0" smtClean="0"/>
              <a:t> </a:t>
            </a:r>
            <a:r>
              <a:rPr lang="cs-CZ" sz="3600" dirty="0" smtClean="0"/>
              <a:t>(vláda </a:t>
            </a:r>
            <a:r>
              <a:rPr lang="cs-CZ" sz="3600" dirty="0" smtClean="0"/>
              <a:t>922/5 – 929/35)</a:t>
            </a:r>
          </a:p>
          <a:p>
            <a:r>
              <a:rPr lang="cs-CZ" dirty="0" smtClean="0"/>
              <a:t>Spory s německým sousedem.</a:t>
            </a:r>
          </a:p>
          <a:p>
            <a:r>
              <a:rPr lang="cs-CZ" dirty="0" smtClean="0"/>
              <a:t>Odvádění ročního poplatku – tributu.</a:t>
            </a:r>
          </a:p>
          <a:p>
            <a:r>
              <a:rPr lang="cs-CZ" dirty="0" smtClean="0"/>
              <a:t>Zajištění klidu, míru.</a:t>
            </a:r>
          </a:p>
          <a:p>
            <a:r>
              <a:rPr lang="cs-CZ" dirty="0" smtClean="0"/>
              <a:t>Zavražděn (929, 935), Stará Boleslav, svým bratrem Boleslavem.</a:t>
            </a:r>
          </a:p>
          <a:p>
            <a:r>
              <a:rPr lang="cs-CZ" dirty="0" smtClean="0"/>
              <a:t>Roku 973 – prohlášen za světce.                                     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6256" y="4509120"/>
            <a:ext cx="1970661" cy="216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686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7529264" cy="5853264"/>
          </a:xfrm>
        </p:spPr>
        <p:txBody>
          <a:bodyPr>
            <a:normAutofit/>
          </a:bodyPr>
          <a:lstStyle/>
          <a:p>
            <a:r>
              <a:rPr lang="cs-CZ" b="1" dirty="0" smtClean="0"/>
              <a:t>BOLESLAV I. </a:t>
            </a:r>
            <a:r>
              <a:rPr lang="cs-CZ" dirty="0" smtClean="0"/>
              <a:t>(vláda </a:t>
            </a:r>
            <a:r>
              <a:rPr lang="cs-CZ" dirty="0" smtClean="0"/>
              <a:t>929/35 – 972</a:t>
            </a:r>
            <a:r>
              <a:rPr lang="cs-CZ" dirty="0" smtClean="0"/>
              <a:t>):</a:t>
            </a:r>
          </a:p>
          <a:p>
            <a:r>
              <a:rPr lang="cs-CZ" dirty="0" smtClean="0"/>
              <a:t>Odmítnutí placení poplatku za mír</a:t>
            </a:r>
          </a:p>
          <a:p>
            <a:r>
              <a:rPr lang="cs-CZ" dirty="0" smtClean="0"/>
              <a:t>Zavedení daní</a:t>
            </a:r>
          </a:p>
          <a:p>
            <a:r>
              <a:rPr lang="cs-CZ" dirty="0" smtClean="0"/>
              <a:t>Ražení prvních mincí – denáry (stříbro)</a:t>
            </a:r>
          </a:p>
          <a:p>
            <a:r>
              <a:rPr lang="cs-CZ" dirty="0" smtClean="0"/>
              <a:t>Sjednocování Čech</a:t>
            </a:r>
          </a:p>
          <a:p>
            <a:r>
              <a:rPr lang="cs-CZ" dirty="0" smtClean="0"/>
              <a:t>Přízvisko – Ukrutný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Boleslav I.</a:t>
            </a:r>
          </a:p>
          <a:p>
            <a:pPr marL="0" indent="0">
              <a:buNone/>
            </a:pPr>
            <a:r>
              <a:rPr lang="cs-CZ" dirty="0" smtClean="0"/>
              <a:t>               (znojemská rotunda)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4096978"/>
            <a:ext cx="2016224" cy="2633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6235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23528" y="-34453"/>
            <a:ext cx="8686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620688"/>
            <a:ext cx="7457256" cy="5853264"/>
          </a:xfrm>
        </p:spPr>
        <p:txBody>
          <a:bodyPr/>
          <a:lstStyle/>
          <a:p>
            <a:r>
              <a:rPr lang="cs-CZ" b="1" dirty="0" smtClean="0"/>
              <a:t>BOLESLAV II</a:t>
            </a:r>
            <a:r>
              <a:rPr lang="cs-CZ" b="1" dirty="0" smtClean="0"/>
              <a:t>. (</a:t>
            </a:r>
            <a:r>
              <a:rPr lang="cs-CZ" sz="2800" dirty="0" smtClean="0"/>
              <a:t>vláda 972 – </a:t>
            </a:r>
            <a:r>
              <a:rPr lang="cs-CZ" sz="2800" dirty="0" smtClean="0"/>
              <a:t>999)</a:t>
            </a:r>
          </a:p>
          <a:p>
            <a:r>
              <a:rPr lang="cs-CZ" sz="2800" dirty="0" smtClean="0"/>
              <a:t>Založení biskupství </a:t>
            </a:r>
            <a:r>
              <a:rPr lang="cs-CZ" sz="2800" dirty="0" smtClean="0"/>
              <a:t>– </a:t>
            </a:r>
            <a:r>
              <a:rPr lang="cs-CZ" sz="2800" dirty="0" smtClean="0"/>
              <a:t>rok 973</a:t>
            </a:r>
            <a:endParaRPr lang="cs-CZ" dirty="0" smtClean="0"/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Církev v Čechách přestala být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závislá na německých     </a:t>
            </a:r>
          </a:p>
          <a:p>
            <a:pPr marL="0" indent="0">
              <a:buNone/>
            </a:pPr>
            <a:r>
              <a:rPr lang="cs-CZ" sz="2800" dirty="0" smtClean="0"/>
              <a:t>     </a:t>
            </a:r>
            <a:r>
              <a:rPr lang="cs-CZ" sz="2800" dirty="0" smtClean="0"/>
              <a:t>biskupstvích: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1. biskup </a:t>
            </a:r>
            <a:r>
              <a:rPr lang="cs-CZ" sz="2800" dirty="0" err="1" smtClean="0"/>
              <a:t>Dětmar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2. </a:t>
            </a:r>
            <a:r>
              <a:rPr lang="cs-CZ" sz="2800" dirty="0" smtClean="0"/>
              <a:t>biskup </a:t>
            </a:r>
            <a:r>
              <a:rPr lang="cs-CZ" sz="2800" dirty="0" smtClean="0"/>
              <a:t>Vojtěch</a:t>
            </a:r>
          </a:p>
          <a:p>
            <a:r>
              <a:rPr lang="cs-CZ" sz="2800" dirty="0" smtClean="0"/>
              <a:t>Zakládání klášterů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4207" y="4153450"/>
            <a:ext cx="1586135" cy="2184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89767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Sjednocení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Soupeř Přemyslovců – </a:t>
            </a:r>
            <a:r>
              <a:rPr lang="cs-CZ" dirty="0" err="1" smtClean="0"/>
              <a:t>Slavnikovci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rod ve východních Čechách</a:t>
            </a:r>
          </a:p>
          <a:p>
            <a:pPr marL="0" indent="0">
              <a:buNone/>
            </a:pPr>
            <a:r>
              <a:rPr lang="cs-CZ" dirty="0" smtClean="0"/>
              <a:t>    sídlo Libice </a:t>
            </a:r>
          </a:p>
          <a:p>
            <a:pPr marL="0" indent="0">
              <a:buNone/>
            </a:pPr>
            <a:r>
              <a:rPr lang="cs-CZ" dirty="0" smtClean="0"/>
              <a:t>    po roce 950 narůst moci (rozšíření území, vlastní</a:t>
            </a:r>
          </a:p>
          <a:p>
            <a:pPr marL="0" indent="0">
              <a:buNone/>
            </a:pPr>
            <a:r>
              <a:rPr lang="cs-CZ" dirty="0" smtClean="0"/>
              <a:t>          peníze)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rok 995 - přepadení  Slavníkovců Přemyslovci</a:t>
            </a:r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dirty="0"/>
              <a:t>v</a:t>
            </a:r>
            <a:r>
              <a:rPr lang="cs-CZ" dirty="0" smtClean="0"/>
              <a:t>ybití rodu, vypálení sídla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28. 9. 995 - počátek jednotného českého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4903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cs.wikipedia.org/wiki/Port%C3%A1l:Literatura/Obr%C3%A1zek_m%C4%9Bs%C3%ADce01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cs.wikipedia.org/wiki/Soubor:Central_Europe_919-1125.jpg</a:t>
            </a:r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cs.wikipedia.org/wiki/Soubor:Vasik_kaple_200px.jpg</a:t>
            </a:r>
            <a:endParaRPr lang="cs-CZ" dirty="0" smtClean="0"/>
          </a:p>
          <a:p>
            <a:r>
              <a:rPr lang="cs-CZ" dirty="0">
                <a:hlinkClick r:id="rId5" action="ppaction://hlinkpres?slideindex=1&amp;slidetitle="/>
              </a:rPr>
              <a:t>http://cs.wikipedia.org/wiki/Soubor:Vasik_kaple_200px.jpg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MANDELOVÁ, Helena. </a:t>
            </a:r>
            <a:r>
              <a:rPr lang="cs-CZ" i="1" dirty="0"/>
              <a:t>Na úsvitu českých dějin</a:t>
            </a:r>
            <a:r>
              <a:rPr lang="cs-CZ" dirty="0"/>
              <a:t>. 2. vyd. Ilustrace Lubomír </a:t>
            </a:r>
            <a:r>
              <a:rPr lang="cs-CZ" dirty="0" err="1"/>
              <a:t>Anlauf</a:t>
            </a:r>
            <a:r>
              <a:rPr lang="cs-CZ" dirty="0"/>
              <a:t>. Praha: Albatros, 1995, 63 s. Dějiny v obrazech. ISBN 80-000-0203-5. </a:t>
            </a:r>
            <a:endParaRPr lang="cs-CZ" dirty="0" smtClean="0"/>
          </a:p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Ilustrace Lubomír </a:t>
            </a:r>
            <a:r>
              <a:rPr lang="cs-CZ" dirty="0" err="1"/>
              <a:t>Anlauf</a:t>
            </a:r>
            <a:r>
              <a:rPr lang="cs-CZ" dirty="0"/>
              <a:t>. Praha: SPN - pedagogické nakladatelství, 1998, 136 s. </a:t>
            </a:r>
            <a:r>
              <a:rPr lang="cs-CZ"/>
              <a:t>Dějiny </a:t>
            </a:r>
            <a:r>
              <a:rPr lang="cs-CZ" smtClean="0"/>
              <a:t>  v </a:t>
            </a:r>
            <a:r>
              <a:rPr lang="cs-CZ" dirty="0"/>
              <a:t>obrazech. ISBN 80-723-5002-1. </a:t>
            </a:r>
          </a:p>
        </p:txBody>
      </p:sp>
    </p:spTree>
    <p:extLst>
      <p:ext uri="{BB962C8B-B14F-4D97-AF65-F5344CB8AC3E}">
        <p14:creationId xmlns:p14="http://schemas.microsoft.com/office/powerpoint/2010/main" xmlns="" val="528002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HROCH, Miroslav a Karel ZPĚVÁK.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3. vyd. Ilustrace Michal Skalník. Praha: SPN, 1993, 85 s. Učebnice pro základní školy. ISBN 80-04-26439-5. </a:t>
            </a:r>
            <a:endParaRPr lang="cs-CZ" dirty="0" smtClean="0"/>
          </a:p>
          <a:p>
            <a:r>
              <a:rPr lang="cs-CZ" dirty="0"/>
              <a:t>SEIFERTOVÁ, Lucie a Karel ZPĚVÁK. </a:t>
            </a:r>
            <a:r>
              <a:rPr lang="cs-CZ" i="1" dirty="0"/>
              <a:t>Dějiny českého udatného národa a pár bezvýznamných světových událostí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Vyd. 1. Ilustrace Michal Skalník. Praha: Knižní klub, 2003, [88] s. Učebnice pro základní školy. ISBN 80-242-1042-8. </a:t>
            </a:r>
          </a:p>
        </p:txBody>
      </p:sp>
    </p:spTree>
    <p:extLst>
      <p:ext uri="{BB962C8B-B14F-4D97-AF65-F5344CB8AC3E}">
        <p14:creationId xmlns:p14="http://schemas.microsoft.com/office/powerpoint/2010/main" xmlns="" val="314547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190</TotalTime>
  <Words>712</Words>
  <Application>Microsoft Office PowerPoint</Application>
  <PresentationFormat>Předvádění na obrazovce (4:3)</PresentationFormat>
  <Paragraphs>100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Anotace</vt:lpstr>
      <vt:lpstr>Čechy</vt:lpstr>
      <vt:lpstr>Kosmova kronika, vylíčení příchodu Čechů</vt:lpstr>
      <vt:lpstr>Přemyslovci</vt:lpstr>
      <vt:lpstr>Kosmas - podoba</vt:lpstr>
      <vt:lpstr>Český stát</vt:lpstr>
      <vt:lpstr>První historicky doložení vládci</vt:lpstr>
      <vt:lpstr>Upevnění knížecí moci</vt:lpstr>
      <vt:lpstr>Snímek 10</vt:lpstr>
      <vt:lpstr>Snímek 11</vt:lpstr>
      <vt:lpstr>Sjednocení státu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72</cp:revision>
  <dcterms:created xsi:type="dcterms:W3CDTF">2012-03-17T07:31:03Z</dcterms:created>
  <dcterms:modified xsi:type="dcterms:W3CDTF">2013-06-19T20:37:02Z</dcterms:modified>
</cp:coreProperties>
</file>