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6" r:id="rId11"/>
    <p:sldId id="277" r:id="rId12"/>
    <p:sldId id="278" r:id="rId13"/>
    <p:sldId id="279" r:id="rId14"/>
    <p:sldId id="282" r:id="rId15"/>
    <p:sldId id="280" r:id="rId16"/>
    <p:sldId id="281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enzeslaus_by_Peter_Parler.JPG" TargetMode="External"/><Relationship Id="rId2" Type="http://schemas.openxmlformats.org/officeDocument/2006/relationships/hyperlink" Target="http://upload.wikimedia.org/wikipedia/commons/9/94/Agneskloster_-_Reliquiar_Ludmill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D&#283;jepis%20pro%20sedmou%20t&#345;&#237;du_16-K&#345;es&#357;anstv&#237;-1.&#269;&#225;st..pptx" TargetMode="External"/><Relationship Id="rId4" Type="http://schemas.openxmlformats.org/officeDocument/2006/relationships/hyperlink" Target="http://upload.wikimedia.org/wikipedia/commons/2/28/HeiligenstadtSanktVei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39336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VY_32_INOVACE_5A_16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Křesťanství</a:t>
                      </a:r>
                      <a:r>
                        <a:rPr lang="cs-CZ" baseline="0" dirty="0" smtClean="0"/>
                        <a:t> v Čechách – </a:t>
                      </a:r>
                      <a:r>
                        <a:rPr lang="cs-CZ" baseline="0" smtClean="0"/>
                        <a:t>1. 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připomene význam křesťanství      pro český stát.</a:t>
            </a:r>
          </a:p>
          <a:p>
            <a:r>
              <a:rPr lang="cs-CZ" dirty="0" smtClean="0"/>
              <a:t>Seznámí žáky s ochránci (patrony), nejstaršími českými kláštery.</a:t>
            </a:r>
          </a:p>
          <a:p>
            <a:r>
              <a:rPr lang="cs-CZ" dirty="0" smtClean="0"/>
              <a:t>Upozorní na první literární díla u nás.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rozehřátí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Jak se jmenoval první historicky doložený kníže?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Boleslav I. – sv. Václav – Bořivoj – Přemysl Oráč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Vytvoříš správné dvojice?</a:t>
            </a:r>
          </a:p>
          <a:p>
            <a:pPr marL="0" indent="0">
              <a:buNone/>
            </a:pPr>
            <a:r>
              <a:rPr lang="cs-CZ" dirty="0" smtClean="0"/>
              <a:t>    Bořivoj                    založení biskupství</a:t>
            </a:r>
          </a:p>
          <a:p>
            <a:pPr marL="0" indent="0">
              <a:buNone/>
            </a:pPr>
            <a:r>
              <a:rPr lang="cs-CZ" dirty="0" smtClean="0"/>
              <a:t>    Václav                     ražba denárů</a:t>
            </a:r>
          </a:p>
          <a:p>
            <a:pPr marL="0" indent="0">
              <a:buNone/>
            </a:pPr>
            <a:r>
              <a:rPr lang="cs-CZ" dirty="0" smtClean="0"/>
              <a:t>    Boleslav II.              založení </a:t>
            </a:r>
            <a:r>
              <a:rPr lang="cs-CZ" dirty="0" err="1" smtClean="0"/>
              <a:t>břevnovs</a:t>
            </a:r>
            <a:r>
              <a:rPr lang="cs-CZ" dirty="0" smtClean="0"/>
              <a:t>. kláštera</a:t>
            </a:r>
          </a:p>
          <a:p>
            <a:pPr marL="0" indent="0">
              <a:buNone/>
            </a:pPr>
            <a:r>
              <a:rPr lang="cs-CZ" dirty="0" smtClean="0"/>
              <a:t>    Vojtěch                    placení poplatku </a:t>
            </a:r>
            <a:r>
              <a:rPr lang="cs-CZ" dirty="0" err="1" smtClean="0"/>
              <a:t>něm.říši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Boleslav I.               </a:t>
            </a:r>
            <a:r>
              <a:rPr lang="cs-CZ" dirty="0"/>
              <a:t>p</a:t>
            </a:r>
            <a:r>
              <a:rPr lang="cs-CZ" dirty="0" smtClean="0"/>
              <a:t>řijetí křtu na Velké Moravě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odovědi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Boleslav I. – sv. Václav – </a:t>
            </a:r>
            <a:r>
              <a:rPr lang="cs-CZ" dirty="0" smtClean="0">
                <a:solidFill>
                  <a:srgbClr val="FF0000"/>
                </a:solidFill>
              </a:rPr>
              <a:t>Bořivoj</a:t>
            </a:r>
            <a:r>
              <a:rPr lang="cs-CZ" dirty="0" smtClean="0"/>
              <a:t> – Přemysl Oráč</a:t>
            </a:r>
          </a:p>
          <a:p>
            <a:pPr marL="0" indent="0">
              <a:buNone/>
            </a:pPr>
            <a:r>
              <a:rPr lang="cs-CZ" dirty="0" smtClean="0"/>
              <a:t>   Bořivoj                přijetí křtu na Velké Moravě</a:t>
            </a:r>
          </a:p>
          <a:p>
            <a:pPr marL="0" indent="0">
              <a:buNone/>
            </a:pPr>
            <a:r>
              <a:rPr lang="cs-CZ" dirty="0" smtClean="0"/>
              <a:t>   Václav                 placení poplatku něm. říši</a:t>
            </a:r>
          </a:p>
          <a:p>
            <a:pPr marL="0" indent="0">
              <a:buNone/>
            </a:pPr>
            <a:r>
              <a:rPr lang="cs-CZ" dirty="0" smtClean="0"/>
              <a:t>   Boleslav II.          </a:t>
            </a:r>
            <a:r>
              <a:rPr lang="cs-CZ" dirty="0"/>
              <a:t>z</a:t>
            </a:r>
            <a:r>
              <a:rPr lang="cs-CZ" dirty="0" smtClean="0"/>
              <a:t>aložení biskupství</a:t>
            </a:r>
          </a:p>
          <a:p>
            <a:pPr marL="0" indent="0">
              <a:buNone/>
            </a:pPr>
            <a:r>
              <a:rPr lang="cs-CZ" dirty="0" smtClean="0"/>
              <a:t>   Vojtěch                založení </a:t>
            </a:r>
            <a:r>
              <a:rPr lang="cs-CZ" dirty="0" err="1" smtClean="0"/>
              <a:t>břevnovs</a:t>
            </a:r>
            <a:r>
              <a:rPr lang="cs-CZ" dirty="0" smtClean="0"/>
              <a:t>. kláštera</a:t>
            </a:r>
          </a:p>
          <a:p>
            <a:pPr marL="0" indent="0">
              <a:buNone/>
            </a:pPr>
            <a:r>
              <a:rPr lang="cs-CZ" dirty="0" smtClean="0"/>
              <a:t>   Boleslav I.           ražba denárů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Tak jak jsi byl úspěšný?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určit, kdo jsem byl.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 jsem knížetem a vládl jsem v 10. století. Na trůn jsem nastoupil poté, co jsem nechal zavraždit svého bratra. Jedna z mých dcer byla první abatyší kláštera sv. Jiří.</a:t>
            </a:r>
          </a:p>
          <a:p>
            <a:r>
              <a:rPr lang="cs-CZ" dirty="0" smtClean="0"/>
              <a:t>Jsem……………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Vzpomněl sis?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Jsem Boleslav I., přezdívalo se mi Ukrutný.  </a:t>
            </a:r>
          </a:p>
          <a:p>
            <a:pPr marL="0" indent="0">
              <a:buNone/>
            </a:pPr>
            <a:r>
              <a:rPr lang="cs-CZ" dirty="0" smtClean="0"/>
              <a:t>Zmiňovaný </a:t>
            </a:r>
            <a:r>
              <a:rPr lang="cs-CZ" dirty="0" smtClean="0"/>
              <a:t>vražedný čin byl spáchán </a:t>
            </a:r>
            <a:r>
              <a:rPr lang="cs-CZ" dirty="0" smtClean="0"/>
              <a:t>ve  Staré Boleslavi </a:t>
            </a:r>
            <a:r>
              <a:rPr lang="cs-CZ" dirty="0" smtClean="0"/>
              <a:t>v roce 929 nebo 935.</a:t>
            </a:r>
          </a:p>
          <a:p>
            <a:pPr marL="0" indent="0">
              <a:buNone/>
            </a:pPr>
            <a:r>
              <a:rPr lang="cs-CZ" dirty="0" smtClean="0"/>
              <a:t>Já </a:t>
            </a:r>
            <a:r>
              <a:rPr lang="cs-CZ" dirty="0" smtClean="0"/>
              <a:t>sám jsem potom vládl skoro 30 let.</a:t>
            </a:r>
          </a:p>
          <a:p>
            <a:pPr marL="0" indent="0">
              <a:buNone/>
            </a:pPr>
            <a:r>
              <a:rPr lang="cs-CZ" dirty="0" smtClean="0"/>
              <a:t>Mojí </a:t>
            </a:r>
            <a:r>
              <a:rPr lang="cs-CZ" dirty="0" smtClean="0"/>
              <a:t>manželkou byla </a:t>
            </a:r>
            <a:r>
              <a:rPr lang="cs-CZ" dirty="0" err="1" smtClean="0"/>
              <a:t>Biagota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Z </a:t>
            </a:r>
            <a:r>
              <a:rPr lang="cs-CZ" dirty="0" smtClean="0"/>
              <a:t>mých dětí asi ještě poznáte dceru </a:t>
            </a:r>
            <a:r>
              <a:rPr lang="cs-CZ" dirty="0" err="1" smtClean="0"/>
              <a:t>Dobravu</a:t>
            </a:r>
            <a:r>
              <a:rPr lang="cs-CZ" dirty="0"/>
              <a:t> </a:t>
            </a:r>
            <a:r>
              <a:rPr lang="cs-CZ" dirty="0" smtClean="0"/>
              <a:t>       která se provdá za polského knížete </a:t>
            </a:r>
            <a:r>
              <a:rPr lang="cs-CZ" dirty="0" err="1" smtClean="0"/>
              <a:t>Měška</a:t>
            </a:r>
            <a:r>
              <a:rPr lang="cs-CZ" dirty="0" smtClean="0"/>
              <a:t> I.       a dceru Mladu, pozdější abatyši kláštera.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křesťanství pro český stát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Upevňuje postavení Čech v </a:t>
            </a:r>
            <a:r>
              <a:rPr lang="cs-CZ" dirty="0" err="1" smtClean="0"/>
              <a:t>křesť</a:t>
            </a:r>
            <a:r>
              <a:rPr lang="cs-CZ" dirty="0" smtClean="0"/>
              <a:t>. Evropě.</a:t>
            </a:r>
          </a:p>
          <a:p>
            <a:r>
              <a:rPr lang="cs-CZ" dirty="0" smtClean="0"/>
              <a:t>Upevňuje postavení </a:t>
            </a:r>
            <a:r>
              <a:rPr lang="cs-CZ" dirty="0" err="1" smtClean="0"/>
              <a:t>přemyslovs</a:t>
            </a:r>
            <a:r>
              <a:rPr lang="cs-CZ" dirty="0" smtClean="0"/>
              <a:t>. panovníků (vláda z boží vůle).</a:t>
            </a:r>
          </a:p>
          <a:p>
            <a:r>
              <a:rPr lang="cs-CZ" dirty="0" smtClean="0"/>
              <a:t>Šíření křesťanství podporováno knížaty, šlechtou.</a:t>
            </a:r>
          </a:p>
          <a:p>
            <a:pPr marL="0" indent="0">
              <a:buNone/>
            </a:pPr>
            <a:r>
              <a:rPr lang="cs-CZ" dirty="0" smtClean="0"/>
              <a:t>   Ale!</a:t>
            </a:r>
          </a:p>
          <a:p>
            <a:r>
              <a:rPr lang="cs-CZ" dirty="0" smtClean="0"/>
              <a:t>Prostí venkované udržují dlouho pohanské zvyky.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Kosmovy kroniky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„Nový kníže Břetislav, roznícen jsa velikou horlivostí pro křesťanské náboženství, vyhnal pryč ze své země všechny čaroděj</a:t>
            </a:r>
            <a:r>
              <a:rPr lang="cs-CZ" b="1" dirty="0"/>
              <a:t>e</a:t>
            </a:r>
            <a:r>
              <a:rPr lang="cs-CZ" dirty="0" smtClean="0"/>
              <a:t>, hadače      a věštce, rovněž dal pokácet a spálit i háje nebo stromy, které na mnohých místech prostý lid ctil……..“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Sv. Václav, Sv. Ludmila, Sv. </a:t>
            </a:r>
            <a:r>
              <a:rPr lang="cs-CZ" dirty="0" err="1" smtClean="0"/>
              <a:t>VÍt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Patroni – ochránci</a:t>
            </a:r>
            <a:r>
              <a:rPr lang="cs-CZ" dirty="0"/>
              <a:t> </a:t>
            </a:r>
            <a:r>
              <a:rPr lang="cs-CZ" dirty="0" smtClean="0"/>
              <a:t>– světci</a:t>
            </a:r>
          </a:p>
          <a:p>
            <a:r>
              <a:rPr lang="cs-CZ" dirty="0" smtClean="0"/>
              <a:t>Lidé ve skutcích světců nacházeli útěchu.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744461"/>
            <a:ext cx="2064567" cy="29969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7864" y="2734169"/>
            <a:ext cx="2018564" cy="301841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200" y="2769808"/>
            <a:ext cx="2160240" cy="299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Sv. Vojtěch , sv. Václav, sv. Prokop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1412776"/>
            <a:ext cx="4248472" cy="5224047"/>
          </a:xfrm>
        </p:spPr>
      </p:pic>
    </p:spTree>
    <p:extLst>
      <p:ext uri="{BB962C8B-B14F-4D97-AF65-F5344CB8AC3E}">
        <p14:creationId xmlns:p14="http://schemas.microsoft.com/office/powerpoint/2010/main" xmlns="" val="2091672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Církevní stavby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První kostely  - na hradech (Levý Hradec, Pražský hrad)</a:t>
            </a:r>
          </a:p>
          <a:p>
            <a:r>
              <a:rPr lang="cs-CZ" dirty="0" smtClean="0"/>
              <a:t>První kláštery -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klášter sv. Jiří na Pražském hradě </a:t>
            </a:r>
            <a:r>
              <a:rPr lang="cs-CZ" dirty="0"/>
              <a:t>-</a:t>
            </a:r>
            <a:r>
              <a:rPr lang="cs-CZ" dirty="0" smtClean="0"/>
              <a:t> ženský,   </a:t>
            </a:r>
          </a:p>
          <a:p>
            <a:pPr marL="0" indent="0">
              <a:buNone/>
            </a:pPr>
            <a:r>
              <a:rPr lang="cs-CZ" dirty="0" smtClean="0"/>
              <a:t>           benediktinský, zakladatelka Mlada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klášter v Břevnově </a:t>
            </a:r>
            <a:r>
              <a:rPr lang="cs-CZ" dirty="0" smtClean="0"/>
              <a:t>(993) - mužský, benediktinský,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zakladatel biskup Vojtěch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klášter na Sázavě </a:t>
            </a:r>
            <a:r>
              <a:rPr lang="cs-CZ" dirty="0" smtClean="0"/>
              <a:t>(1032) - pro slovanské mnichy,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v čele poustevník Prokop, zakladatel kníže </a:t>
            </a:r>
            <a:r>
              <a:rPr lang="cs-CZ" dirty="0" smtClean="0"/>
              <a:t>Oldřich, rozvoj </a:t>
            </a:r>
            <a:r>
              <a:rPr lang="cs-CZ" dirty="0" smtClean="0"/>
              <a:t>písemnictví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067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Písemnictví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 církevním prostředí vznikají nejstarší literární památky.</a:t>
            </a:r>
          </a:p>
          <a:p>
            <a:r>
              <a:rPr lang="cs-CZ" dirty="0" smtClean="0"/>
              <a:t>Legendy - vyprávění o životě svatých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10. století - staroslověnské legend      </a:t>
            </a:r>
          </a:p>
          <a:p>
            <a:pPr marL="0" indent="0">
              <a:buNone/>
            </a:pPr>
            <a:r>
              <a:rPr lang="cs-CZ" dirty="0" smtClean="0"/>
              <a:t>        o Konstantinovi, Metodějovi, kněžně Ludmile   </a:t>
            </a:r>
          </a:p>
          <a:p>
            <a:pPr marL="0" indent="0">
              <a:buNone/>
            </a:pPr>
            <a:r>
              <a:rPr lang="cs-CZ" dirty="0" smtClean="0"/>
              <a:t>        a</a:t>
            </a:r>
            <a:r>
              <a:rPr lang="cs-CZ" dirty="0"/>
              <a:t> </a:t>
            </a:r>
            <a:r>
              <a:rPr lang="cs-CZ" dirty="0" smtClean="0"/>
              <a:t>sv. Václavovi.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Legendy latinské – příběhy ze života sv. Ludmily</a:t>
            </a:r>
          </a:p>
          <a:p>
            <a:pPr marL="0" indent="0">
              <a:buNone/>
            </a:pPr>
            <a:r>
              <a:rPr lang="cs-CZ" dirty="0" smtClean="0"/>
              <a:t>    a  sv. Václava, Kristiánova legenda, legendy o sv.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Vojtěchovi a sv. Prokopovi.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755576" y="2780928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25246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písemnictví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6906" y="1340768"/>
            <a:ext cx="8280920" cy="6174191"/>
          </a:xfrm>
        </p:spPr>
        <p:txBody>
          <a:bodyPr>
            <a:normAutofit fontScale="47500" lnSpcReduction="20000"/>
          </a:bodyPr>
          <a:lstStyle/>
          <a:p>
            <a:r>
              <a:rPr lang="cs-CZ" sz="5900" dirty="0" smtClean="0"/>
              <a:t>Historická díla</a:t>
            </a:r>
          </a:p>
          <a:p>
            <a:pPr marL="0" indent="0">
              <a:buNone/>
            </a:pPr>
            <a:r>
              <a:rPr lang="cs-CZ" sz="5900" dirty="0" smtClean="0"/>
              <a:t>      letopisy - zaznamenání událostí kratšího</a:t>
            </a:r>
          </a:p>
          <a:p>
            <a:pPr marL="0" indent="0">
              <a:buNone/>
            </a:pPr>
            <a:r>
              <a:rPr lang="cs-CZ" sz="5900" dirty="0"/>
              <a:t> </a:t>
            </a:r>
            <a:r>
              <a:rPr lang="cs-CZ" sz="5900" dirty="0" smtClean="0"/>
              <a:t>                   období</a:t>
            </a:r>
          </a:p>
          <a:p>
            <a:pPr marL="0" indent="0">
              <a:buNone/>
            </a:pPr>
            <a:r>
              <a:rPr lang="cs-CZ" sz="5900" dirty="0"/>
              <a:t> </a:t>
            </a:r>
            <a:r>
              <a:rPr lang="cs-CZ" sz="5900" dirty="0" smtClean="0"/>
              <a:t>      kroniky - Kronika česká - Kosmas</a:t>
            </a:r>
          </a:p>
          <a:p>
            <a:pPr marL="0" indent="0">
              <a:buNone/>
            </a:pPr>
            <a:endParaRPr lang="cs-CZ" sz="5900" dirty="0" smtClean="0"/>
          </a:p>
          <a:p>
            <a:pPr marL="0" indent="0">
              <a:buNone/>
            </a:pPr>
            <a:r>
              <a:rPr lang="cs-CZ" sz="5900" dirty="0" smtClean="0"/>
              <a:t>Literární díla vznikala v klášterech.</a:t>
            </a:r>
          </a:p>
          <a:p>
            <a:pPr marL="0" indent="0">
              <a:buNone/>
            </a:pPr>
            <a:r>
              <a:rPr lang="cs-CZ" sz="5900" dirty="0" smtClean="0"/>
              <a:t>Dílny opisovačů se nazývaly  skriptoria.</a:t>
            </a:r>
          </a:p>
          <a:p>
            <a:pPr marL="0" indent="0">
              <a:buNone/>
            </a:pPr>
            <a:r>
              <a:rPr lang="cs-CZ" sz="5900" dirty="0" smtClean="0"/>
              <a:t>Co se opisovalo?</a:t>
            </a:r>
          </a:p>
          <a:p>
            <a:pPr marL="0" indent="0">
              <a:buNone/>
            </a:pPr>
            <a:r>
              <a:rPr lang="cs-CZ" sz="5900" dirty="0" smtClean="0"/>
              <a:t>Například :</a:t>
            </a:r>
          </a:p>
          <a:p>
            <a:pPr marL="0" indent="0">
              <a:buNone/>
            </a:pPr>
            <a:r>
              <a:rPr lang="cs-CZ" sz="5900" dirty="0" smtClean="0"/>
              <a:t>- bible</a:t>
            </a:r>
          </a:p>
          <a:p>
            <a:pPr marL="0" indent="0">
              <a:buNone/>
            </a:pPr>
            <a:r>
              <a:rPr lang="cs-CZ" sz="5900" dirty="0" smtClean="0"/>
              <a:t>- misály (knihy pro kněze, texty ke mši)</a:t>
            </a:r>
          </a:p>
          <a:p>
            <a:pPr marL="0" indent="0">
              <a:buNone/>
            </a:pPr>
            <a:r>
              <a:rPr lang="cs-CZ" sz="5900" dirty="0" smtClean="0"/>
              <a:t>- graduály (zpěvníky bohoslužebných písní)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6924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Knihy - umělecká díla, barevné obrázky -   </a:t>
            </a:r>
          </a:p>
          <a:p>
            <a:pPr marL="0" indent="0">
              <a:buNone/>
            </a:pPr>
            <a:r>
              <a:rPr lang="cs-CZ" dirty="0" smtClean="0"/>
              <a:t>                  iluminace</a:t>
            </a:r>
          </a:p>
          <a:p>
            <a:pPr marL="0" indent="0">
              <a:buNone/>
            </a:pPr>
            <a:r>
              <a:rPr lang="cs-CZ" dirty="0" smtClean="0"/>
              <a:t>               - velká písmena na začátku stránky -  </a:t>
            </a:r>
          </a:p>
          <a:p>
            <a:pPr marL="0" indent="0">
              <a:buNone/>
            </a:pPr>
            <a:r>
              <a:rPr lang="cs-CZ" dirty="0" smtClean="0"/>
              <a:t>                  iniciály</a:t>
            </a:r>
            <a:endParaRPr lang="cs-CZ" dirty="0"/>
          </a:p>
          <a:p>
            <a:r>
              <a:rPr lang="cs-CZ" dirty="0" smtClean="0"/>
              <a:t>Pergamen - oškrabaná zvířecí kůže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- namočená do vápna</a:t>
            </a:r>
          </a:p>
          <a:p>
            <a:pPr marL="0" indent="0">
              <a:buNone/>
            </a:pPr>
            <a:r>
              <a:rPr lang="cs-CZ" dirty="0" smtClean="0"/>
              <a:t>                      - vypnuta na rám</a:t>
            </a:r>
          </a:p>
          <a:p>
            <a:pPr marL="0" indent="0">
              <a:buNone/>
            </a:pPr>
            <a:r>
              <a:rPr lang="cs-CZ" dirty="0" smtClean="0"/>
              <a:t>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6447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. 1. vyd. Praha: SPN - pedagogické nakladatelství, 1998, 136 s. ISBN 80-723-5002-1. </a:t>
            </a:r>
            <a:endParaRPr lang="cs-CZ" dirty="0" smtClean="0"/>
          </a:p>
          <a:p>
            <a:r>
              <a:rPr lang="cs-CZ" dirty="0"/>
              <a:t>PARKAN, František.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: </a:t>
            </a:r>
            <a:r>
              <a:rPr lang="cs-CZ" i="1"/>
              <a:t>středověk </a:t>
            </a:r>
            <a:r>
              <a:rPr lang="cs-CZ" i="1" smtClean="0"/>
              <a:t>  a </a:t>
            </a:r>
            <a:r>
              <a:rPr lang="cs-CZ" i="1" dirty="0"/>
              <a:t>raný novověk : pracovní sešit</a:t>
            </a:r>
            <a:r>
              <a:rPr lang="cs-CZ" dirty="0"/>
              <a:t>. 1. vyd. Praha: SPN - pedagogické nakladatelství, 2002, 52 s. ISBN 80-723-5192-3. </a:t>
            </a:r>
          </a:p>
        </p:txBody>
      </p:sp>
    </p:spTree>
    <p:extLst>
      <p:ext uri="{BB962C8B-B14F-4D97-AF65-F5344CB8AC3E}">
        <p14:creationId xmlns:p14="http://schemas.microsoft.com/office/powerpoint/2010/main" xmlns="" val="979257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SEIFERTOVÁ, Lucie. </a:t>
            </a:r>
            <a:r>
              <a:rPr lang="cs-CZ" i="1" dirty="0"/>
              <a:t>Dějiny českého udatného národa a pár bezvýznamných světových událostí</a:t>
            </a:r>
            <a:r>
              <a:rPr lang="cs-CZ" dirty="0"/>
              <a:t>: </a:t>
            </a:r>
            <a:r>
              <a:rPr lang="cs-CZ" i="1" dirty="0"/>
              <a:t>středověk a raný novověk : pracovní sešit</a:t>
            </a:r>
            <a:r>
              <a:rPr lang="cs-CZ" dirty="0"/>
              <a:t>. Vyd. 1. Praha: Knižní klub, 2003, [88] s. ISBN 80-242-1042-8. </a:t>
            </a:r>
          </a:p>
        </p:txBody>
      </p:sp>
    </p:spTree>
    <p:extLst>
      <p:ext uri="{BB962C8B-B14F-4D97-AF65-F5344CB8AC3E}">
        <p14:creationId xmlns:p14="http://schemas.microsoft.com/office/powerpoint/2010/main" xmlns="" val="1344234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://upload.wikimedia.org/wikipedia/commons/9/94/Agneskloster_-_</a:t>
            </a:r>
            <a:r>
              <a:rPr lang="cs-CZ" dirty="0" smtClean="0">
                <a:hlinkClick r:id="rId2"/>
              </a:rPr>
              <a:t>Reliquiar_Ludmilla.jpg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cs.wikipedia.org/wiki/Soubor:Wenzeslaus_by_Peter_Parler.JPG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upload.wikimedia.org/wikipedia/commons/2/28/HeiligenstadtSanktVeit.JPG</a:t>
            </a:r>
            <a:endParaRPr lang="cs-CZ" dirty="0" smtClean="0"/>
          </a:p>
          <a:p>
            <a:r>
              <a:rPr lang="cs-CZ" dirty="0">
                <a:hlinkClick r:id="rId5" action="ppaction://hlinkpres?slideindex=1&amp;slidetitle="/>
              </a:rPr>
              <a:t>http://cs.wikipedia.org/wiki/Soubor:Iniciala_O.jpg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238</TotalTime>
  <Words>795</Words>
  <Application>Microsoft Office PowerPoint</Application>
  <PresentationFormat>Předvádění na obrazovce (4:3)</PresentationFormat>
  <Paragraphs>107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Snímek 1</vt:lpstr>
      <vt:lpstr>Anotace</vt:lpstr>
      <vt:lpstr>rozehřátí</vt:lpstr>
      <vt:lpstr>odovědi</vt:lpstr>
      <vt:lpstr>Zkus určit, kdo jsem byl.</vt:lpstr>
      <vt:lpstr>Vzpomněl sis?</vt:lpstr>
      <vt:lpstr>Význam křesťanství pro český stát</vt:lpstr>
      <vt:lpstr>Z Kosmovy kroniky</vt:lpstr>
      <vt:lpstr>Sv. Václav, Sv. Ludmila, Sv. VÍt</vt:lpstr>
      <vt:lpstr>Sv. Vojtěch , sv. Václav, sv. Prokop</vt:lpstr>
      <vt:lpstr>Církevní stavby</vt:lpstr>
      <vt:lpstr>Písemnictví</vt:lpstr>
      <vt:lpstr>písemnictví</vt:lpstr>
      <vt:lpstr>Knihy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73</cp:revision>
  <dcterms:created xsi:type="dcterms:W3CDTF">2012-03-17T07:31:03Z</dcterms:created>
  <dcterms:modified xsi:type="dcterms:W3CDTF">2013-06-19T20:42:43Z</dcterms:modified>
</cp:coreProperties>
</file>