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6" r:id="rId2"/>
    <p:sldId id="267" r:id="rId3"/>
    <p:sldId id="268" r:id="rId4"/>
    <p:sldId id="269" r:id="rId5"/>
    <p:sldId id="276" r:id="rId6"/>
    <p:sldId id="270" r:id="rId7"/>
    <p:sldId id="271" r:id="rId8"/>
    <p:sldId id="272" r:id="rId9"/>
    <p:sldId id="277" r:id="rId10"/>
    <p:sldId id="278" r:id="rId11"/>
    <p:sldId id="279" r:id="rId12"/>
    <p:sldId id="273" r:id="rId13"/>
    <p:sldId id="274" r:id="rId14"/>
    <p:sldId id="281" r:id="rId15"/>
    <p:sldId id="275" r:id="rId16"/>
    <p:sldId id="28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g_Wenzelsplatz_Wenzelsdenkmal_Nationalmuseum_bei_Nacht.jpg" TargetMode="External"/><Relationship Id="rId2" Type="http://schemas.openxmlformats.org/officeDocument/2006/relationships/hyperlink" Target="http://cs.wikipedia.org/wiki/Soubor:Zab%C3%B3jstwo_Wac%C5%82aw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D&#283;jepis%20pro%20sedmou%20t&#345;&#237;du_17-K&#345;es&#357;anstv&#237;-2.&#269;&#225;st..pptx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int_Procopius_011.jpg" TargetMode="External"/><Relationship Id="rId2" Type="http://schemas.openxmlformats.org/officeDocument/2006/relationships/hyperlink" Target="http://cs.wikipedia.org/wiki/Soubor:HeiligenstadtSanktVei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066442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Křesťanství</a:t>
                      </a:r>
                      <a:r>
                        <a:rPr lang="cs-CZ" baseline="0" dirty="0" smtClean="0"/>
                        <a:t> v Čechách  - 2.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navazuje na předešlou část týkající se křesťanství v Čechách.</a:t>
            </a:r>
          </a:p>
          <a:p>
            <a:r>
              <a:rPr lang="cs-CZ" dirty="0" smtClean="0"/>
              <a:t>Přibližuje žákům osobnosti, které označujeme jako patrony českého státu.</a:t>
            </a:r>
          </a:p>
          <a:p>
            <a:r>
              <a:rPr lang="cs-CZ" dirty="0" smtClean="0"/>
              <a:t>Prezentace představí osobnost sv. Václava,     sv. Ludmily, sv. Víta, sv. Vojtěcha a sv. Prokopa.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Čeští světci a patroni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Ne všichni křesťané dbali na boží přikázání. Loupeže, podvody, vraždy, sobectví, pýcha, lež ani přetvářka ze života nevymizely.</a:t>
            </a:r>
          </a:p>
          <a:p>
            <a:r>
              <a:rPr lang="cs-CZ" dirty="0" smtClean="0"/>
              <a:t>Naštěstí se našli tací, co nekradli, nepodváděli, nelhali, starali se o chudé a nemocné, upřímně milovali Boha a své bližní.</a:t>
            </a:r>
          </a:p>
          <a:p>
            <a:r>
              <a:rPr lang="cs-CZ" dirty="0" smtClean="0"/>
              <a:t>Některým ctnostným křesťanům se dostalo té cti, že byli prohlášeni ze svaté.</a:t>
            </a:r>
          </a:p>
          <a:p>
            <a:r>
              <a:rPr lang="cs-CZ" dirty="0" smtClean="0"/>
              <a:t>Lidé ve skutcích světců nacházeli útěchu a i životní vzor.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Václav – 28.9.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Hlavní patron naší země.</a:t>
            </a:r>
          </a:p>
          <a:p>
            <a:r>
              <a:rPr lang="cs-CZ" dirty="0" smtClean="0"/>
              <a:t>Legendy vypravují, že si sám připravoval obětní chléb, mešní víno, nosil dříví chudým, hostil sirotky, stavěl chrámy.</a:t>
            </a:r>
          </a:p>
          <a:p>
            <a:r>
              <a:rPr lang="cs-CZ" dirty="0" smtClean="0"/>
              <a:t>Věřilo se, že sv. Václav je dědicem české země, proto čeští panovníci měli korunu od něj jen půjčenou.</a:t>
            </a:r>
          </a:p>
          <a:p>
            <a:r>
              <a:rPr lang="cs-CZ" dirty="0" smtClean="0"/>
              <a:t>Platí stále, že až bude Čechům nejhůře, vyjede    sv. Václav na pomoc v čele vojska, které spí v hoře Blaník.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04800" y="404664"/>
            <a:ext cx="8686800" cy="5253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672"/>
            <a:ext cx="8686800" cy="560345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Bývá zobrazován se svatováclavskou orlicí, nebo kopím s praporcem.</a:t>
            </a:r>
          </a:p>
          <a:p>
            <a:r>
              <a:rPr lang="cs-CZ" dirty="0" smtClean="0"/>
              <a:t>Václavské náměstí - socha sv. </a:t>
            </a:r>
            <a:r>
              <a:rPr lang="cs-CZ" dirty="0" smtClean="0"/>
              <a:t>Václava, </a:t>
            </a:r>
            <a:r>
              <a:rPr lang="cs-CZ" dirty="0" smtClean="0"/>
              <a:t>autor Josef Václav </a:t>
            </a:r>
            <a:r>
              <a:rPr lang="cs-CZ" dirty="0" err="1" smtClean="0"/>
              <a:t>Myslbek</a:t>
            </a:r>
            <a:endParaRPr lang="cs-CZ" dirty="0" smtClean="0"/>
          </a:p>
          <a:p>
            <a:r>
              <a:rPr lang="cs-CZ" dirty="0" smtClean="0"/>
              <a:t>Sochu sv. Václava obklopují </a:t>
            </a:r>
            <a:r>
              <a:rPr lang="cs-CZ" dirty="0"/>
              <a:t>-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sv. Anežka česká</a:t>
            </a:r>
          </a:p>
          <a:p>
            <a:pPr marL="0" indent="0">
              <a:buNone/>
            </a:pPr>
            <a:r>
              <a:rPr lang="cs-CZ" dirty="0" smtClean="0"/>
              <a:t>    sv. Ludmila</a:t>
            </a:r>
          </a:p>
          <a:p>
            <a:pPr marL="0" indent="0">
              <a:buNone/>
            </a:pPr>
            <a:r>
              <a:rPr lang="cs-CZ" dirty="0" smtClean="0"/>
              <a:t>    sv. Prokop</a:t>
            </a:r>
          </a:p>
          <a:p>
            <a:pPr marL="0" indent="0">
              <a:buNone/>
            </a:pPr>
            <a:r>
              <a:rPr lang="cs-CZ" dirty="0" smtClean="0"/>
              <a:t>    sv. Vojtěch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3501008"/>
            <a:ext cx="4064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48494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Stará </a:t>
            </a:r>
            <a:r>
              <a:rPr lang="cs-CZ" dirty="0" err="1" smtClean="0"/>
              <a:t>boleslav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200" y="1597819"/>
            <a:ext cx="7620000" cy="4438650"/>
          </a:xfrm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Svatá Ludmila – 15.9.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Údajně pocházela z kmene Pšovanů.</a:t>
            </a:r>
          </a:p>
          <a:p>
            <a:r>
              <a:rPr lang="cs-CZ" dirty="0" smtClean="0"/>
              <a:t>Uzavřela sňatek s Bořivojem.</a:t>
            </a:r>
          </a:p>
          <a:p>
            <a:r>
              <a:rPr lang="cs-CZ" dirty="0" smtClean="0"/>
              <a:t>Přijala křesťanství.</a:t>
            </a:r>
          </a:p>
          <a:p>
            <a:r>
              <a:rPr lang="cs-CZ" dirty="0" smtClean="0"/>
              <a:t>Měla konflikty se snachou Drahomírou. Roku 921 zavražděna  na Tetíně.</a:t>
            </a:r>
          </a:p>
          <a:p>
            <a:r>
              <a:rPr lang="cs-CZ" dirty="0" smtClean="0"/>
              <a:t>Byla uškrcena vlastním závojem.</a:t>
            </a:r>
          </a:p>
          <a:p>
            <a:r>
              <a:rPr lang="cs-CZ" dirty="0" smtClean="0"/>
              <a:t>Vrahové  - </a:t>
            </a:r>
            <a:r>
              <a:rPr lang="cs-CZ" dirty="0" err="1" smtClean="0"/>
              <a:t>Tunna</a:t>
            </a:r>
            <a:r>
              <a:rPr lang="cs-CZ" dirty="0" smtClean="0"/>
              <a:t>, </a:t>
            </a:r>
            <a:r>
              <a:rPr lang="cs-CZ" dirty="0" err="1" smtClean="0"/>
              <a:t>Gommon</a:t>
            </a:r>
            <a:r>
              <a:rPr lang="cs-CZ" dirty="0" smtClean="0"/>
              <a:t> (</a:t>
            </a:r>
            <a:r>
              <a:rPr lang="cs-CZ" dirty="0" err="1" smtClean="0"/>
              <a:t>Varjagové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Je patronkou matek, babiček, vychovatelů.</a:t>
            </a:r>
          </a:p>
          <a:p>
            <a:r>
              <a:rPr lang="cs-CZ" dirty="0" smtClean="0"/>
              <a:t>Bývá zobrazována se šálou, závojem.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Ludmila a Bořivoj při křtu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044" y="1772816"/>
            <a:ext cx="8083589" cy="4320480"/>
          </a:xfr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Vít – 15. 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Žil na Sicílii koncem 3. století.</a:t>
            </a:r>
          </a:p>
          <a:p>
            <a:r>
              <a:rPr lang="cs-CZ" dirty="0" smtClean="0"/>
              <a:t>Stal se jako chlapec křesťanem, zatčen, mučen (kotel s vařící smůlou, potrava pro lva, skřipec).</a:t>
            </a:r>
          </a:p>
          <a:p>
            <a:r>
              <a:rPr lang="cs-CZ" dirty="0" smtClean="0"/>
              <a:t>Nakonec byl sťat.</a:t>
            </a:r>
          </a:p>
          <a:p>
            <a:r>
              <a:rPr lang="cs-CZ" dirty="0" smtClean="0"/>
              <a:t>Ostatky sv. Víta získal sv. Václav, </a:t>
            </a:r>
            <a:r>
              <a:rPr lang="cs-CZ" dirty="0"/>
              <a:t>u</a:t>
            </a:r>
            <a:r>
              <a:rPr lang="cs-CZ" dirty="0" smtClean="0"/>
              <a:t>loženy ve </a:t>
            </a:r>
            <a:r>
              <a:rPr lang="cs-CZ" dirty="0" err="1" smtClean="0"/>
              <a:t>čtyřapsidové</a:t>
            </a:r>
            <a:r>
              <a:rPr lang="cs-CZ" dirty="0" smtClean="0"/>
              <a:t> rotundě na Pražském hradě.</a:t>
            </a:r>
          </a:p>
          <a:p>
            <a:r>
              <a:rPr lang="cs-CZ" dirty="0" smtClean="0"/>
              <a:t>Bývá zobrazován s kohoutem, nebo palmovou ratolestí.</a:t>
            </a:r>
          </a:p>
          <a:p>
            <a:r>
              <a:rPr lang="cs-CZ" dirty="0" smtClean="0"/>
              <a:t>Je patronem tanečníků, herců, komediantů.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83024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Vít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1484784"/>
            <a:ext cx="5844596" cy="4953136"/>
          </a:xfrm>
        </p:spPr>
      </p:pic>
    </p:spTree>
    <p:extLst>
      <p:ext uri="{BB962C8B-B14F-4D97-AF65-F5344CB8AC3E}">
        <p14:creationId xmlns:p14="http://schemas.microsoft.com/office/powerpoint/2010/main" xmlns="" val="2787490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Vojtěch – 23.4.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err="1" smtClean="0"/>
              <a:t>Slavnikovec</a:t>
            </a:r>
            <a:r>
              <a:rPr lang="cs-CZ" dirty="0" smtClean="0"/>
              <a:t>, jiné jméno – Adalbert.</a:t>
            </a:r>
          </a:p>
          <a:p>
            <a:r>
              <a:rPr lang="cs-CZ" dirty="0" smtClean="0"/>
              <a:t>Vystupoval proti pohanství, obchodu s otroky, kněžskému manželství.</a:t>
            </a:r>
          </a:p>
          <a:p>
            <a:r>
              <a:rPr lang="cs-CZ" dirty="0" smtClean="0"/>
              <a:t>Jako misionář se dostal k pohanským Prusům</a:t>
            </a:r>
            <a:r>
              <a:rPr lang="cs-CZ" dirty="0" smtClean="0"/>
              <a:t>, </a:t>
            </a:r>
            <a:r>
              <a:rPr lang="cs-CZ" dirty="0" smtClean="0"/>
              <a:t>zde probodnut (údajně znesvětil pruské posvátné místo svým vstupem).</a:t>
            </a:r>
          </a:p>
          <a:p>
            <a:r>
              <a:rPr lang="cs-CZ" dirty="0" smtClean="0"/>
              <a:t>Jeho ostatky vykoupil zlatem Boleslav Chrabrý, uloženy ve Hnězdně.</a:t>
            </a:r>
          </a:p>
          <a:p>
            <a:r>
              <a:rPr lang="cs-CZ" dirty="0" smtClean="0"/>
              <a:t>Do Čech je přivezl kníže Břetislav.</a:t>
            </a:r>
          </a:p>
          <a:p>
            <a:r>
              <a:rPr lang="cs-CZ" dirty="0" smtClean="0"/>
              <a:t>Zobrazován jako biskup s mitrou, bulou a knihou.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25472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Vojtěch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3808" y="1628800"/>
            <a:ext cx="3744416" cy="4969569"/>
          </a:xfr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sVatý</a:t>
            </a:r>
            <a:r>
              <a:rPr lang="cs-CZ" dirty="0" smtClean="0"/>
              <a:t> Prokop – 4.7.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Život na přelomu 10. a 11. století.</a:t>
            </a:r>
          </a:p>
          <a:p>
            <a:r>
              <a:rPr lang="cs-CZ" dirty="0" smtClean="0"/>
              <a:t>Kněz, poustevník (Posázaví).</a:t>
            </a:r>
          </a:p>
          <a:p>
            <a:r>
              <a:rPr lang="cs-CZ" dirty="0" smtClean="0"/>
              <a:t>S knížetem Oldřichem založili klášter.</a:t>
            </a:r>
          </a:p>
          <a:p>
            <a:r>
              <a:rPr lang="cs-CZ" dirty="0" smtClean="0"/>
              <a:t>Stal se zde opatem.</a:t>
            </a:r>
          </a:p>
          <a:p>
            <a:r>
              <a:rPr lang="cs-CZ" dirty="0" smtClean="0"/>
              <a:t>Legenda vypráví, že ho pokoušel čert, ale            sv.  Prokop ho zapřáhl a vyoral s čertem zapřaženým do pluhu brázdu.</a:t>
            </a:r>
          </a:p>
          <a:p>
            <a:r>
              <a:rPr lang="cs-CZ" dirty="0" smtClean="0"/>
              <a:t>Bývá zobrazován se spoutaným čertem na řetězu, nebo jako opat s křížem.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Setkání knížete Oldřicha se SV. Prokopem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0700" y="1816894"/>
            <a:ext cx="5715000" cy="4000500"/>
          </a:xfrm>
        </p:spPr>
      </p:pic>
    </p:spTree>
    <p:extLst>
      <p:ext uri="{BB962C8B-B14F-4D97-AF65-F5344CB8AC3E}">
        <p14:creationId xmlns:p14="http://schemas.microsoft.com/office/powerpoint/2010/main" xmlns="" val="25518235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SEIFERTOVÁ, Lucie. </a:t>
            </a:r>
            <a:r>
              <a:rPr lang="cs-CZ" i="1" dirty="0"/>
              <a:t>Dějiny českého udatného národa a pár bezvýznamných světových událostí</a:t>
            </a:r>
            <a:r>
              <a:rPr lang="cs-CZ" dirty="0"/>
              <a:t>. Vyd. 1. Praha: Knižní klub, 2003, [88] s. ISBN 80-242-1042-8. </a:t>
            </a:r>
            <a:endParaRPr lang="cs-CZ" dirty="0" smtClean="0"/>
          </a:p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cs.wikipedia.org/wiki/Soubor:Zab%C3%B3jstwo_Wac%C5%82awa.JPG</a:t>
            </a:r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cs.wikipedia.org/wiki/Soubor:Prag_Wenzelsplatz_Wenzelsdenkmal_Nationalmuseum_bei_Nacht.jpg</a:t>
            </a:r>
            <a:endParaRPr lang="cs-CZ" dirty="0"/>
          </a:p>
          <a:p>
            <a:r>
              <a:rPr lang="cs-CZ" dirty="0">
                <a:hlinkClick r:id="rId4" action="ppaction://hlinkpres?slideindex=1&amp;slidetitle="/>
              </a:rPr>
              <a:t>http://cs.wikipedia.org/wiki/Soubor:Liber4.jpg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cs.wikipedia.org/wiki/Soubor:HeiligenstadtSanktVeit.JPG</a:t>
            </a:r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cs.wikipedia.org/wiki/Soubor:HeiligenstadtSanktVeit.JPG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cs.wikipedia.org/wiki/Soubor:Saint_Procopius_011.jpg</a:t>
            </a:r>
            <a:endParaRPr lang="cs-CZ" dirty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66323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272</TotalTime>
  <Words>655</Words>
  <Application>Microsoft Office PowerPoint</Application>
  <PresentationFormat>Předvádění na obrazovce (4:3)</PresentationFormat>
  <Paragraphs>74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Snímek 1</vt:lpstr>
      <vt:lpstr>Anotace</vt:lpstr>
      <vt:lpstr>Čeští světci a patroni</vt:lpstr>
      <vt:lpstr>Svatý Václav – 28.9.</vt:lpstr>
      <vt:lpstr>Snímek 5</vt:lpstr>
      <vt:lpstr>Stará boleslav</vt:lpstr>
      <vt:lpstr>Svatá Ludmila – 15.9.</vt:lpstr>
      <vt:lpstr>Ludmila a Bořivoj při křtu</vt:lpstr>
      <vt:lpstr>Svatý Vít – 15. 6.</vt:lpstr>
      <vt:lpstr>Svatý Vít</vt:lpstr>
      <vt:lpstr>Svatý Vojtěch – 23.4.</vt:lpstr>
      <vt:lpstr>Svatý Vojtěch</vt:lpstr>
      <vt:lpstr>sVatý Prokop – 4.7.</vt:lpstr>
      <vt:lpstr>Setkání knížete Oldřicha se SV. Prokopem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69</cp:revision>
  <dcterms:created xsi:type="dcterms:W3CDTF">2012-03-17T07:31:03Z</dcterms:created>
  <dcterms:modified xsi:type="dcterms:W3CDTF">2013-06-19T20:44:45Z</dcterms:modified>
</cp:coreProperties>
</file>