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5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eb_-_hrad_05.JPG" TargetMode="External"/><Relationship Id="rId2" Type="http://schemas.openxmlformats.org/officeDocument/2006/relationships/hyperlink" Target="http://cs.wikipedia.org/wiki/Soubor:Hrad_a%C3%A9rien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lamenna_orlice_kunhuta.jpg" TargetMode="External"/><Relationship Id="rId4" Type="http://schemas.openxmlformats.org/officeDocument/2006/relationships/hyperlink" Target="http://cs.wikipedia.org/wiki/Soubor:Codex_Manesse_Ulrich_von_Liechtenstein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744548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VY_32_INOVACE_5A_18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Život</a:t>
                      </a:r>
                      <a:r>
                        <a:rPr lang="cs-CZ" baseline="0" dirty="0" smtClean="0"/>
                        <a:t> v Přemyslovských Čechách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představuje rozvrstvení společnosti   v českém státě v raném středověku.</a:t>
            </a:r>
          </a:p>
          <a:p>
            <a:r>
              <a:rPr lang="cs-CZ" dirty="0" smtClean="0"/>
              <a:t>Vysvětluje pojmy </a:t>
            </a:r>
            <a:r>
              <a:rPr lang="cs-CZ" dirty="0" err="1" smtClean="0"/>
              <a:t>stařešinový</a:t>
            </a:r>
            <a:r>
              <a:rPr lang="cs-CZ" dirty="0" smtClean="0"/>
              <a:t> zákon, naturální dávka, robota, berně.</a:t>
            </a:r>
          </a:p>
          <a:p>
            <a:r>
              <a:rPr lang="cs-CZ" dirty="0" smtClean="0"/>
              <a:t>Připomene  česká knížata, která dostala za svoji pomoc mocnému sousedovi titul krále (ne dědičně).</a:t>
            </a:r>
          </a:p>
          <a:p>
            <a:r>
              <a:rPr lang="cs-CZ" dirty="0" smtClean="0"/>
              <a:t>Upozorní na změnu erbu českého státu.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Český stát – rozvrstvení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čele státu - kníže (pán celé země)</a:t>
            </a:r>
          </a:p>
          <a:p>
            <a:r>
              <a:rPr lang="cs-CZ" dirty="0" smtClean="0"/>
              <a:t>Vždy volen z rodu Přemyslovců</a:t>
            </a:r>
          </a:p>
          <a:p>
            <a:r>
              <a:rPr lang="cs-CZ" dirty="0" smtClean="0"/>
              <a:t>Způsob vlády - „ ze sedla“</a:t>
            </a:r>
          </a:p>
          <a:p>
            <a:r>
              <a:rPr lang="cs-CZ" dirty="0" smtClean="0"/>
              <a:t>Stálé sídlo - Pražský hrad</a:t>
            </a:r>
          </a:p>
          <a:p>
            <a:r>
              <a:rPr lang="cs-CZ" dirty="0" err="1" smtClean="0"/>
              <a:t>Stařešinový</a:t>
            </a:r>
            <a:r>
              <a:rPr lang="cs-CZ" dirty="0" smtClean="0"/>
              <a:t> zákon - knížetem je nejstarší žijící muž z rodu Přemyslovců, doba knížete Břetislava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4221088"/>
            <a:ext cx="2160240" cy="253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 Kosmovy kroniky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„Jest tedy předem pečovati o to, aby po mém skonání nevznikl mezi </a:t>
            </a:r>
            <a:r>
              <a:rPr lang="cs-CZ" dirty="0" smtClean="0"/>
              <a:t>nimi (= </a:t>
            </a:r>
            <a:r>
              <a:rPr lang="cs-CZ" dirty="0" smtClean="0"/>
              <a:t>Břetislavovými syny) nějaký spor o to, kdo má dostati panství nad zemí. A proto vás pro Boha </a:t>
            </a:r>
            <a:r>
              <a:rPr lang="cs-CZ" dirty="0" smtClean="0"/>
              <a:t>prosím </a:t>
            </a:r>
            <a:r>
              <a:rPr lang="cs-CZ" dirty="0" smtClean="0"/>
              <a:t>a zapřísahám vás přísahou vaší věrnosti, aby mezi mými syny nebo vnuky vždy nejstarší držel nejvyšší moc a stolec v knížectví a aby všichni bratří nebo ti, kteří pocházejí z knížecího rodu, byli pod jeho panstvím. Věřte mi, nebude-li jediný vládce spravovati toto knížectví, vám předtím hrozí ztráta hrdla a veliká škoda lidu.“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Střediska správy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Střediska - knížecí hrady</a:t>
            </a:r>
          </a:p>
          <a:p>
            <a:r>
              <a:rPr lang="cs-CZ" dirty="0" smtClean="0"/>
              <a:t>Správce hradu - kastelán</a:t>
            </a:r>
          </a:p>
          <a:p>
            <a:pPr marL="0" indent="0">
              <a:buNone/>
            </a:pPr>
            <a:r>
              <a:rPr lang="cs-CZ" dirty="0" smtClean="0"/>
              <a:t>                                vybírá daně - naturální dávky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(část úrody)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3717032"/>
            <a:ext cx="3683901" cy="2762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Knížecí družina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Sloužící v královské družině - šlechta, velmoži</a:t>
            </a:r>
          </a:p>
          <a:p>
            <a:r>
              <a:rPr lang="cs-CZ" dirty="0" smtClean="0"/>
              <a:t>Odměna za prokázané služby  úřady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stolník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lovčí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komoří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půda - zpočátku jen pro daného velmože („do vůle knížete“), později dědičné držení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5292080" y="249289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92080" y="4293096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4797152"/>
            <a:ext cx="1656184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PODDANÍ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Rolníci - hospodaří na půdě panovníka nebo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šlechticů</a:t>
            </a:r>
          </a:p>
          <a:p>
            <a:pPr marL="0" indent="0">
              <a:buNone/>
            </a:pPr>
            <a:r>
              <a:rPr lang="cs-CZ" dirty="0" smtClean="0"/>
              <a:t>Poplatky - za možnost hospodařit </a:t>
            </a:r>
          </a:p>
          <a:p>
            <a:pPr marL="0" indent="0">
              <a:buNone/>
            </a:pPr>
            <a:r>
              <a:rPr lang="cs-CZ" dirty="0" smtClean="0"/>
              <a:t>                 - poplatky církvi za církevní úkony a tzv.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desátek (desetina úrody)</a:t>
            </a:r>
          </a:p>
          <a:p>
            <a:pPr marL="0" indent="0">
              <a:buNone/>
            </a:pPr>
            <a:r>
              <a:rPr lang="cs-CZ" dirty="0" smtClean="0"/>
              <a:t>Robota    - bezplatná práce pro pána (stavba silnic,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hradů, mostů)</a:t>
            </a:r>
          </a:p>
          <a:p>
            <a:pPr marL="0" indent="0">
              <a:buNone/>
            </a:pPr>
            <a:r>
              <a:rPr lang="cs-CZ" dirty="0" smtClean="0"/>
              <a:t>Daně       </a:t>
            </a:r>
            <a:r>
              <a:rPr lang="cs-CZ" dirty="0"/>
              <a:t>-</a:t>
            </a:r>
            <a:r>
              <a:rPr lang="cs-CZ" dirty="0" smtClean="0"/>
              <a:t>  berně    </a:t>
            </a:r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První přemyslovští vládcové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Vzpomeň si na přemyslovské vládce, se kterými už jsi se setkal.</a:t>
            </a:r>
          </a:p>
          <a:p>
            <a:r>
              <a:rPr lang="cs-CZ" dirty="0" smtClean="0"/>
              <a:t>B.........</a:t>
            </a:r>
          </a:p>
          <a:p>
            <a:r>
              <a:rPr lang="cs-CZ" dirty="0" smtClean="0"/>
              <a:t>S.........</a:t>
            </a:r>
          </a:p>
          <a:p>
            <a:r>
              <a:rPr lang="cs-CZ" dirty="0" smtClean="0"/>
              <a:t>V.........</a:t>
            </a:r>
          </a:p>
          <a:p>
            <a:r>
              <a:rPr lang="cs-CZ" dirty="0" smtClean="0"/>
              <a:t>V.........</a:t>
            </a:r>
          </a:p>
          <a:p>
            <a:r>
              <a:rPr lang="cs-CZ" dirty="0" smtClean="0"/>
              <a:t>B......... I.</a:t>
            </a:r>
          </a:p>
          <a:p>
            <a:r>
              <a:rPr lang="cs-CZ" dirty="0" smtClean="0"/>
              <a:t>B.........II.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2204864"/>
            <a:ext cx="3928594" cy="436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r>
              <a:rPr lang="cs-CZ" dirty="0" smtClean="0"/>
              <a:t>Po smrti Boleslava II. - úpadek knížecí moci</a:t>
            </a:r>
          </a:p>
          <a:p>
            <a:r>
              <a:rPr lang="cs-CZ" dirty="0" smtClean="0"/>
              <a:t>Čechy začleněny do římské říše (český kníže se ujímá vlády jen se souhlasem římského císaře)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OBNOVA KNÍŽECÍ MOCI</a:t>
            </a:r>
          </a:p>
          <a:p>
            <a:pPr marL="0" indent="0">
              <a:buNone/>
            </a:pPr>
            <a:r>
              <a:rPr lang="cs-CZ" dirty="0" smtClean="0"/>
              <a:t>    Kníže Oldřich </a:t>
            </a:r>
            <a:r>
              <a:rPr lang="cs-CZ" dirty="0" smtClean="0"/>
              <a:t>(vláda </a:t>
            </a:r>
            <a:r>
              <a:rPr lang="cs-CZ" dirty="0" smtClean="0"/>
              <a:t>1012 - 1035</a:t>
            </a:r>
            <a:r>
              <a:rPr lang="cs-CZ" dirty="0" smtClean="0"/>
              <a:t>), </a:t>
            </a:r>
            <a:r>
              <a:rPr lang="cs-CZ" dirty="0" smtClean="0"/>
              <a:t>Božena</a:t>
            </a:r>
          </a:p>
          <a:p>
            <a:pPr marL="0" indent="0">
              <a:buNone/>
            </a:pPr>
            <a:r>
              <a:rPr lang="cs-CZ" dirty="0" smtClean="0"/>
              <a:t>    Kníže Břetislav ( vláda 1035 - 1055), </a:t>
            </a:r>
            <a:r>
              <a:rPr lang="cs-CZ" dirty="0" smtClean="0"/>
              <a:t>Jitka   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Najdi v literatuře příběhy těchto dvojic.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První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Období soubojů mezi papeži a panovníky římské říše:</a:t>
            </a:r>
          </a:p>
          <a:p>
            <a:endParaRPr lang="cs-CZ" dirty="0"/>
          </a:p>
          <a:p>
            <a:r>
              <a:rPr lang="cs-CZ" dirty="0" smtClean="0"/>
              <a:t>Vratislav II. (vláda </a:t>
            </a:r>
            <a:r>
              <a:rPr lang="cs-CZ" dirty="0" smtClean="0"/>
              <a:t>1061-1092</a:t>
            </a:r>
            <a:r>
              <a:rPr lang="cs-CZ" dirty="0" smtClean="0"/>
              <a:t>) - pomoc římskému císaři Jindřichu IV. proti papeži</a:t>
            </a:r>
          </a:p>
          <a:p>
            <a:pPr marL="0" indent="0">
              <a:buNone/>
            </a:pPr>
            <a:r>
              <a:rPr lang="cs-CZ" dirty="0" smtClean="0"/>
              <a:t>   Rok  1085 - titul král (pouze pro Vratislavovu </a:t>
            </a:r>
            <a:r>
              <a:rPr lang="cs-CZ" dirty="0" smtClean="0"/>
              <a:t>osobu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3284984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562342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7467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r>
              <a:rPr lang="cs-CZ" dirty="0" smtClean="0"/>
              <a:t>Vladislav II. (vláda 1140 </a:t>
            </a:r>
            <a:r>
              <a:rPr lang="cs-CZ" dirty="0" smtClean="0"/>
              <a:t>-1176</a:t>
            </a:r>
            <a:r>
              <a:rPr lang="cs-CZ" dirty="0" smtClean="0"/>
              <a:t>) - spojenec římského císaře Friedrich Barbarossy, pomoc našeho knížete při tažení do Itálie (obléhání Milána).</a:t>
            </a:r>
          </a:p>
          <a:p>
            <a:r>
              <a:rPr lang="cs-CZ" dirty="0" smtClean="0"/>
              <a:t>Rok 1158 - titul král  a nový erb</a:t>
            </a:r>
          </a:p>
          <a:p>
            <a:pPr marL="0" indent="0">
              <a:buNone/>
            </a:pPr>
            <a:r>
              <a:rPr lang="cs-CZ" dirty="0" smtClean="0"/>
              <a:t>                       místo dosavadní černé plaménkové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orlice na stříbrném poli získal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Vladislav II. stříbrného lva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červeném poli.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76470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139518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cs.wikipedia.org/wiki/Soubor:Hrad_a%C3%A9rienne.jpg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http://cs.wikipedia.org/wiki/Soubor:Cheb_-_</a:t>
            </a:r>
            <a:r>
              <a:rPr lang="cs-CZ" dirty="0" smtClean="0">
                <a:hlinkClick r:id="rId3"/>
              </a:rPr>
              <a:t>hrad_05.JPG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cs.wikipedia.org/wiki/Soubor:Codex_Manesse_Ulrich_von_Liechtenstein.jpg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cs.wikipedia.org/wiki/Soubor:Plamenna_orlice_kunhuta.jpg</a:t>
            </a:r>
            <a:endParaRPr lang="cs-CZ" dirty="0" smtClean="0"/>
          </a:p>
          <a:p>
            <a:r>
              <a:rPr lang="cs-CZ" dirty="0"/>
              <a:t>BAUER, Jan. </a:t>
            </a:r>
            <a:r>
              <a:rPr lang="cs-CZ" i="1" dirty="0"/>
              <a:t>Vládci českých zemí</a:t>
            </a:r>
            <a:r>
              <a:rPr lang="cs-CZ" dirty="0"/>
              <a:t>: </a:t>
            </a:r>
            <a:r>
              <a:rPr lang="cs-CZ" i="1" dirty="0"/>
              <a:t>historie panovnického trůnu Čech a Moravy</a:t>
            </a:r>
            <a:r>
              <a:rPr lang="cs-CZ" dirty="0"/>
              <a:t>. Vyd. 1. Praha: Beta, 2004, 271 s. ISBN 80-730-6168-6. </a:t>
            </a:r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PICKOVÁ, Dana a Naďa KUBŮ. </a:t>
            </a:r>
            <a:r>
              <a:rPr lang="cs-CZ" i="1" dirty="0"/>
              <a:t>Dějiny středověku a raného novověku</a:t>
            </a:r>
            <a:r>
              <a:rPr lang="cs-CZ" dirty="0"/>
              <a:t>: </a:t>
            </a:r>
            <a:r>
              <a:rPr lang="cs-CZ" i="1" dirty="0"/>
              <a:t>učebnice pro základní školy</a:t>
            </a:r>
            <a:r>
              <a:rPr lang="cs-CZ" dirty="0"/>
              <a:t>. 1. vyd. Praha: Práce, 1995, 63 s. Učebnice pro základní školy (Práce). ISBN 80-208-0334-3. </a:t>
            </a:r>
            <a:endParaRPr lang="cs-CZ" dirty="0" smtClean="0"/>
          </a:p>
          <a:p>
            <a:r>
              <a:rPr lang="cs-CZ" dirty="0"/>
              <a:t>MANDELOVÁ, Helena. </a:t>
            </a:r>
            <a:r>
              <a:rPr lang="cs-CZ" i="1" dirty="0"/>
              <a:t>Na úsvitu českých dějin</a:t>
            </a:r>
            <a:r>
              <a:rPr lang="cs-CZ" dirty="0"/>
              <a:t>. 2. vyd.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Dějiny v obrazech. ISBN 80-000-0203-5.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3917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284</TotalTime>
  <Words>629</Words>
  <Application>Microsoft Office PowerPoint</Application>
  <PresentationFormat>Předvádění na obrazovce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Anotace</vt:lpstr>
      <vt:lpstr>Český stát – rozvrstvení společnosti</vt:lpstr>
      <vt:lpstr>Z Kosmovy kroniky</vt:lpstr>
      <vt:lpstr>Střediska správy</vt:lpstr>
      <vt:lpstr>Knížecí družina</vt:lpstr>
      <vt:lpstr>PODDANÍ</vt:lpstr>
      <vt:lpstr>První přemyslovští vládcové</vt:lpstr>
      <vt:lpstr>Snímek 9</vt:lpstr>
      <vt:lpstr>První králové</vt:lpstr>
      <vt:lpstr>Snímek 11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64</cp:revision>
  <dcterms:created xsi:type="dcterms:W3CDTF">2012-03-17T07:31:03Z</dcterms:created>
  <dcterms:modified xsi:type="dcterms:W3CDTF">2013-06-19T20:49:55Z</dcterms:modified>
</cp:coreProperties>
</file>